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59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BC20CD5-959B-4DBE-848B-06489663F30B}" type="presOf" srcId="{27FE2D31-D344-4B63-A89A-A89AB0D9F3E3}" destId="{FE47432B-CA46-450C-8D8F-66C300A95B52}" srcOrd="0" destOrd="0" presId="urn:microsoft.com/office/officeart/2005/8/layout/target3"/>
    <dgm:cxn modelId="{9E80BD07-BB2E-4761-A91F-B5B772023F25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A8E1B2BA-A9A0-4875-B4DA-77988DCE38A6}" type="presOf" srcId="{100B6B2E-82E6-4C11-B19B-F2DB3A0EA64F}" destId="{645AA564-2E9E-4954-AD87-AE01782CEC59}" srcOrd="0" destOrd="0" presId="urn:microsoft.com/office/officeart/2005/8/layout/target3"/>
    <dgm:cxn modelId="{58062A57-2AB0-4060-B42C-96E112CED63D}" type="presOf" srcId="{1D8420EA-BFA0-403B-80F5-647FA396CC45}" destId="{8467D0EB-87A2-4285-8ACA-0398EFBF29BC}" srcOrd="1" destOrd="0" presId="urn:microsoft.com/office/officeart/2005/8/layout/target3"/>
    <dgm:cxn modelId="{FFDBE8A8-2B5D-470A-A648-14AF80A86AC2}" type="presOf" srcId="{914700B9-77B5-440A-A438-DE98B6D4894D}" destId="{E73F1C26-6DCD-4001-88B9-355E01E2BCE7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9EEA0D7F-1466-4C43-9056-8F259B70E922}" type="presOf" srcId="{914700B9-77B5-440A-A438-DE98B6D4894D}" destId="{BD9AF279-D483-48F2-BBBD-45F8E8923512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A4544130-C6A9-4FCB-90EB-F58CE9159B9A}" type="presOf" srcId="{100B6B2E-82E6-4C11-B19B-F2DB3A0EA64F}" destId="{DBA8199F-D892-4A8E-A352-2B7844050E09}" srcOrd="1" destOrd="0" presId="urn:microsoft.com/office/officeart/2005/8/layout/target3"/>
    <dgm:cxn modelId="{CF26FE3E-91D6-4906-82C4-E4A2FD5F421B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7DD949A9-21C0-4FCE-BD24-4C9A34EACD3B}" type="presOf" srcId="{1D8420EA-BFA0-403B-80F5-647FA396CC45}" destId="{F7B3C0B7-F0F7-4F49-B02C-3630F8C5FAE5}" srcOrd="0" destOrd="0" presId="urn:microsoft.com/office/officeart/2005/8/layout/target3"/>
    <dgm:cxn modelId="{AB4FEB28-7D23-4942-AB61-B1E6D63B5A51}" type="presParOf" srcId="{FE47432B-CA46-450C-8D8F-66C300A95B52}" destId="{B522209E-30D0-49D6-A340-2D383A11C668}" srcOrd="0" destOrd="0" presId="urn:microsoft.com/office/officeart/2005/8/layout/target3"/>
    <dgm:cxn modelId="{D05A8B73-86A2-4ED4-AA48-5C556A767B00}" type="presParOf" srcId="{FE47432B-CA46-450C-8D8F-66C300A95B52}" destId="{ED5A8377-51D5-4DC5-B0E7-680166966720}" srcOrd="1" destOrd="0" presId="urn:microsoft.com/office/officeart/2005/8/layout/target3"/>
    <dgm:cxn modelId="{FC9428BF-3462-4594-BC43-E88D2C57F97C}" type="presParOf" srcId="{FE47432B-CA46-450C-8D8F-66C300A95B52}" destId="{F69CC921-512E-49F4-824C-A648EC5F27A5}" srcOrd="2" destOrd="0" presId="urn:microsoft.com/office/officeart/2005/8/layout/target3"/>
    <dgm:cxn modelId="{91CF10FB-842D-4AF7-92C3-FCED7ADC523E}" type="presParOf" srcId="{FE47432B-CA46-450C-8D8F-66C300A95B52}" destId="{61C9CE18-EDA6-4EDF-BA1C-09779D38FBBF}" srcOrd="3" destOrd="0" presId="urn:microsoft.com/office/officeart/2005/8/layout/target3"/>
    <dgm:cxn modelId="{7EDB6E19-F751-4135-BEF7-832ABDD7F794}" type="presParOf" srcId="{FE47432B-CA46-450C-8D8F-66C300A95B52}" destId="{D60DEAAB-7AFE-435A-ACF6-18851E4B0426}" srcOrd="4" destOrd="0" presId="urn:microsoft.com/office/officeart/2005/8/layout/target3"/>
    <dgm:cxn modelId="{CE28C696-872B-401E-9549-BBEBA3DE164A}" type="presParOf" srcId="{FE47432B-CA46-450C-8D8F-66C300A95B52}" destId="{F7B3C0B7-F0F7-4F49-B02C-3630F8C5FAE5}" srcOrd="5" destOrd="0" presId="urn:microsoft.com/office/officeart/2005/8/layout/target3"/>
    <dgm:cxn modelId="{CFE74463-A60F-487C-B2D1-4832A762EFEA}" type="presParOf" srcId="{FE47432B-CA46-450C-8D8F-66C300A95B52}" destId="{C9DA9446-E2D3-4F6A-8960-3CADFBF870B8}" srcOrd="6" destOrd="0" presId="urn:microsoft.com/office/officeart/2005/8/layout/target3"/>
    <dgm:cxn modelId="{DAE6D255-10F0-4BAD-A0EB-068EAADD565F}" type="presParOf" srcId="{FE47432B-CA46-450C-8D8F-66C300A95B52}" destId="{9726EC6F-D322-4CD3-B489-1BE3DF7CE70B}" srcOrd="7" destOrd="0" presId="urn:microsoft.com/office/officeart/2005/8/layout/target3"/>
    <dgm:cxn modelId="{5ACB806A-46FA-4737-BA59-9B480A90FB18}" type="presParOf" srcId="{FE47432B-CA46-450C-8D8F-66C300A95B52}" destId="{645AA564-2E9E-4954-AD87-AE01782CEC59}" srcOrd="8" destOrd="0" presId="urn:microsoft.com/office/officeart/2005/8/layout/target3"/>
    <dgm:cxn modelId="{5E39B716-1A50-4715-98AD-250E9F3FF8B7}" type="presParOf" srcId="{FE47432B-CA46-450C-8D8F-66C300A95B52}" destId="{8538CAC4-6A86-42B8-B5AF-2FF155DB9D02}" srcOrd="9" destOrd="0" presId="urn:microsoft.com/office/officeart/2005/8/layout/target3"/>
    <dgm:cxn modelId="{DAA106F3-F29A-44F4-8921-9CEEE23BDBA2}" type="presParOf" srcId="{FE47432B-CA46-450C-8D8F-66C300A95B52}" destId="{26FD6024-A07F-46D0-8BC0-B5E595C5673D}" srcOrd="10" destOrd="0" presId="urn:microsoft.com/office/officeart/2005/8/layout/target3"/>
    <dgm:cxn modelId="{0188B97F-F341-41C5-9403-7B41C398CF28}" type="presParOf" srcId="{FE47432B-CA46-450C-8D8F-66C300A95B52}" destId="{E73F1C26-6DCD-4001-88B9-355E01E2BCE7}" srcOrd="11" destOrd="0" presId="urn:microsoft.com/office/officeart/2005/8/layout/target3"/>
    <dgm:cxn modelId="{B356821E-476F-4B94-8596-5F347385D402}" type="presParOf" srcId="{FE47432B-CA46-450C-8D8F-66C300A95B52}" destId="{8E23E229-92FC-49D1-B5FE-0303176B8A4E}" srcOrd="12" destOrd="0" presId="urn:microsoft.com/office/officeart/2005/8/layout/target3"/>
    <dgm:cxn modelId="{AC49C6B8-3411-411E-B092-8D9DBADEDD7A}" type="presParOf" srcId="{FE47432B-CA46-450C-8D8F-66C300A95B52}" destId="{8467D0EB-87A2-4285-8ACA-0398EFBF29BC}" srcOrd="13" destOrd="0" presId="urn:microsoft.com/office/officeart/2005/8/layout/target3"/>
    <dgm:cxn modelId="{7D244A02-3C6C-4087-8CDB-DC91BCD2F3A4}" type="presParOf" srcId="{FE47432B-CA46-450C-8D8F-66C300A95B52}" destId="{DBA8199F-D892-4A8E-A352-2B7844050E09}" srcOrd="14" destOrd="0" presId="urn:microsoft.com/office/officeart/2005/8/layout/target3"/>
    <dgm:cxn modelId="{6DD96451-015A-461B-BC85-A0298F653668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E024D92-0108-4A06-B8FC-241F018D86F0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E6FB564-AFDE-44FC-A375-7E0DFBDB3E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VY_32_INOVACE_07_S09-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Jak se stát básníkem I.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 aktivní práci s poezií, veršem, k rozvíjení fantazie dětí, k procvičení některých pojmů z literatury a poezie.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aktivně pracuje s textem,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vyhledává příklady pojmů z poezie, sám vytváří vlastní příklady.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83671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Jak se stát básníkem?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4581128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Český jazyk – 7. ročník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musí každý básník znát?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412776"/>
            <a:ext cx="3024336" cy="10081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BÁSEŇ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text, který se musíme učit nazpaměť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14908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souvislý text psaný v řádcích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22920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text psaný ve verších</a:t>
            </a:r>
            <a:endParaRPr lang="cs-CZ" sz="2400" dirty="0"/>
          </a:p>
        </p:txBody>
      </p:sp>
      <p:pic>
        <p:nvPicPr>
          <p:cNvPr id="1027" name="Picture 3" descr="C:\Users\ředitelka\AppData\Local\Microsoft\Windows\Temporary Internet Files\Content.IE5\UTF2NTBH\MC9002508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76672"/>
            <a:ext cx="2438400" cy="171261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539552" y="2924944"/>
            <a:ext cx="5544616" cy="331236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/>
              <a:t>Nevím, co je báseň,</a:t>
            </a:r>
          </a:p>
          <a:p>
            <a:r>
              <a:rPr lang="cs-CZ" sz="3200" dirty="0" smtClean="0"/>
              <a:t>nevím, co je rým, </a:t>
            </a:r>
          </a:p>
          <a:p>
            <a:r>
              <a:rPr lang="cs-CZ" sz="3200" dirty="0" smtClean="0"/>
              <a:t>přepadla mě tíseň</a:t>
            </a:r>
          </a:p>
          <a:p>
            <a:r>
              <a:rPr lang="cs-CZ" sz="3200" dirty="0" smtClean="0"/>
              <a:t>zbyl mi jenom splín.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musí každý básník znát?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412776"/>
            <a:ext cx="3024336" cy="10081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VERŠ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jsou dva řádky v básni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14908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jsou slova, která se rýmují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22920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jeden řádek v básni</a:t>
            </a:r>
            <a:endParaRPr lang="cs-CZ" sz="2400" dirty="0"/>
          </a:p>
        </p:txBody>
      </p:sp>
      <p:pic>
        <p:nvPicPr>
          <p:cNvPr id="2052" name="Picture 4" descr="C:\Users\ředitelka\AppData\Local\Microsoft\Windows\Temporary Internet Files\Content.IE5\HW7TK0R5\MC9004357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2025650" cy="2295525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539552" y="2924944"/>
            <a:ext cx="5184576" cy="352839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Hledám dívku, to je jasné,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co má oči velmi krásné,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Kdyby k tom rozum měla,</a:t>
            </a:r>
          </a:p>
          <a:p>
            <a:pPr algn="ctr"/>
            <a:r>
              <a:rPr lang="cs-CZ" sz="2800" dirty="0" smtClean="0"/>
              <a:t> </a:t>
            </a:r>
          </a:p>
          <a:p>
            <a:pPr algn="ctr"/>
            <a:r>
              <a:rPr lang="cs-CZ" sz="2800" dirty="0" smtClean="0"/>
              <a:t>měl bych ji snad za anděla.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musí každý básník znát?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412776"/>
            <a:ext cx="3024336" cy="10081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RÝM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2. pád od slov rýma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14908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zvuková shoda konců slov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22920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jsou dva stejné řádky v básni</a:t>
            </a:r>
            <a:endParaRPr lang="cs-CZ" sz="2400" dirty="0"/>
          </a:p>
        </p:txBody>
      </p:sp>
      <p:pic>
        <p:nvPicPr>
          <p:cNvPr id="3076" name="Picture 4" descr="C:\Users\ředitelka\AppData\Local\Microsoft\Windows\Temporary Internet Files\Content.IE5\UTF2NTBH\MP9004227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32656"/>
            <a:ext cx="1988840" cy="1988840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611560" y="2924944"/>
            <a:ext cx="5400600" cy="338437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800" dirty="0" smtClean="0"/>
              <a:t>sdružený </a:t>
            </a:r>
            <a:r>
              <a:rPr lang="cs-CZ" sz="2800" dirty="0" err="1" smtClean="0">
                <a:solidFill>
                  <a:srgbClr val="FFFF00"/>
                </a:solidFill>
              </a:rPr>
              <a:t>aa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r>
              <a:rPr lang="cs-CZ" sz="2800" dirty="0" err="1" smtClean="0">
                <a:solidFill>
                  <a:srgbClr val="FFFF00"/>
                </a:solidFill>
              </a:rPr>
              <a:t>bb</a:t>
            </a:r>
            <a:endParaRPr lang="cs-CZ" sz="2800" dirty="0" smtClean="0">
              <a:solidFill>
                <a:srgbClr val="FFFF00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střídavý </a:t>
            </a:r>
            <a:r>
              <a:rPr lang="cs-CZ" sz="2800" dirty="0" smtClean="0">
                <a:solidFill>
                  <a:srgbClr val="FFFF00"/>
                </a:solidFill>
              </a:rPr>
              <a:t>ab </a:t>
            </a:r>
            <a:r>
              <a:rPr lang="cs-CZ" sz="2800" dirty="0" err="1" smtClean="0">
                <a:solidFill>
                  <a:srgbClr val="FFFF00"/>
                </a:solidFill>
              </a:rPr>
              <a:t>ab</a:t>
            </a:r>
            <a:endParaRPr lang="cs-CZ" sz="2800" dirty="0" smtClean="0">
              <a:solidFill>
                <a:srgbClr val="FFFF00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obkročný </a:t>
            </a:r>
            <a:r>
              <a:rPr lang="cs-CZ" sz="2800" dirty="0" smtClean="0">
                <a:solidFill>
                  <a:srgbClr val="FFFF00"/>
                </a:solidFill>
              </a:rPr>
              <a:t>ab ba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musí každý básník znát?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11560" y="1412776"/>
            <a:ext cx="3024336" cy="10081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EPITETON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poslední verš v básni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14908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básnický přívlastek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22920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barevné tetování afrických mužů </a:t>
            </a:r>
            <a:endParaRPr lang="cs-CZ" sz="2400" dirty="0"/>
          </a:p>
        </p:txBody>
      </p:sp>
      <p:pic>
        <p:nvPicPr>
          <p:cNvPr id="4099" name="Picture 3" descr="C:\Users\ředitelka\AppData\Local\Microsoft\Windows\Temporary Internet Files\Content.IE5\XKLFPFZI\MP9004305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88640"/>
            <a:ext cx="2348880" cy="2132856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11560" y="2636912"/>
            <a:ext cx="5832648" cy="40324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hladový den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sametový hlas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smaragdová trávník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krvavé růže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voňavý večer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musí každý básník znát?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11560" y="1412776"/>
            <a:ext cx="4968552" cy="10081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PERSONIFIKACE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perský hráč na strunný nástroj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14908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přirovnání na základě vnější podobnosti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229200"/>
            <a:ext cx="561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je zosobnění – neživé věci a jevy přírody se chovají jako lidé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611560" y="2852936"/>
            <a:ext cx="6048672" cy="36004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400" dirty="0" smtClean="0"/>
              <a:t>hora vydala své tajemství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květy ronily kapky rosy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vítr šeptal tichou píseň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telefonní dráty zpívaly</a:t>
            </a:r>
            <a:endParaRPr lang="cs-CZ" sz="2400" dirty="0"/>
          </a:p>
        </p:txBody>
      </p:sp>
      <p:pic>
        <p:nvPicPr>
          <p:cNvPr id="1026" name="Picture 2" descr="C:\Users\ředitelka\AppData\Local\Microsoft\Windows\Temporary Internet Files\Content.IE5\LGB5YVHH\MC90025010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32656"/>
            <a:ext cx="1984218" cy="2693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79208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Dnes jsme si zopakovali důležité pojmy z poezie.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Příští hodinu už každý z vás vytvoří svoji vlastní báseň a stane se básníkem.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Nejlepší básně zveřejníme na portálu </a:t>
            </a:r>
          </a:p>
          <a:p>
            <a:r>
              <a:rPr lang="cs-CZ" sz="2800" dirty="0" smtClean="0"/>
              <a:t>www.dumy.</a:t>
            </a:r>
            <a:r>
              <a:rPr lang="cs-CZ" sz="2800" dirty="0" err="1" smtClean="0"/>
              <a:t>cz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6192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smtClean="0"/>
              <a:t>Texty - vlastní</a:t>
            </a:r>
            <a:endParaRPr lang="cs-CZ" sz="2400" dirty="0" smtClean="0"/>
          </a:p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189</TotalTime>
  <Words>449</Words>
  <Application>Microsoft Office PowerPoint</Application>
  <PresentationFormat>Předvádění na obrazovce (4:3)</PresentationFormat>
  <Paragraphs>107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23</cp:revision>
  <dcterms:created xsi:type="dcterms:W3CDTF">2013-04-18T10:21:07Z</dcterms:created>
  <dcterms:modified xsi:type="dcterms:W3CDTF">2013-06-05T11:50:44Z</dcterms:modified>
</cp:coreProperties>
</file>