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63" r:id="rId3"/>
    <p:sldId id="256" r:id="rId4"/>
    <p:sldId id="257" r:id="rId5"/>
    <p:sldId id="258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BCACBE5-7957-48A6-95EF-E97F13E2E09F}" type="presOf" srcId="{130831A4-0540-4EC5-8F5A-93030E89D2D9}" destId="{F69CC921-512E-49F4-824C-A648EC5F27A5}" srcOrd="0" destOrd="0" presId="urn:microsoft.com/office/officeart/2005/8/layout/target3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75B7B811-1F95-46DA-BDA1-94E9BE52CCDA}" type="presOf" srcId="{130831A4-0540-4EC5-8F5A-93030E89D2D9}" destId="{8E23E229-92FC-49D1-B5FE-0303176B8A4E}" srcOrd="1" destOrd="0" presId="urn:microsoft.com/office/officeart/2005/8/layout/target3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03EFA345-C608-476A-9E94-74BCC5EEF1B2}" type="presOf" srcId="{1D8420EA-BFA0-403B-80F5-647FA396CC45}" destId="{8467D0EB-87A2-4285-8ACA-0398EFBF29BC}" srcOrd="1" destOrd="0" presId="urn:microsoft.com/office/officeart/2005/8/layout/target3"/>
    <dgm:cxn modelId="{B81FA7B7-AAB8-4850-B2B4-1176E61DC745}" type="presOf" srcId="{914700B9-77B5-440A-A438-DE98B6D4894D}" destId="{E73F1C26-6DCD-4001-88B9-355E01E2BCE7}" srcOrd="0" destOrd="0" presId="urn:microsoft.com/office/officeart/2005/8/layout/target3"/>
    <dgm:cxn modelId="{8EB48668-E1A4-4B8D-B930-6C4C0F5BB518}" type="presOf" srcId="{1D8420EA-BFA0-403B-80F5-647FA396CC45}" destId="{F7B3C0B7-F0F7-4F49-B02C-3630F8C5FAE5}" srcOrd="0" destOrd="0" presId="urn:microsoft.com/office/officeart/2005/8/layout/target3"/>
    <dgm:cxn modelId="{518DCC8B-562A-46C2-8790-917C754B8B28}" type="presOf" srcId="{100B6B2E-82E6-4C11-B19B-F2DB3A0EA64F}" destId="{645AA564-2E9E-4954-AD87-AE01782CEC59}" srcOrd="0" destOrd="0" presId="urn:microsoft.com/office/officeart/2005/8/layout/target3"/>
    <dgm:cxn modelId="{E657A65C-6DC0-46D5-9116-17150A665E67}" type="presOf" srcId="{27FE2D31-D344-4B63-A89A-A89AB0D9F3E3}" destId="{FE47432B-CA46-450C-8D8F-66C300A95B52}" srcOrd="0" destOrd="0" presId="urn:microsoft.com/office/officeart/2005/8/layout/target3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93458D99-3AD1-4DB4-984E-65E57E0FC424}" type="presOf" srcId="{914700B9-77B5-440A-A438-DE98B6D4894D}" destId="{BD9AF279-D483-48F2-BBBD-45F8E8923512}" srcOrd="1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8F31514C-49BD-4E7D-9899-9794E47B6EFA}" type="presOf" srcId="{100B6B2E-82E6-4C11-B19B-F2DB3A0EA64F}" destId="{DBA8199F-D892-4A8E-A352-2B7844050E09}" srcOrd="1" destOrd="0" presId="urn:microsoft.com/office/officeart/2005/8/layout/target3"/>
    <dgm:cxn modelId="{622B9F4C-355C-4CE1-85AC-5F69B430058C}" type="presParOf" srcId="{FE47432B-CA46-450C-8D8F-66C300A95B52}" destId="{B522209E-30D0-49D6-A340-2D383A11C668}" srcOrd="0" destOrd="0" presId="urn:microsoft.com/office/officeart/2005/8/layout/target3"/>
    <dgm:cxn modelId="{F277001E-C009-4549-859D-460F120FCE8E}" type="presParOf" srcId="{FE47432B-CA46-450C-8D8F-66C300A95B52}" destId="{ED5A8377-51D5-4DC5-B0E7-680166966720}" srcOrd="1" destOrd="0" presId="urn:microsoft.com/office/officeart/2005/8/layout/target3"/>
    <dgm:cxn modelId="{8B29C445-FCE3-4B3A-82C7-01472AE9FBA3}" type="presParOf" srcId="{FE47432B-CA46-450C-8D8F-66C300A95B52}" destId="{F69CC921-512E-49F4-824C-A648EC5F27A5}" srcOrd="2" destOrd="0" presId="urn:microsoft.com/office/officeart/2005/8/layout/target3"/>
    <dgm:cxn modelId="{D3D0A336-20D6-481F-B9DE-1AC1619FC845}" type="presParOf" srcId="{FE47432B-CA46-450C-8D8F-66C300A95B52}" destId="{61C9CE18-EDA6-4EDF-BA1C-09779D38FBBF}" srcOrd="3" destOrd="0" presId="urn:microsoft.com/office/officeart/2005/8/layout/target3"/>
    <dgm:cxn modelId="{0BB14777-502A-4FCC-9EB1-AF9E385AAE6F}" type="presParOf" srcId="{FE47432B-CA46-450C-8D8F-66C300A95B52}" destId="{D60DEAAB-7AFE-435A-ACF6-18851E4B0426}" srcOrd="4" destOrd="0" presId="urn:microsoft.com/office/officeart/2005/8/layout/target3"/>
    <dgm:cxn modelId="{A5787B4F-681E-4C77-A8A1-FB4127F21B5F}" type="presParOf" srcId="{FE47432B-CA46-450C-8D8F-66C300A95B52}" destId="{F7B3C0B7-F0F7-4F49-B02C-3630F8C5FAE5}" srcOrd="5" destOrd="0" presId="urn:microsoft.com/office/officeart/2005/8/layout/target3"/>
    <dgm:cxn modelId="{922EDD2C-B8B7-4D51-AABB-39B5687E5D60}" type="presParOf" srcId="{FE47432B-CA46-450C-8D8F-66C300A95B52}" destId="{C9DA9446-E2D3-4F6A-8960-3CADFBF870B8}" srcOrd="6" destOrd="0" presId="urn:microsoft.com/office/officeart/2005/8/layout/target3"/>
    <dgm:cxn modelId="{0ADA0BDF-5E21-4C53-9BFC-BDA4D8F4359A}" type="presParOf" srcId="{FE47432B-CA46-450C-8D8F-66C300A95B52}" destId="{9726EC6F-D322-4CD3-B489-1BE3DF7CE70B}" srcOrd="7" destOrd="0" presId="urn:microsoft.com/office/officeart/2005/8/layout/target3"/>
    <dgm:cxn modelId="{857AA630-2ECB-4CE6-83BB-5C8B2E25433A}" type="presParOf" srcId="{FE47432B-CA46-450C-8D8F-66C300A95B52}" destId="{645AA564-2E9E-4954-AD87-AE01782CEC59}" srcOrd="8" destOrd="0" presId="urn:microsoft.com/office/officeart/2005/8/layout/target3"/>
    <dgm:cxn modelId="{5C1F5457-C854-484F-8263-FC0818589B56}" type="presParOf" srcId="{FE47432B-CA46-450C-8D8F-66C300A95B52}" destId="{8538CAC4-6A86-42B8-B5AF-2FF155DB9D02}" srcOrd="9" destOrd="0" presId="urn:microsoft.com/office/officeart/2005/8/layout/target3"/>
    <dgm:cxn modelId="{E00DE3A0-F3B3-43FB-977F-5698D07CB548}" type="presParOf" srcId="{FE47432B-CA46-450C-8D8F-66C300A95B52}" destId="{26FD6024-A07F-46D0-8BC0-B5E595C5673D}" srcOrd="10" destOrd="0" presId="urn:microsoft.com/office/officeart/2005/8/layout/target3"/>
    <dgm:cxn modelId="{F581FC8A-6947-42A4-BA2A-E2835963D4D0}" type="presParOf" srcId="{FE47432B-CA46-450C-8D8F-66C300A95B52}" destId="{E73F1C26-6DCD-4001-88B9-355E01E2BCE7}" srcOrd="11" destOrd="0" presId="urn:microsoft.com/office/officeart/2005/8/layout/target3"/>
    <dgm:cxn modelId="{7567CDD0-822C-4461-BC3B-3ABBF9845925}" type="presParOf" srcId="{FE47432B-CA46-450C-8D8F-66C300A95B52}" destId="{8E23E229-92FC-49D1-B5FE-0303176B8A4E}" srcOrd="12" destOrd="0" presId="urn:microsoft.com/office/officeart/2005/8/layout/target3"/>
    <dgm:cxn modelId="{BC621893-2458-43E7-B928-25CB971CD28F}" type="presParOf" srcId="{FE47432B-CA46-450C-8D8F-66C300A95B52}" destId="{8467D0EB-87A2-4285-8ACA-0398EFBF29BC}" srcOrd="13" destOrd="0" presId="urn:microsoft.com/office/officeart/2005/8/layout/target3"/>
    <dgm:cxn modelId="{74F7F6FE-6044-42E0-A407-808FE99ECF2E}" type="presParOf" srcId="{FE47432B-CA46-450C-8D8F-66C300A95B52}" destId="{DBA8199F-D892-4A8E-A352-2B7844050E09}" srcOrd="14" destOrd="0" presId="urn:microsoft.com/office/officeart/2005/8/layout/target3"/>
    <dgm:cxn modelId="{BDE3860C-F795-4C77-A93F-0A88ED01E019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D1FF9-B2CB-4299-84C5-7EB7252A77B4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7176-39C0-4806-AC6F-F21818D0B7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D1FF9-B2CB-4299-84C5-7EB7252A77B4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7176-39C0-4806-AC6F-F21818D0B7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D1FF9-B2CB-4299-84C5-7EB7252A77B4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162F7176-39C0-4806-AC6F-F21818D0B7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D1FF9-B2CB-4299-84C5-7EB7252A77B4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7176-39C0-4806-AC6F-F21818D0B7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D1FF9-B2CB-4299-84C5-7EB7252A77B4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7176-39C0-4806-AC6F-F21818D0B7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D1FF9-B2CB-4299-84C5-7EB7252A77B4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7176-39C0-4806-AC6F-F21818D0B7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D1FF9-B2CB-4299-84C5-7EB7252A77B4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7176-39C0-4806-AC6F-F21818D0B7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D1FF9-B2CB-4299-84C5-7EB7252A77B4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7176-39C0-4806-AC6F-F21818D0B7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D1FF9-B2CB-4299-84C5-7EB7252A77B4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7176-39C0-4806-AC6F-F21818D0B7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D1FF9-B2CB-4299-84C5-7EB7252A77B4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7176-39C0-4806-AC6F-F21818D0B7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D1FF9-B2CB-4299-84C5-7EB7252A77B4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7176-39C0-4806-AC6F-F21818D0B7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03D1FF9-B2CB-4299-84C5-7EB7252A77B4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62F7176-39C0-4806-AC6F-F21818D0B7F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3024592505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589240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925227238"/>
              </p:ext>
            </p:extLst>
          </p:nvPr>
        </p:nvGraphicFramePr>
        <p:xfrm>
          <a:off x="1691680" y="2852936"/>
          <a:ext cx="7056784" cy="243686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327"/>
                <a:gridCol w="4116457"/>
              </a:tblGrid>
              <a:tr h="312035">
                <a:tc>
                  <a:txBody>
                    <a:bodyPr/>
                    <a:lstStyle/>
                    <a:p>
                      <a:r>
                        <a:rPr lang="cs-CZ" sz="1300" b="0" dirty="0" smtClean="0"/>
                        <a:t>NÁZEV</a:t>
                      </a:r>
                      <a:r>
                        <a:rPr lang="cs-CZ" sz="1300" b="0" baseline="0" dirty="0" smtClean="0"/>
                        <a:t> A ČÍSLO MATERIÁLU:</a:t>
                      </a:r>
                      <a:endParaRPr lang="cs-CZ" sz="1300" b="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VY_32_INOVACE_09_S09-</a:t>
                      </a:r>
                      <a:r>
                        <a:rPr lang="cs-CZ" sz="16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Čj</a:t>
                      </a:r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-7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VYTVOŘENO</a:t>
                      </a:r>
                      <a:r>
                        <a:rPr lang="cs-CZ" sz="1600" dirty="0" smtClean="0"/>
                        <a:t>:</a:t>
                      </a:r>
                      <a:endParaRPr lang="cs-CZ" sz="16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duben 2013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AUTOR: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Naděžda </a:t>
                      </a:r>
                      <a:r>
                        <a:rPr lang="cs-CZ" sz="14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Rauchová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OBLAST: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Jazyk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 jazyková komunikace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OBOR: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 jazyk a literatura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SADA: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 jazyk pro 7.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NÁZEV VZDĚLÁVACÍHO MATERIÁLU: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Žádost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15799007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578965964"/>
              </p:ext>
            </p:extLst>
          </p:nvPr>
        </p:nvGraphicFramePr>
        <p:xfrm>
          <a:off x="539552" y="3573016"/>
          <a:ext cx="8280920" cy="2560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360040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ROČNÍK</a:t>
                      </a:r>
                      <a:r>
                        <a:rPr lang="cs-CZ" sz="1300" baseline="0" dirty="0" smtClean="0"/>
                        <a:t>:</a:t>
                      </a:r>
                      <a:endParaRPr lang="cs-CZ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smtClean="0"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344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DRUH UČEBNÍHO MATERIÁLU: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s aktivním doplňováním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40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STUPEŇ</a:t>
                      </a:r>
                      <a:r>
                        <a:rPr lang="cs-CZ" sz="1300" b="1" baseline="0" dirty="0" smtClean="0"/>
                        <a:t> A TYP VZDĚLÁVÁNÍ: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- druhý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8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POMŮCKY: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Sešit, barevné fixy.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896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CÍL – INOVACE: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Podporuje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aktivní zopakování,procvičování učiva s využitím interaktivní tabule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952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METODICKÉ POKYNY: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Žáci doplňují myšlenkovou mapu pomocí pera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25446500"/>
              </p:ext>
            </p:extLst>
          </p:nvPr>
        </p:nvGraphicFramePr>
        <p:xfrm>
          <a:off x="539552" y="1196752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Materiál slouží k </a:t>
                      </a:r>
                      <a:r>
                        <a:rPr lang="cs-CZ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seznámení se slohovým útvarem žádost,</a:t>
                      </a:r>
                      <a:r>
                        <a:rPr lang="cs-CZ" sz="14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k procvičení náležitosti a formální úpravy žádosti</a:t>
                      </a:r>
                      <a:r>
                        <a:rPr lang="cs-CZ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cs-CZ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Žák </a:t>
                      </a:r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na základě vzorové předlohy vypracuje vlastní žádost.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69163944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31640" y="1196752"/>
            <a:ext cx="66247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Slohové útvary - žádost</a:t>
            </a:r>
            <a:endParaRPr lang="cs-CZ" sz="4800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779912" y="5445224"/>
            <a:ext cx="49685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7030A0"/>
                </a:solidFill>
              </a:rPr>
              <a:t>Český jazyk – 7. ročník</a:t>
            </a:r>
            <a:endParaRPr lang="cs-CZ" sz="32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764704"/>
            <a:ext cx="8280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7030A0"/>
                </a:solidFill>
              </a:rPr>
              <a:t>Žádost je druh úředního dopisu.</a:t>
            </a:r>
            <a:endParaRPr lang="cs-CZ" sz="2800" b="1" dirty="0">
              <a:solidFill>
                <a:srgbClr val="7030A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39552" y="162880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7030A0"/>
                </a:solidFill>
              </a:rPr>
              <a:t>Vlastnosti</a:t>
            </a:r>
            <a:r>
              <a:rPr lang="cs-CZ" sz="2800" dirty="0" smtClean="0">
                <a:solidFill>
                  <a:srgbClr val="7030A0"/>
                </a:solidFill>
              </a:rPr>
              <a:t>: </a:t>
            </a:r>
            <a:endParaRPr lang="cs-CZ" sz="2400" dirty="0">
              <a:solidFill>
                <a:srgbClr val="7030A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924200" y="1781200"/>
            <a:ext cx="3456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076600" y="1933600"/>
            <a:ext cx="3456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699792" y="1628800"/>
            <a:ext cx="568863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>
                <a:solidFill>
                  <a:srgbClr val="7030A0"/>
                </a:solidFill>
              </a:rPr>
              <a:t> ustálená forma</a:t>
            </a:r>
          </a:p>
          <a:p>
            <a:pPr>
              <a:buFont typeface="Arial" pitchFamily="34" charset="0"/>
              <a:buChar char="•"/>
            </a:pPr>
            <a:endParaRPr lang="cs-CZ" sz="2400" dirty="0">
              <a:solidFill>
                <a:srgbClr val="7030A0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cs-CZ" sz="2400" dirty="0">
                <a:solidFill>
                  <a:srgbClr val="7030A0"/>
                </a:solidFill>
              </a:rPr>
              <a:t> </a:t>
            </a:r>
            <a:r>
              <a:rPr lang="cs-CZ" sz="2400" dirty="0" smtClean="0">
                <a:solidFill>
                  <a:srgbClr val="7030A0"/>
                </a:solidFill>
              </a:rPr>
              <a:t>stručnost</a:t>
            </a:r>
          </a:p>
          <a:p>
            <a:pPr>
              <a:buFont typeface="Arial" pitchFamily="34" charset="0"/>
              <a:buChar char="•"/>
            </a:pPr>
            <a:endParaRPr lang="cs-CZ" sz="2400" dirty="0" smtClean="0">
              <a:solidFill>
                <a:srgbClr val="7030A0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cs-CZ" sz="2400" dirty="0" smtClean="0">
                <a:solidFill>
                  <a:srgbClr val="7030A0"/>
                </a:solidFill>
              </a:rPr>
              <a:t> grafická úprava</a:t>
            </a:r>
          </a:p>
          <a:p>
            <a:pPr>
              <a:buFont typeface="Arial" pitchFamily="34" charset="0"/>
              <a:buChar char="•"/>
            </a:pPr>
            <a:endParaRPr lang="cs-CZ" sz="2400" dirty="0">
              <a:solidFill>
                <a:srgbClr val="7030A0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cs-CZ" sz="2400" dirty="0" smtClean="0">
                <a:solidFill>
                  <a:srgbClr val="7030A0"/>
                </a:solidFill>
              </a:rPr>
              <a:t> neutrální vyjadřování</a:t>
            </a:r>
          </a:p>
          <a:p>
            <a:pPr>
              <a:buFont typeface="Arial" pitchFamily="34" charset="0"/>
              <a:buChar char="•"/>
            </a:pPr>
            <a:endParaRPr lang="cs-CZ" sz="2400" dirty="0">
              <a:solidFill>
                <a:srgbClr val="7030A0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cs-CZ" sz="2400" dirty="0">
                <a:solidFill>
                  <a:srgbClr val="7030A0"/>
                </a:solidFill>
              </a:rPr>
              <a:t> </a:t>
            </a:r>
            <a:r>
              <a:rPr lang="cs-CZ" sz="2400" dirty="0" smtClean="0">
                <a:solidFill>
                  <a:srgbClr val="7030A0"/>
                </a:solidFill>
              </a:rPr>
              <a:t>bez citově zabarvených prostředků</a:t>
            </a:r>
          </a:p>
          <a:p>
            <a:pPr>
              <a:buFont typeface="Arial" pitchFamily="34" charset="0"/>
              <a:buChar char="•"/>
            </a:pPr>
            <a:endParaRPr lang="cs-CZ" sz="2400" dirty="0">
              <a:solidFill>
                <a:srgbClr val="7030A0"/>
              </a:solidFill>
            </a:endParaRPr>
          </a:p>
          <a:p>
            <a:pPr>
              <a:buFont typeface="Arial" pitchFamily="34" charset="0"/>
              <a:buChar char="•"/>
            </a:pPr>
            <a:endParaRPr lang="cs-CZ" sz="2400" dirty="0">
              <a:solidFill>
                <a:srgbClr val="7030A0"/>
              </a:solidFill>
            </a:endParaRPr>
          </a:p>
        </p:txBody>
      </p:sp>
      <p:pic>
        <p:nvPicPr>
          <p:cNvPr id="1026" name="Picture 2" descr="C:\Users\ředitelka\AppData\Local\Microsoft\Windows\Temporary Internet Files\Content.IE5\UTF2NTBH\MC90021210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5085184"/>
            <a:ext cx="1811426" cy="13706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260648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7030A0"/>
                </a:solidFill>
              </a:rPr>
              <a:t>Náležitosti žádosti:</a:t>
            </a:r>
            <a:endParaRPr lang="cs-CZ" sz="2800" dirty="0">
              <a:solidFill>
                <a:srgbClr val="7030A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23528" y="836712"/>
            <a:ext cx="8496944" cy="5688632"/>
          </a:xfrm>
          <a:prstGeom prst="rect">
            <a:avLst/>
          </a:prstGeom>
          <a:solidFill>
            <a:schemeClr val="tx1"/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611560" y="980728"/>
            <a:ext cx="37444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</a:rPr>
              <a:t>Adresa příjemce žádosti</a:t>
            </a:r>
            <a:endParaRPr lang="cs-CZ" sz="2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788024" y="980728"/>
            <a:ext cx="38884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</a:rPr>
              <a:t>Místo a datum sepsání žádosti </a:t>
            </a:r>
            <a:endParaRPr lang="cs-CZ" sz="2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3568" y="2492896"/>
            <a:ext cx="69847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u="sng" dirty="0" smtClean="0">
                <a:solidFill>
                  <a:schemeClr val="accent6">
                    <a:lumMod val="50000"/>
                  </a:schemeClr>
                </a:solidFill>
              </a:rPr>
              <a:t>Heslovitý obsah </a:t>
            </a:r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</a:rPr>
              <a:t>– věc, o kterou žádáme</a:t>
            </a:r>
            <a:endParaRPr lang="cs-CZ" sz="2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83568" y="2996952"/>
            <a:ext cx="76328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</a:rPr>
              <a:t>Text žádosti – včetně odůvodnění</a:t>
            </a:r>
            <a:endParaRPr lang="cs-CZ" sz="2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83568" y="4365104"/>
            <a:ext cx="42484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</a:rPr>
              <a:t>Poděkování, pozdrav</a:t>
            </a:r>
            <a:endParaRPr lang="cs-CZ" sz="2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220072" y="5013176"/>
            <a:ext cx="32403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</a:rPr>
              <a:t>Vlastnoruční podpis</a:t>
            </a:r>
            <a:endParaRPr lang="cs-CZ" sz="2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292080" y="5733256"/>
            <a:ext cx="32403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</a:rPr>
              <a:t>Adresa pisatele</a:t>
            </a:r>
            <a:endParaRPr lang="cs-CZ" sz="20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  <p:bldP spid="11" grpId="0"/>
      <p:bldP spid="12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0"/>
            <a:ext cx="8424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Příklad konkrétní žádosti:</a:t>
            </a:r>
            <a:endParaRPr lang="cs-CZ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95536" y="548680"/>
            <a:ext cx="8568952" cy="6048672"/>
          </a:xfrm>
          <a:prstGeom prst="rect">
            <a:avLst/>
          </a:prstGeom>
          <a:solidFill>
            <a:schemeClr val="tx1"/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Poznávací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620688"/>
            <a:ext cx="47525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7030A0"/>
                </a:solidFill>
              </a:rPr>
              <a:t>Cestovní kancelář BUS TOUR Foltýnová</a:t>
            </a:r>
          </a:p>
          <a:p>
            <a:r>
              <a:rPr lang="cs-CZ" sz="2000" dirty="0" err="1" smtClean="0">
                <a:solidFill>
                  <a:srgbClr val="7030A0"/>
                </a:solidFill>
              </a:rPr>
              <a:t>Littrowa</a:t>
            </a:r>
            <a:r>
              <a:rPr lang="cs-CZ" sz="2000" dirty="0" smtClean="0">
                <a:solidFill>
                  <a:srgbClr val="7030A0"/>
                </a:solidFill>
              </a:rPr>
              <a:t> 209</a:t>
            </a:r>
          </a:p>
          <a:p>
            <a:r>
              <a:rPr lang="cs-CZ" sz="2000" dirty="0" smtClean="0">
                <a:solidFill>
                  <a:srgbClr val="7030A0"/>
                </a:solidFill>
              </a:rPr>
              <a:t>346 01 Horšovský Týn </a:t>
            </a:r>
            <a:endParaRPr lang="cs-CZ" sz="2000" dirty="0">
              <a:solidFill>
                <a:srgbClr val="7030A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940152" y="620688"/>
            <a:ext cx="30243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7030A0"/>
                </a:solidFill>
              </a:rPr>
              <a:t> V </a:t>
            </a:r>
            <a:r>
              <a:rPr lang="cs-CZ" sz="2000" dirty="0" err="1" smtClean="0">
                <a:solidFill>
                  <a:srgbClr val="7030A0"/>
                </a:solidFill>
              </a:rPr>
              <a:t>Hostouni</a:t>
            </a:r>
            <a:r>
              <a:rPr lang="cs-CZ" sz="2000" dirty="0" smtClean="0">
                <a:solidFill>
                  <a:srgbClr val="7030A0"/>
                </a:solidFill>
              </a:rPr>
              <a:t> 4.4.20013</a:t>
            </a:r>
            <a:endParaRPr lang="cs-CZ" sz="2000" dirty="0">
              <a:solidFill>
                <a:srgbClr val="7030A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-2002432" y="2708920"/>
            <a:ext cx="6574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11560" y="1916832"/>
            <a:ext cx="38164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u="sng" dirty="0" smtClean="0">
                <a:solidFill>
                  <a:srgbClr val="7030A0"/>
                </a:solidFill>
              </a:rPr>
              <a:t>Poznávací zájezd</a:t>
            </a:r>
            <a:endParaRPr lang="cs-CZ" sz="2000" u="sng" dirty="0">
              <a:solidFill>
                <a:srgbClr val="7030A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11560" y="2276872"/>
            <a:ext cx="792088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7030A0"/>
                </a:solidFill>
              </a:rPr>
              <a:t>     Obracíme se na Vás s žádostí o sestavení programu poznávacího zájezdu na jižní Moravu v délce tří dnů v měsíci květnu 2013. Máme zájem především   o historickou a zeměpisnou návštěvu této oblasti.    Vzhledem k tomu, že jsme schopni naplnit celou kapacitu autobusu, věříme, že naší žádosti bude vyhověno. </a:t>
            </a:r>
          </a:p>
          <a:p>
            <a:endParaRPr lang="cs-CZ" sz="2000" dirty="0">
              <a:solidFill>
                <a:srgbClr val="7030A0"/>
              </a:solidFill>
            </a:endParaRPr>
          </a:p>
          <a:p>
            <a:r>
              <a:rPr lang="cs-CZ" sz="2000" dirty="0">
                <a:solidFill>
                  <a:srgbClr val="7030A0"/>
                </a:solidFill>
              </a:rPr>
              <a:t> </a:t>
            </a:r>
            <a:r>
              <a:rPr lang="cs-CZ" sz="2000" dirty="0" smtClean="0">
                <a:solidFill>
                  <a:srgbClr val="7030A0"/>
                </a:solidFill>
              </a:rPr>
              <a:t>           S pozdravem</a:t>
            </a:r>
            <a:endParaRPr lang="cs-CZ" sz="2000" dirty="0">
              <a:solidFill>
                <a:srgbClr val="7030A0"/>
              </a:solidFill>
            </a:endParaRPr>
          </a:p>
        </p:txBody>
      </p:sp>
      <p:sp>
        <p:nvSpPr>
          <p:cNvPr id="18" name="Volný tvar 17"/>
          <p:cNvSpPr/>
          <p:nvPr/>
        </p:nvSpPr>
        <p:spPr>
          <a:xfrm>
            <a:off x="5364088" y="3861048"/>
            <a:ext cx="1594183" cy="679589"/>
          </a:xfrm>
          <a:custGeom>
            <a:avLst/>
            <a:gdLst>
              <a:gd name="connsiteX0" fmla="*/ 0 w 2772229"/>
              <a:gd name="connsiteY0" fmla="*/ 1227075 h 1227075"/>
              <a:gd name="connsiteX1" fmla="*/ 101600 w 2772229"/>
              <a:gd name="connsiteY1" fmla="*/ 1183532 h 1227075"/>
              <a:gd name="connsiteX2" fmla="*/ 145143 w 2772229"/>
              <a:gd name="connsiteY2" fmla="*/ 1169018 h 1227075"/>
              <a:gd name="connsiteX3" fmla="*/ 275772 w 2772229"/>
              <a:gd name="connsiteY3" fmla="*/ 1110960 h 1227075"/>
              <a:gd name="connsiteX4" fmla="*/ 508000 w 2772229"/>
              <a:gd name="connsiteY4" fmla="*/ 994846 h 1227075"/>
              <a:gd name="connsiteX5" fmla="*/ 609600 w 2772229"/>
              <a:gd name="connsiteY5" fmla="*/ 965818 h 1227075"/>
              <a:gd name="connsiteX6" fmla="*/ 798286 w 2772229"/>
              <a:gd name="connsiteY6" fmla="*/ 893246 h 1227075"/>
              <a:gd name="connsiteX7" fmla="*/ 928914 w 2772229"/>
              <a:gd name="connsiteY7" fmla="*/ 820675 h 1227075"/>
              <a:gd name="connsiteX8" fmla="*/ 986972 w 2772229"/>
              <a:gd name="connsiteY8" fmla="*/ 777132 h 1227075"/>
              <a:gd name="connsiteX9" fmla="*/ 1030514 w 2772229"/>
              <a:gd name="connsiteY9" fmla="*/ 762618 h 1227075"/>
              <a:gd name="connsiteX10" fmla="*/ 1175657 w 2772229"/>
              <a:gd name="connsiteY10" fmla="*/ 704560 h 1227075"/>
              <a:gd name="connsiteX11" fmla="*/ 1291772 w 2772229"/>
              <a:gd name="connsiteY11" fmla="*/ 573932 h 1227075"/>
              <a:gd name="connsiteX12" fmla="*/ 1422400 w 2772229"/>
              <a:gd name="connsiteY12" fmla="*/ 457818 h 1227075"/>
              <a:gd name="connsiteX13" fmla="*/ 1538514 w 2772229"/>
              <a:gd name="connsiteY13" fmla="*/ 312675 h 1227075"/>
              <a:gd name="connsiteX14" fmla="*/ 1596572 w 2772229"/>
              <a:gd name="connsiteY14" fmla="*/ 254618 h 1227075"/>
              <a:gd name="connsiteX15" fmla="*/ 1640114 w 2772229"/>
              <a:gd name="connsiteY15" fmla="*/ 167532 h 1227075"/>
              <a:gd name="connsiteX16" fmla="*/ 1712686 w 2772229"/>
              <a:gd name="connsiteY16" fmla="*/ 51418 h 1227075"/>
              <a:gd name="connsiteX17" fmla="*/ 1654629 w 2772229"/>
              <a:gd name="connsiteY17" fmla="*/ 65932 h 1227075"/>
              <a:gd name="connsiteX18" fmla="*/ 1611086 w 2772229"/>
              <a:gd name="connsiteY18" fmla="*/ 94960 h 1227075"/>
              <a:gd name="connsiteX19" fmla="*/ 1582057 w 2772229"/>
              <a:gd name="connsiteY19" fmla="*/ 225589 h 1227075"/>
              <a:gd name="connsiteX20" fmla="*/ 1509486 w 2772229"/>
              <a:gd name="connsiteY20" fmla="*/ 312675 h 1227075"/>
              <a:gd name="connsiteX21" fmla="*/ 1494972 w 2772229"/>
              <a:gd name="connsiteY21" fmla="*/ 356218 h 1227075"/>
              <a:gd name="connsiteX22" fmla="*/ 1451429 w 2772229"/>
              <a:gd name="connsiteY22" fmla="*/ 414275 h 1227075"/>
              <a:gd name="connsiteX23" fmla="*/ 1393372 w 2772229"/>
              <a:gd name="connsiteY23" fmla="*/ 646503 h 1227075"/>
              <a:gd name="connsiteX24" fmla="*/ 1378857 w 2772229"/>
              <a:gd name="connsiteY24" fmla="*/ 690046 h 1227075"/>
              <a:gd name="connsiteX25" fmla="*/ 1335314 w 2772229"/>
              <a:gd name="connsiteY25" fmla="*/ 748103 h 1227075"/>
              <a:gd name="connsiteX26" fmla="*/ 1277257 w 2772229"/>
              <a:gd name="connsiteY26" fmla="*/ 864218 h 1227075"/>
              <a:gd name="connsiteX27" fmla="*/ 1262743 w 2772229"/>
              <a:gd name="connsiteY27" fmla="*/ 936789 h 1227075"/>
              <a:gd name="connsiteX28" fmla="*/ 1219200 w 2772229"/>
              <a:gd name="connsiteY28" fmla="*/ 1009360 h 1227075"/>
              <a:gd name="connsiteX29" fmla="*/ 1248229 w 2772229"/>
              <a:gd name="connsiteY29" fmla="*/ 1110960 h 1227075"/>
              <a:gd name="connsiteX30" fmla="*/ 1407886 w 2772229"/>
              <a:gd name="connsiteY30" fmla="*/ 951303 h 1227075"/>
              <a:gd name="connsiteX31" fmla="*/ 1524000 w 2772229"/>
              <a:gd name="connsiteY31" fmla="*/ 835189 h 1227075"/>
              <a:gd name="connsiteX32" fmla="*/ 1567543 w 2772229"/>
              <a:gd name="connsiteY32" fmla="*/ 791646 h 1227075"/>
              <a:gd name="connsiteX33" fmla="*/ 1596572 w 2772229"/>
              <a:gd name="connsiteY33" fmla="*/ 748103 h 1227075"/>
              <a:gd name="connsiteX34" fmla="*/ 1741714 w 2772229"/>
              <a:gd name="connsiteY34" fmla="*/ 704560 h 1227075"/>
              <a:gd name="connsiteX35" fmla="*/ 1698172 w 2772229"/>
              <a:gd name="connsiteY35" fmla="*/ 806160 h 1227075"/>
              <a:gd name="connsiteX36" fmla="*/ 1683657 w 2772229"/>
              <a:gd name="connsiteY36" fmla="*/ 878732 h 1227075"/>
              <a:gd name="connsiteX37" fmla="*/ 1625600 w 2772229"/>
              <a:gd name="connsiteY37" fmla="*/ 1009360 h 1227075"/>
              <a:gd name="connsiteX38" fmla="*/ 1683657 w 2772229"/>
              <a:gd name="connsiteY38" fmla="*/ 1067418 h 1227075"/>
              <a:gd name="connsiteX39" fmla="*/ 1741714 w 2772229"/>
              <a:gd name="connsiteY39" fmla="*/ 980332 h 1227075"/>
              <a:gd name="connsiteX40" fmla="*/ 1799772 w 2772229"/>
              <a:gd name="connsiteY40" fmla="*/ 922275 h 1227075"/>
              <a:gd name="connsiteX41" fmla="*/ 1901372 w 2772229"/>
              <a:gd name="connsiteY41" fmla="*/ 791646 h 1227075"/>
              <a:gd name="connsiteX42" fmla="*/ 2075543 w 2772229"/>
              <a:gd name="connsiteY42" fmla="*/ 602960 h 1227075"/>
              <a:gd name="connsiteX43" fmla="*/ 2162629 w 2772229"/>
              <a:gd name="connsiteY43" fmla="*/ 486846 h 1227075"/>
              <a:gd name="connsiteX44" fmla="*/ 2206172 w 2772229"/>
              <a:gd name="connsiteY44" fmla="*/ 472332 h 1227075"/>
              <a:gd name="connsiteX45" fmla="*/ 2249714 w 2772229"/>
              <a:gd name="connsiteY45" fmla="*/ 501360 h 1227075"/>
              <a:gd name="connsiteX46" fmla="*/ 2264229 w 2772229"/>
              <a:gd name="connsiteY46" fmla="*/ 791646 h 1227075"/>
              <a:gd name="connsiteX47" fmla="*/ 2409372 w 2772229"/>
              <a:gd name="connsiteY47" fmla="*/ 719075 h 1227075"/>
              <a:gd name="connsiteX48" fmla="*/ 2569029 w 2772229"/>
              <a:gd name="connsiteY48" fmla="*/ 544903 h 1227075"/>
              <a:gd name="connsiteX49" fmla="*/ 2612572 w 2772229"/>
              <a:gd name="connsiteY49" fmla="*/ 501360 h 1227075"/>
              <a:gd name="connsiteX50" fmla="*/ 2641600 w 2772229"/>
              <a:gd name="connsiteY50" fmla="*/ 428789 h 1227075"/>
              <a:gd name="connsiteX51" fmla="*/ 2743200 w 2772229"/>
              <a:gd name="connsiteY51" fmla="*/ 327189 h 1227075"/>
              <a:gd name="connsiteX52" fmla="*/ 2772229 w 2772229"/>
              <a:gd name="connsiteY52" fmla="*/ 283646 h 1227075"/>
              <a:gd name="connsiteX53" fmla="*/ 2757714 w 2772229"/>
              <a:gd name="connsiteY53" fmla="*/ 414275 h 1227075"/>
              <a:gd name="connsiteX54" fmla="*/ 2743200 w 2772229"/>
              <a:gd name="connsiteY54" fmla="*/ 457818 h 1227075"/>
              <a:gd name="connsiteX55" fmla="*/ 2685143 w 2772229"/>
              <a:gd name="connsiteY55" fmla="*/ 661018 h 1227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2772229" h="1227075">
                <a:moveTo>
                  <a:pt x="0" y="1227075"/>
                </a:moveTo>
                <a:cubicBezTo>
                  <a:pt x="33867" y="1212561"/>
                  <a:pt x="67389" y="1197216"/>
                  <a:pt x="101600" y="1183532"/>
                </a:cubicBezTo>
                <a:cubicBezTo>
                  <a:pt x="115805" y="1177850"/>
                  <a:pt x="131459" y="1175860"/>
                  <a:pt x="145143" y="1169018"/>
                </a:cubicBezTo>
                <a:cubicBezTo>
                  <a:pt x="270693" y="1106243"/>
                  <a:pt x="164979" y="1138659"/>
                  <a:pt x="275772" y="1110960"/>
                </a:cubicBezTo>
                <a:cubicBezTo>
                  <a:pt x="366878" y="1060346"/>
                  <a:pt x="413677" y="1028533"/>
                  <a:pt x="508000" y="994846"/>
                </a:cubicBezTo>
                <a:cubicBezTo>
                  <a:pt x="541170" y="983000"/>
                  <a:pt x="576726" y="978462"/>
                  <a:pt x="609600" y="965818"/>
                </a:cubicBezTo>
                <a:cubicBezTo>
                  <a:pt x="866557" y="866989"/>
                  <a:pt x="515316" y="974096"/>
                  <a:pt x="798286" y="893246"/>
                </a:cubicBezTo>
                <a:cubicBezTo>
                  <a:pt x="947771" y="781132"/>
                  <a:pt x="757861" y="915704"/>
                  <a:pt x="928914" y="820675"/>
                </a:cubicBezTo>
                <a:cubicBezTo>
                  <a:pt x="950061" y="808927"/>
                  <a:pt x="965969" y="789134"/>
                  <a:pt x="986972" y="777132"/>
                </a:cubicBezTo>
                <a:cubicBezTo>
                  <a:pt x="1000255" y="769542"/>
                  <a:pt x="1016830" y="769460"/>
                  <a:pt x="1030514" y="762618"/>
                </a:cubicBezTo>
                <a:cubicBezTo>
                  <a:pt x="1155482" y="700134"/>
                  <a:pt x="1048103" y="730072"/>
                  <a:pt x="1175657" y="704560"/>
                </a:cubicBezTo>
                <a:cubicBezTo>
                  <a:pt x="1386133" y="494087"/>
                  <a:pt x="1142285" y="744773"/>
                  <a:pt x="1291772" y="573932"/>
                </a:cubicBezTo>
                <a:cubicBezTo>
                  <a:pt x="1338417" y="520624"/>
                  <a:pt x="1366171" y="502802"/>
                  <a:pt x="1422400" y="457818"/>
                </a:cubicBezTo>
                <a:cubicBezTo>
                  <a:pt x="1469788" y="363042"/>
                  <a:pt x="1436130" y="415058"/>
                  <a:pt x="1538514" y="312675"/>
                </a:cubicBezTo>
                <a:lnTo>
                  <a:pt x="1596572" y="254618"/>
                </a:lnTo>
                <a:cubicBezTo>
                  <a:pt x="1623182" y="174788"/>
                  <a:pt x="1595098" y="246310"/>
                  <a:pt x="1640114" y="167532"/>
                </a:cubicBezTo>
                <a:cubicBezTo>
                  <a:pt x="1703866" y="55967"/>
                  <a:pt x="1629435" y="162418"/>
                  <a:pt x="1712686" y="51418"/>
                </a:cubicBezTo>
                <a:cubicBezTo>
                  <a:pt x="1635560" y="0"/>
                  <a:pt x="1692948" y="18033"/>
                  <a:pt x="1654629" y="65932"/>
                </a:cubicBezTo>
                <a:cubicBezTo>
                  <a:pt x="1643732" y="79553"/>
                  <a:pt x="1625600" y="85284"/>
                  <a:pt x="1611086" y="94960"/>
                </a:cubicBezTo>
                <a:cubicBezTo>
                  <a:pt x="1608501" y="107884"/>
                  <a:pt x="1589746" y="207648"/>
                  <a:pt x="1582057" y="225589"/>
                </a:cubicBezTo>
                <a:cubicBezTo>
                  <a:pt x="1566901" y="260954"/>
                  <a:pt x="1535643" y="286518"/>
                  <a:pt x="1509486" y="312675"/>
                </a:cubicBezTo>
                <a:cubicBezTo>
                  <a:pt x="1504648" y="327189"/>
                  <a:pt x="1502563" y="342934"/>
                  <a:pt x="1494972" y="356218"/>
                </a:cubicBezTo>
                <a:cubicBezTo>
                  <a:pt x="1482970" y="377221"/>
                  <a:pt x="1459420" y="391443"/>
                  <a:pt x="1451429" y="414275"/>
                </a:cubicBezTo>
                <a:cubicBezTo>
                  <a:pt x="1425070" y="489587"/>
                  <a:pt x="1418605" y="570806"/>
                  <a:pt x="1393372" y="646503"/>
                </a:cubicBezTo>
                <a:cubicBezTo>
                  <a:pt x="1388534" y="661017"/>
                  <a:pt x="1386448" y="676762"/>
                  <a:pt x="1378857" y="690046"/>
                </a:cubicBezTo>
                <a:cubicBezTo>
                  <a:pt x="1366855" y="711049"/>
                  <a:pt x="1349828" y="728751"/>
                  <a:pt x="1335314" y="748103"/>
                </a:cubicBezTo>
                <a:cubicBezTo>
                  <a:pt x="1290956" y="925537"/>
                  <a:pt x="1361845" y="673893"/>
                  <a:pt x="1277257" y="864218"/>
                </a:cubicBezTo>
                <a:cubicBezTo>
                  <a:pt x="1267238" y="886761"/>
                  <a:pt x="1271905" y="913884"/>
                  <a:pt x="1262743" y="936789"/>
                </a:cubicBezTo>
                <a:cubicBezTo>
                  <a:pt x="1252266" y="962982"/>
                  <a:pt x="1233714" y="985170"/>
                  <a:pt x="1219200" y="1009360"/>
                </a:cubicBezTo>
                <a:cubicBezTo>
                  <a:pt x="1218750" y="1011609"/>
                  <a:pt x="1171796" y="1130069"/>
                  <a:pt x="1248229" y="1110960"/>
                </a:cubicBezTo>
                <a:cubicBezTo>
                  <a:pt x="1292354" y="1099929"/>
                  <a:pt x="1391749" y="968592"/>
                  <a:pt x="1407886" y="951303"/>
                </a:cubicBezTo>
                <a:cubicBezTo>
                  <a:pt x="1445234" y="911287"/>
                  <a:pt x="1485295" y="873894"/>
                  <a:pt x="1524000" y="835189"/>
                </a:cubicBezTo>
                <a:cubicBezTo>
                  <a:pt x="1538514" y="820675"/>
                  <a:pt x="1556157" y="808725"/>
                  <a:pt x="1567543" y="791646"/>
                </a:cubicBezTo>
                <a:cubicBezTo>
                  <a:pt x="1577219" y="777132"/>
                  <a:pt x="1581779" y="757348"/>
                  <a:pt x="1596572" y="748103"/>
                </a:cubicBezTo>
                <a:cubicBezTo>
                  <a:pt x="1620126" y="733382"/>
                  <a:pt x="1707727" y="713057"/>
                  <a:pt x="1741714" y="704560"/>
                </a:cubicBezTo>
                <a:lnTo>
                  <a:pt x="1698172" y="806160"/>
                </a:lnTo>
                <a:cubicBezTo>
                  <a:pt x="1693334" y="830351"/>
                  <a:pt x="1692819" y="855827"/>
                  <a:pt x="1683657" y="878732"/>
                </a:cubicBezTo>
                <a:cubicBezTo>
                  <a:pt x="1599961" y="1087969"/>
                  <a:pt x="1668091" y="839393"/>
                  <a:pt x="1625600" y="1009360"/>
                </a:cubicBezTo>
                <a:cubicBezTo>
                  <a:pt x="1644952" y="1028713"/>
                  <a:pt x="1657106" y="1074056"/>
                  <a:pt x="1683657" y="1067418"/>
                </a:cubicBezTo>
                <a:cubicBezTo>
                  <a:pt x="1717503" y="1058957"/>
                  <a:pt x="1719920" y="1007575"/>
                  <a:pt x="1741714" y="980332"/>
                </a:cubicBezTo>
                <a:cubicBezTo>
                  <a:pt x="1758811" y="958961"/>
                  <a:pt x="1780419" y="941627"/>
                  <a:pt x="1799772" y="922275"/>
                </a:cubicBezTo>
                <a:cubicBezTo>
                  <a:pt x="1850724" y="794891"/>
                  <a:pt x="1796066" y="896952"/>
                  <a:pt x="1901372" y="791646"/>
                </a:cubicBezTo>
                <a:cubicBezTo>
                  <a:pt x="1961897" y="731121"/>
                  <a:pt x="2019178" y="667376"/>
                  <a:pt x="2075543" y="602960"/>
                </a:cubicBezTo>
                <a:cubicBezTo>
                  <a:pt x="2126127" y="545150"/>
                  <a:pt x="2085913" y="552603"/>
                  <a:pt x="2162629" y="486846"/>
                </a:cubicBezTo>
                <a:cubicBezTo>
                  <a:pt x="2174245" y="476889"/>
                  <a:pt x="2191658" y="477170"/>
                  <a:pt x="2206172" y="472332"/>
                </a:cubicBezTo>
                <a:cubicBezTo>
                  <a:pt x="2220686" y="482008"/>
                  <a:pt x="2246594" y="484198"/>
                  <a:pt x="2249714" y="501360"/>
                </a:cubicBezTo>
                <a:cubicBezTo>
                  <a:pt x="2267045" y="596680"/>
                  <a:pt x="2206936" y="713519"/>
                  <a:pt x="2264229" y="791646"/>
                </a:cubicBezTo>
                <a:cubicBezTo>
                  <a:pt x="2296217" y="835266"/>
                  <a:pt x="2360991" y="743265"/>
                  <a:pt x="2409372" y="719075"/>
                </a:cubicBezTo>
                <a:cubicBezTo>
                  <a:pt x="2472557" y="624295"/>
                  <a:pt x="2426065" y="687867"/>
                  <a:pt x="2569029" y="544903"/>
                </a:cubicBezTo>
                <a:lnTo>
                  <a:pt x="2612572" y="501360"/>
                </a:lnTo>
                <a:cubicBezTo>
                  <a:pt x="2622248" y="477170"/>
                  <a:pt x="2625968" y="449632"/>
                  <a:pt x="2641600" y="428789"/>
                </a:cubicBezTo>
                <a:cubicBezTo>
                  <a:pt x="2670337" y="390473"/>
                  <a:pt x="2716633" y="367040"/>
                  <a:pt x="2743200" y="327189"/>
                </a:cubicBezTo>
                <a:lnTo>
                  <a:pt x="2772229" y="283646"/>
                </a:lnTo>
                <a:cubicBezTo>
                  <a:pt x="2767391" y="327189"/>
                  <a:pt x="2764917" y="371060"/>
                  <a:pt x="2757714" y="414275"/>
                </a:cubicBezTo>
                <a:cubicBezTo>
                  <a:pt x="2755199" y="429366"/>
                  <a:pt x="2746200" y="442816"/>
                  <a:pt x="2743200" y="457818"/>
                </a:cubicBezTo>
                <a:cubicBezTo>
                  <a:pt x="2704103" y="653307"/>
                  <a:pt x="2757609" y="588552"/>
                  <a:pt x="2685143" y="661018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5436096" y="4797152"/>
            <a:ext cx="33488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7030A0"/>
                </a:solidFill>
              </a:rPr>
              <a:t>Jana Nová</a:t>
            </a:r>
          </a:p>
          <a:p>
            <a:r>
              <a:rPr lang="cs-CZ" sz="2000" dirty="0" smtClean="0">
                <a:solidFill>
                  <a:srgbClr val="7030A0"/>
                </a:solidFill>
              </a:rPr>
              <a:t>Základní škola Hostouň</a:t>
            </a:r>
          </a:p>
          <a:p>
            <a:r>
              <a:rPr lang="cs-CZ" sz="2000" dirty="0" smtClean="0">
                <a:solidFill>
                  <a:srgbClr val="7030A0"/>
                </a:solidFill>
              </a:rPr>
              <a:t>Osvobození 188</a:t>
            </a:r>
          </a:p>
          <a:p>
            <a:r>
              <a:rPr lang="cs-CZ" sz="2000" dirty="0" smtClean="0">
                <a:solidFill>
                  <a:srgbClr val="7030A0"/>
                </a:solidFill>
              </a:rPr>
              <a:t>345 25 Hostouň</a:t>
            </a:r>
            <a:endParaRPr lang="cs-CZ" sz="20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0"/>
            <a:ext cx="87129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7030A0"/>
                </a:solidFill>
              </a:rPr>
              <a:t>Napiš (jako rodič) žádost o uvolnění žáka z výuky (důvod – svatba sourozence, stěhování, pobyt u moře, v lázních……..)</a:t>
            </a:r>
            <a:endParaRPr lang="cs-CZ" sz="2000" dirty="0">
              <a:solidFill>
                <a:srgbClr val="7030A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51520" y="620688"/>
            <a:ext cx="8640960" cy="6048672"/>
          </a:xfrm>
          <a:prstGeom prst="rect">
            <a:avLst/>
          </a:prstGeom>
          <a:solidFill>
            <a:schemeClr val="tx1"/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školy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620688"/>
            <a:ext cx="30243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7030A0"/>
                </a:solidFill>
              </a:rPr>
              <a:t>Mgr. Jana Nová</a:t>
            </a:r>
          </a:p>
          <a:p>
            <a:r>
              <a:rPr lang="cs-CZ" dirty="0" smtClean="0">
                <a:solidFill>
                  <a:srgbClr val="7030A0"/>
                </a:solidFill>
              </a:rPr>
              <a:t> ředitelka školy</a:t>
            </a:r>
          </a:p>
          <a:p>
            <a:r>
              <a:rPr lang="cs-CZ" dirty="0" smtClean="0">
                <a:solidFill>
                  <a:srgbClr val="7030A0"/>
                </a:solidFill>
              </a:rPr>
              <a:t>Základní škola Hostouň</a:t>
            </a:r>
          </a:p>
          <a:p>
            <a:r>
              <a:rPr lang="cs-CZ" dirty="0" smtClean="0">
                <a:solidFill>
                  <a:srgbClr val="7030A0"/>
                </a:solidFill>
              </a:rPr>
              <a:t>Osvobození 188</a:t>
            </a:r>
          </a:p>
          <a:p>
            <a:r>
              <a:rPr lang="cs-CZ" dirty="0" smtClean="0">
                <a:solidFill>
                  <a:srgbClr val="7030A0"/>
                </a:solidFill>
              </a:rPr>
              <a:t>345 25 Hostouň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292080" y="620688"/>
            <a:ext cx="34563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7030A0"/>
                </a:solidFill>
              </a:rPr>
              <a:t> </a:t>
            </a:r>
            <a:r>
              <a:rPr lang="cs-CZ" dirty="0" smtClean="0">
                <a:solidFill>
                  <a:srgbClr val="7030A0"/>
                </a:solidFill>
              </a:rPr>
              <a:t>V </a:t>
            </a:r>
            <a:r>
              <a:rPr lang="cs-CZ" dirty="0" err="1" smtClean="0">
                <a:solidFill>
                  <a:srgbClr val="7030A0"/>
                </a:solidFill>
              </a:rPr>
              <a:t>Mutěníně</a:t>
            </a:r>
            <a:r>
              <a:rPr lang="cs-CZ" dirty="0" smtClean="0">
                <a:solidFill>
                  <a:srgbClr val="7030A0"/>
                </a:solidFill>
              </a:rPr>
              <a:t> 20.4.2013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23528" y="2132856"/>
            <a:ext cx="820891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u="sng" dirty="0" smtClean="0">
                <a:solidFill>
                  <a:srgbClr val="7030A0"/>
                </a:solidFill>
              </a:rPr>
              <a:t>Žádost o uvolnění z výuky</a:t>
            </a:r>
          </a:p>
          <a:p>
            <a:endParaRPr lang="cs-CZ" sz="2000" u="sng" dirty="0">
              <a:solidFill>
                <a:srgbClr val="7030A0"/>
              </a:solidFill>
            </a:endParaRPr>
          </a:p>
          <a:p>
            <a:r>
              <a:rPr lang="cs-CZ" sz="2000" dirty="0" smtClean="0">
                <a:solidFill>
                  <a:srgbClr val="7030A0"/>
                </a:solidFill>
              </a:rPr>
              <a:t>      Vážená paní ředitelko,</a:t>
            </a:r>
          </a:p>
          <a:p>
            <a:r>
              <a:rPr lang="cs-CZ" sz="2000" dirty="0">
                <a:solidFill>
                  <a:srgbClr val="7030A0"/>
                </a:solidFill>
              </a:rPr>
              <a:t> </a:t>
            </a:r>
            <a:r>
              <a:rPr lang="cs-CZ" sz="2000" dirty="0" smtClean="0">
                <a:solidFill>
                  <a:srgbClr val="7030A0"/>
                </a:solidFill>
              </a:rPr>
              <a:t>     žádám o uvolnění svého syna Davida Sokola z vyučování ve dnech </a:t>
            </a:r>
          </a:p>
          <a:p>
            <a:r>
              <a:rPr lang="cs-CZ" sz="2000" dirty="0" smtClean="0">
                <a:solidFill>
                  <a:srgbClr val="7030A0"/>
                </a:solidFill>
              </a:rPr>
              <a:t>2.5. – 6.5.2013 z důvodu soustředění atletického oddílu Jiskry Domažlice ve Vysokém nad Jizerou.</a:t>
            </a:r>
          </a:p>
          <a:p>
            <a:r>
              <a:rPr lang="cs-CZ" sz="2000" dirty="0">
                <a:solidFill>
                  <a:srgbClr val="7030A0"/>
                </a:solidFill>
              </a:rPr>
              <a:t> </a:t>
            </a:r>
            <a:r>
              <a:rPr lang="cs-CZ" sz="2000" dirty="0" smtClean="0">
                <a:solidFill>
                  <a:srgbClr val="7030A0"/>
                </a:solidFill>
              </a:rPr>
              <a:t>    Syn byl zařazen do výběru atletických nadějí Plzeňského kraje a soustředění má napomoci k přípravě na vrcholné celorepublikové soutěže.</a:t>
            </a:r>
          </a:p>
          <a:p>
            <a:r>
              <a:rPr lang="cs-CZ" sz="2000" dirty="0">
                <a:solidFill>
                  <a:srgbClr val="7030A0"/>
                </a:solidFill>
              </a:rPr>
              <a:t> </a:t>
            </a:r>
            <a:r>
              <a:rPr lang="cs-CZ" sz="2000" dirty="0" smtClean="0">
                <a:solidFill>
                  <a:srgbClr val="7030A0"/>
                </a:solidFill>
              </a:rPr>
              <a:t>     Předem děkuji za kladné vyřízení mé žádosti.</a:t>
            </a:r>
            <a:endParaRPr lang="cs-CZ" sz="2000" dirty="0">
              <a:solidFill>
                <a:srgbClr val="7030A0"/>
              </a:solidFill>
            </a:endParaRPr>
          </a:p>
        </p:txBody>
      </p:sp>
      <p:sp>
        <p:nvSpPr>
          <p:cNvPr id="8" name="Volný tvar 7"/>
          <p:cNvSpPr/>
          <p:nvPr/>
        </p:nvSpPr>
        <p:spPr>
          <a:xfrm>
            <a:off x="6084168" y="5229200"/>
            <a:ext cx="1117600" cy="323371"/>
          </a:xfrm>
          <a:custGeom>
            <a:avLst/>
            <a:gdLst>
              <a:gd name="connsiteX0" fmla="*/ 0 w 1117600"/>
              <a:gd name="connsiteY0" fmla="*/ 537028 h 537028"/>
              <a:gd name="connsiteX1" fmla="*/ 43542 w 1117600"/>
              <a:gd name="connsiteY1" fmla="*/ 493485 h 537028"/>
              <a:gd name="connsiteX2" fmla="*/ 58057 w 1117600"/>
              <a:gd name="connsiteY2" fmla="*/ 435428 h 537028"/>
              <a:gd name="connsiteX3" fmla="*/ 101600 w 1117600"/>
              <a:gd name="connsiteY3" fmla="*/ 333828 h 537028"/>
              <a:gd name="connsiteX4" fmla="*/ 159657 w 1117600"/>
              <a:gd name="connsiteY4" fmla="*/ 145142 h 537028"/>
              <a:gd name="connsiteX5" fmla="*/ 188685 w 1117600"/>
              <a:gd name="connsiteY5" fmla="*/ 43542 h 537028"/>
              <a:gd name="connsiteX6" fmla="*/ 203200 w 1117600"/>
              <a:gd name="connsiteY6" fmla="*/ 0 h 537028"/>
              <a:gd name="connsiteX7" fmla="*/ 246742 w 1117600"/>
              <a:gd name="connsiteY7" fmla="*/ 420914 h 537028"/>
              <a:gd name="connsiteX8" fmla="*/ 319314 w 1117600"/>
              <a:gd name="connsiteY8" fmla="*/ 406400 h 537028"/>
              <a:gd name="connsiteX9" fmla="*/ 391885 w 1117600"/>
              <a:gd name="connsiteY9" fmla="*/ 464457 h 537028"/>
              <a:gd name="connsiteX10" fmla="*/ 377371 w 1117600"/>
              <a:gd name="connsiteY10" fmla="*/ 304800 h 537028"/>
              <a:gd name="connsiteX11" fmla="*/ 362857 w 1117600"/>
              <a:gd name="connsiteY11" fmla="*/ 246742 h 537028"/>
              <a:gd name="connsiteX12" fmla="*/ 304800 w 1117600"/>
              <a:gd name="connsiteY12" fmla="*/ 304800 h 537028"/>
              <a:gd name="connsiteX13" fmla="*/ 290285 w 1117600"/>
              <a:gd name="connsiteY13" fmla="*/ 362857 h 537028"/>
              <a:gd name="connsiteX14" fmla="*/ 261257 w 1117600"/>
              <a:gd name="connsiteY14" fmla="*/ 406400 h 537028"/>
              <a:gd name="connsiteX15" fmla="*/ 290285 w 1117600"/>
              <a:gd name="connsiteY15" fmla="*/ 493485 h 537028"/>
              <a:gd name="connsiteX16" fmla="*/ 420914 w 1117600"/>
              <a:gd name="connsiteY16" fmla="*/ 420914 h 537028"/>
              <a:gd name="connsiteX17" fmla="*/ 522514 w 1117600"/>
              <a:gd name="connsiteY17" fmla="*/ 391885 h 537028"/>
              <a:gd name="connsiteX18" fmla="*/ 595085 w 1117600"/>
              <a:gd name="connsiteY18" fmla="*/ 406400 h 537028"/>
              <a:gd name="connsiteX19" fmla="*/ 609600 w 1117600"/>
              <a:gd name="connsiteY19" fmla="*/ 449942 h 537028"/>
              <a:gd name="connsiteX20" fmla="*/ 653142 w 1117600"/>
              <a:gd name="connsiteY20" fmla="*/ 478971 h 537028"/>
              <a:gd name="connsiteX21" fmla="*/ 696685 w 1117600"/>
              <a:gd name="connsiteY21" fmla="*/ 522514 h 537028"/>
              <a:gd name="connsiteX22" fmla="*/ 856342 w 1117600"/>
              <a:gd name="connsiteY22" fmla="*/ 508000 h 537028"/>
              <a:gd name="connsiteX23" fmla="*/ 914400 w 1117600"/>
              <a:gd name="connsiteY23" fmla="*/ 449942 h 537028"/>
              <a:gd name="connsiteX24" fmla="*/ 986971 w 1117600"/>
              <a:gd name="connsiteY24" fmla="*/ 391885 h 537028"/>
              <a:gd name="connsiteX25" fmla="*/ 1030514 w 1117600"/>
              <a:gd name="connsiteY25" fmla="*/ 508000 h 537028"/>
              <a:gd name="connsiteX26" fmla="*/ 1088571 w 1117600"/>
              <a:gd name="connsiteY26" fmla="*/ 493485 h 537028"/>
              <a:gd name="connsiteX27" fmla="*/ 1117600 w 1117600"/>
              <a:gd name="connsiteY27" fmla="*/ 464457 h 5370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117600" h="537028">
                <a:moveTo>
                  <a:pt x="0" y="537028"/>
                </a:moveTo>
                <a:cubicBezTo>
                  <a:pt x="14514" y="522514"/>
                  <a:pt x="33358" y="511307"/>
                  <a:pt x="43542" y="493485"/>
                </a:cubicBezTo>
                <a:cubicBezTo>
                  <a:pt x="53439" y="476165"/>
                  <a:pt x="51240" y="454175"/>
                  <a:pt x="58057" y="435428"/>
                </a:cubicBezTo>
                <a:cubicBezTo>
                  <a:pt x="70649" y="400801"/>
                  <a:pt x="87086" y="367695"/>
                  <a:pt x="101600" y="333828"/>
                </a:cubicBezTo>
                <a:cubicBezTo>
                  <a:pt x="128593" y="171863"/>
                  <a:pt x="96481" y="322037"/>
                  <a:pt x="159657" y="145142"/>
                </a:cubicBezTo>
                <a:cubicBezTo>
                  <a:pt x="171503" y="111972"/>
                  <a:pt x="178564" y="77278"/>
                  <a:pt x="188685" y="43542"/>
                </a:cubicBezTo>
                <a:cubicBezTo>
                  <a:pt x="193081" y="28888"/>
                  <a:pt x="198362" y="14514"/>
                  <a:pt x="203200" y="0"/>
                </a:cubicBezTo>
                <a:cubicBezTo>
                  <a:pt x="256897" y="214792"/>
                  <a:pt x="230330" y="76263"/>
                  <a:pt x="246742" y="420914"/>
                </a:cubicBezTo>
                <a:cubicBezTo>
                  <a:pt x="270933" y="416076"/>
                  <a:pt x="296215" y="415062"/>
                  <a:pt x="319314" y="406400"/>
                </a:cubicBezTo>
                <a:cubicBezTo>
                  <a:pt x="394280" y="378288"/>
                  <a:pt x="346881" y="329441"/>
                  <a:pt x="391885" y="464457"/>
                </a:cubicBezTo>
                <a:cubicBezTo>
                  <a:pt x="387047" y="411238"/>
                  <a:pt x="384433" y="357770"/>
                  <a:pt x="377371" y="304800"/>
                </a:cubicBezTo>
                <a:cubicBezTo>
                  <a:pt x="374735" y="285027"/>
                  <a:pt x="382805" y="246742"/>
                  <a:pt x="362857" y="246742"/>
                </a:cubicBezTo>
                <a:cubicBezTo>
                  <a:pt x="335488" y="246742"/>
                  <a:pt x="324152" y="285447"/>
                  <a:pt x="304800" y="304800"/>
                </a:cubicBezTo>
                <a:cubicBezTo>
                  <a:pt x="299962" y="324152"/>
                  <a:pt x="298143" y="344522"/>
                  <a:pt x="290285" y="362857"/>
                </a:cubicBezTo>
                <a:cubicBezTo>
                  <a:pt x="283413" y="378890"/>
                  <a:pt x="261257" y="388956"/>
                  <a:pt x="261257" y="406400"/>
                </a:cubicBezTo>
                <a:cubicBezTo>
                  <a:pt x="261257" y="436999"/>
                  <a:pt x="280609" y="464457"/>
                  <a:pt x="290285" y="493485"/>
                </a:cubicBezTo>
                <a:cubicBezTo>
                  <a:pt x="347033" y="455654"/>
                  <a:pt x="343900" y="455142"/>
                  <a:pt x="420914" y="420914"/>
                </a:cubicBezTo>
                <a:cubicBezTo>
                  <a:pt x="447681" y="409018"/>
                  <a:pt x="496162" y="398473"/>
                  <a:pt x="522514" y="391885"/>
                </a:cubicBezTo>
                <a:cubicBezTo>
                  <a:pt x="546704" y="396723"/>
                  <a:pt x="574559" y="392716"/>
                  <a:pt x="595085" y="406400"/>
                </a:cubicBezTo>
                <a:cubicBezTo>
                  <a:pt x="607815" y="414886"/>
                  <a:pt x="600043" y="437995"/>
                  <a:pt x="609600" y="449942"/>
                </a:cubicBezTo>
                <a:cubicBezTo>
                  <a:pt x="620497" y="463563"/>
                  <a:pt x="639741" y="467804"/>
                  <a:pt x="653142" y="478971"/>
                </a:cubicBezTo>
                <a:cubicBezTo>
                  <a:pt x="668911" y="492112"/>
                  <a:pt x="682171" y="508000"/>
                  <a:pt x="696685" y="522514"/>
                </a:cubicBezTo>
                <a:cubicBezTo>
                  <a:pt x="749904" y="517676"/>
                  <a:pt x="805646" y="524899"/>
                  <a:pt x="856342" y="508000"/>
                </a:cubicBezTo>
                <a:cubicBezTo>
                  <a:pt x="882306" y="499345"/>
                  <a:pt x="893944" y="468125"/>
                  <a:pt x="914400" y="449942"/>
                </a:cubicBezTo>
                <a:cubicBezTo>
                  <a:pt x="937554" y="429361"/>
                  <a:pt x="962781" y="411237"/>
                  <a:pt x="986971" y="391885"/>
                </a:cubicBezTo>
                <a:cubicBezTo>
                  <a:pt x="993709" y="412101"/>
                  <a:pt x="1023075" y="503041"/>
                  <a:pt x="1030514" y="508000"/>
                </a:cubicBezTo>
                <a:cubicBezTo>
                  <a:pt x="1047112" y="519065"/>
                  <a:pt x="1070729" y="502406"/>
                  <a:pt x="1088571" y="493485"/>
                </a:cubicBezTo>
                <a:cubicBezTo>
                  <a:pt x="1100810" y="487365"/>
                  <a:pt x="1107924" y="474133"/>
                  <a:pt x="1117600" y="464457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5364088" y="5661248"/>
            <a:ext cx="27363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7030A0"/>
                </a:solidFill>
              </a:rPr>
              <a:t>Helena Sokolová</a:t>
            </a:r>
          </a:p>
          <a:p>
            <a:r>
              <a:rPr lang="cs-CZ" dirty="0" smtClean="0">
                <a:solidFill>
                  <a:srgbClr val="7030A0"/>
                </a:solidFill>
              </a:rPr>
              <a:t>Chodské náměstí 13</a:t>
            </a:r>
          </a:p>
          <a:p>
            <a:r>
              <a:rPr lang="cs-CZ" dirty="0" smtClean="0">
                <a:solidFill>
                  <a:srgbClr val="7030A0"/>
                </a:solidFill>
              </a:rPr>
              <a:t>345 25 Hostouň</a:t>
            </a:r>
            <a:endParaRPr lang="cs-CZ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 animBg="1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404664"/>
            <a:ext cx="7488832" cy="15841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Použité   materiály:</a:t>
            </a:r>
          </a:p>
          <a:p>
            <a:endParaRPr lang="cs-CZ" sz="2400" dirty="0" smtClean="0">
              <a:solidFill>
                <a:schemeClr val="bg1"/>
              </a:solidFill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Text – vlastní</a:t>
            </a:r>
          </a:p>
          <a:p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95536" y="1916832"/>
            <a:ext cx="52774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Ilustrace – </a:t>
            </a:r>
            <a:r>
              <a:rPr lang="cs-CZ" sz="2400" dirty="0" smtClean="0">
                <a:solidFill>
                  <a:schemeClr val="bg1"/>
                </a:solidFill>
                <a:hlinkClick r:id="rId2"/>
              </a:rPr>
              <a:t>www.office.</a:t>
            </a:r>
            <a:r>
              <a:rPr lang="cs-CZ" sz="2400" dirty="0" err="1" smtClean="0">
                <a:solidFill>
                  <a:schemeClr val="bg1"/>
                </a:solidFill>
                <a:hlinkClick r:id="rId2"/>
              </a:rPr>
              <a:t>microsoft.com</a:t>
            </a:r>
            <a:endParaRPr lang="cs-CZ" sz="2400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325</TotalTime>
  <Words>440</Words>
  <Application>Microsoft Office PowerPoint</Application>
  <PresentationFormat>Předvádění na obrazovce (4:3)</PresentationFormat>
  <Paragraphs>92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Vrchol</vt:lpstr>
      <vt:lpstr>Snímek 1</vt:lpstr>
      <vt:lpstr>ANOTACE:</vt:lpstr>
      <vt:lpstr>Snímek 3</vt:lpstr>
      <vt:lpstr>Snímek 4</vt:lpstr>
      <vt:lpstr>Snímek 5</vt:lpstr>
      <vt:lpstr>Snímek 6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ředitelka</dc:creator>
  <cp:lastModifiedBy>ředitelka</cp:lastModifiedBy>
  <cp:revision>35</cp:revision>
  <dcterms:created xsi:type="dcterms:W3CDTF">2013-05-16T07:25:06Z</dcterms:created>
  <dcterms:modified xsi:type="dcterms:W3CDTF">2013-06-05T12:00:51Z</dcterms:modified>
</cp:coreProperties>
</file>