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67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1C0B1D-E461-49E1-94BA-44990E1934BC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6F975927-C2D0-4F01-AF82-ECDEA2D1D3B0}" type="presOf" srcId="{100B6B2E-82E6-4C11-B19B-F2DB3A0EA64F}" destId="{645AA564-2E9E-4954-AD87-AE01782CEC59}" srcOrd="0" destOrd="0" presId="urn:microsoft.com/office/officeart/2005/8/layout/target3"/>
    <dgm:cxn modelId="{EB8FDBE0-CB05-47CA-8BB5-69C07E9742C0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0B09F30-9C9A-4023-AB27-D7ABFF1CE58D}" type="presOf" srcId="{130831A4-0540-4EC5-8F5A-93030E89D2D9}" destId="{8E23E229-92FC-49D1-B5FE-0303176B8A4E}" srcOrd="1" destOrd="0" presId="urn:microsoft.com/office/officeart/2005/8/layout/target3"/>
    <dgm:cxn modelId="{981BC658-09F0-447C-83CE-9FC007E684A5}" type="presOf" srcId="{130831A4-0540-4EC5-8F5A-93030E89D2D9}" destId="{F69CC921-512E-49F4-824C-A648EC5F27A5}" srcOrd="0" destOrd="0" presId="urn:microsoft.com/office/officeart/2005/8/layout/target3"/>
    <dgm:cxn modelId="{481A0B64-45A9-43F8-B922-5EDCA45E9FA7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7998745-AA6D-47FD-B93B-222FB9189F65}" type="presOf" srcId="{914700B9-77B5-440A-A438-DE98B6D4894D}" destId="{BD9AF279-D483-48F2-BBBD-45F8E8923512}" srcOrd="1" destOrd="0" presId="urn:microsoft.com/office/officeart/2005/8/layout/target3"/>
    <dgm:cxn modelId="{383E07A6-BE32-4518-89B2-B9E738D0CC32}" type="presOf" srcId="{1D8420EA-BFA0-403B-80F5-647FA396CC45}" destId="{F7B3C0B7-F0F7-4F49-B02C-3630F8C5FAE5}" srcOrd="0" destOrd="0" presId="urn:microsoft.com/office/officeart/2005/8/layout/target3"/>
    <dgm:cxn modelId="{3261E831-383C-4109-8A4B-9E84DBEACE50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4F01F97-4A5C-44F8-B921-DB1870BC6656}" type="presParOf" srcId="{FE47432B-CA46-450C-8D8F-66C300A95B52}" destId="{B522209E-30D0-49D6-A340-2D383A11C668}" srcOrd="0" destOrd="0" presId="urn:microsoft.com/office/officeart/2005/8/layout/target3"/>
    <dgm:cxn modelId="{E8D4FAFC-E8AB-4261-A341-0B67EA175E18}" type="presParOf" srcId="{FE47432B-CA46-450C-8D8F-66C300A95B52}" destId="{ED5A8377-51D5-4DC5-B0E7-680166966720}" srcOrd="1" destOrd="0" presId="urn:microsoft.com/office/officeart/2005/8/layout/target3"/>
    <dgm:cxn modelId="{43E87036-73A6-4BDF-909B-E1F07F84CD8C}" type="presParOf" srcId="{FE47432B-CA46-450C-8D8F-66C300A95B52}" destId="{F69CC921-512E-49F4-824C-A648EC5F27A5}" srcOrd="2" destOrd="0" presId="urn:microsoft.com/office/officeart/2005/8/layout/target3"/>
    <dgm:cxn modelId="{EC4FAC29-5B57-4147-8136-3AE8BC820F27}" type="presParOf" srcId="{FE47432B-CA46-450C-8D8F-66C300A95B52}" destId="{61C9CE18-EDA6-4EDF-BA1C-09779D38FBBF}" srcOrd="3" destOrd="0" presId="urn:microsoft.com/office/officeart/2005/8/layout/target3"/>
    <dgm:cxn modelId="{90A58F5C-A6D6-48DA-8235-BD4E08B207B6}" type="presParOf" srcId="{FE47432B-CA46-450C-8D8F-66C300A95B52}" destId="{D60DEAAB-7AFE-435A-ACF6-18851E4B0426}" srcOrd="4" destOrd="0" presId="urn:microsoft.com/office/officeart/2005/8/layout/target3"/>
    <dgm:cxn modelId="{52ACEB79-756A-4B3B-A7B3-8E7F15CFDB51}" type="presParOf" srcId="{FE47432B-CA46-450C-8D8F-66C300A95B52}" destId="{F7B3C0B7-F0F7-4F49-B02C-3630F8C5FAE5}" srcOrd="5" destOrd="0" presId="urn:microsoft.com/office/officeart/2005/8/layout/target3"/>
    <dgm:cxn modelId="{1389252D-71AC-44B7-A10E-271DB22CC5EB}" type="presParOf" srcId="{FE47432B-CA46-450C-8D8F-66C300A95B52}" destId="{C9DA9446-E2D3-4F6A-8960-3CADFBF870B8}" srcOrd="6" destOrd="0" presId="urn:microsoft.com/office/officeart/2005/8/layout/target3"/>
    <dgm:cxn modelId="{C2962D8D-C24E-4D95-B8D3-DBCD457FD114}" type="presParOf" srcId="{FE47432B-CA46-450C-8D8F-66C300A95B52}" destId="{9726EC6F-D322-4CD3-B489-1BE3DF7CE70B}" srcOrd="7" destOrd="0" presId="urn:microsoft.com/office/officeart/2005/8/layout/target3"/>
    <dgm:cxn modelId="{5C21DD55-C5C1-4700-B2AA-630C4A8E8F2B}" type="presParOf" srcId="{FE47432B-CA46-450C-8D8F-66C300A95B52}" destId="{645AA564-2E9E-4954-AD87-AE01782CEC59}" srcOrd="8" destOrd="0" presId="urn:microsoft.com/office/officeart/2005/8/layout/target3"/>
    <dgm:cxn modelId="{B626B886-5185-45C9-BBCF-AF379C92071A}" type="presParOf" srcId="{FE47432B-CA46-450C-8D8F-66C300A95B52}" destId="{8538CAC4-6A86-42B8-B5AF-2FF155DB9D02}" srcOrd="9" destOrd="0" presId="urn:microsoft.com/office/officeart/2005/8/layout/target3"/>
    <dgm:cxn modelId="{A896291E-C8FC-4284-B8A2-4D14155FBEBF}" type="presParOf" srcId="{FE47432B-CA46-450C-8D8F-66C300A95B52}" destId="{26FD6024-A07F-46D0-8BC0-B5E595C5673D}" srcOrd="10" destOrd="0" presId="urn:microsoft.com/office/officeart/2005/8/layout/target3"/>
    <dgm:cxn modelId="{B44330E8-03E9-4735-9833-472139696C99}" type="presParOf" srcId="{FE47432B-CA46-450C-8D8F-66C300A95B52}" destId="{E73F1C26-6DCD-4001-88B9-355E01E2BCE7}" srcOrd="11" destOrd="0" presId="urn:microsoft.com/office/officeart/2005/8/layout/target3"/>
    <dgm:cxn modelId="{5E300A02-55B0-4D4D-BBB9-1B04A689BB88}" type="presParOf" srcId="{FE47432B-CA46-450C-8D8F-66C300A95B52}" destId="{8E23E229-92FC-49D1-B5FE-0303176B8A4E}" srcOrd="12" destOrd="0" presId="urn:microsoft.com/office/officeart/2005/8/layout/target3"/>
    <dgm:cxn modelId="{CA8D50E6-A52A-4C81-8ACA-C3178D1A392D}" type="presParOf" srcId="{FE47432B-CA46-450C-8D8F-66C300A95B52}" destId="{8467D0EB-87A2-4285-8ACA-0398EFBF29BC}" srcOrd="13" destOrd="0" presId="urn:microsoft.com/office/officeart/2005/8/layout/target3"/>
    <dgm:cxn modelId="{789BB1B0-28F7-4638-ADC7-B31E1861AD1F}" type="presParOf" srcId="{FE47432B-CA46-450C-8D8F-66C300A95B52}" destId="{DBA8199F-D892-4A8E-A352-2B7844050E09}" srcOrd="14" destOrd="0" presId="urn:microsoft.com/office/officeart/2005/8/layout/target3"/>
    <dgm:cxn modelId="{8BD27D75-277E-441A-A092-F6FEE08B875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EC7DCC-F10C-4D05-8485-62A9915E198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E724F-6169-45EC-9080-9117599474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2E724F-6169-45EC-9080-91175994741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CB86E"/>
            </a:gs>
            <a:gs pos="100000">
              <a:srgbClr val="156B13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2ECCA-A773-46E2-A84D-25FFAACFD65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8EA87-48AE-4CEA-B1E8-69A609D274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Doplněk I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 k zopakování vlastností jednotlivých větných členů, k výkladu a procvičení rozvíjejícího větného členu – doplňku.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aktivně využívá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znalosti o vlastnostech rozvíjejících větných členů, chápe odlišnost doplňku od ostatních větných členů, určuje doplněk v jednoduchých větách.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Doplněk I.</a:t>
            </a:r>
            <a:endParaRPr lang="cs-CZ" sz="96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4581128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Český jazyk – 7. ročník</a:t>
            </a:r>
            <a:endParaRPr lang="cs-CZ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Opakujeme rozvíjející větné členy</a:t>
            </a:r>
            <a:endParaRPr lang="cs-CZ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Přívlastek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105273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vyjadřuje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908720"/>
            <a:ext cx="468052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vlastnost podstatného jména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1328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závisí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1920" y="2060848"/>
            <a:ext cx="4608512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podstatném jméně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530120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Veselá děvčata tancovala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1115616" y="3284984"/>
            <a:ext cx="1944216" cy="1440160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Jaká děvčata?</a:t>
            </a:r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>
            <a:off x="6084168" y="3573016"/>
            <a:ext cx="2232248" cy="1224136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Podstatné jméno</a:t>
            </a:r>
            <a:endParaRPr lang="cs-CZ" sz="2400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2555776" y="4653136"/>
            <a:ext cx="93610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4644008" y="4725144"/>
            <a:ext cx="187220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Kruhová šipka 18"/>
          <p:cNvSpPr/>
          <p:nvPr/>
        </p:nvSpPr>
        <p:spPr>
          <a:xfrm rot="10800000">
            <a:off x="3284755" y="5246543"/>
            <a:ext cx="1224136" cy="1124744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3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Předmět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90872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vyjadřuje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67944" y="692696"/>
            <a:ext cx="4896544" cy="864096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osobu, zvíře nebo věc, kterou slovesný děj zasahuje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270892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závisí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95936" y="2564904"/>
            <a:ext cx="4824536" cy="1008112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na slovese</a:t>
            </a: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na přídavném jméně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5805264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Děvčata tancovala polku.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55576" y="4293096"/>
            <a:ext cx="2304256" cy="1224136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sloveso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652120" y="4365104"/>
            <a:ext cx="2232248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Zasažená věc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11" name="Přímá spojovací šipka 10"/>
          <p:cNvCxnSpPr>
            <a:endCxn id="8" idx="5"/>
          </p:cNvCxnSpPr>
          <p:nvPr/>
        </p:nvCxnSpPr>
        <p:spPr>
          <a:xfrm flipH="1" flipV="1">
            <a:off x="2722381" y="5337962"/>
            <a:ext cx="1993635" cy="6833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9" idx="4"/>
          </p:cNvCxnSpPr>
          <p:nvPr/>
        </p:nvCxnSpPr>
        <p:spPr>
          <a:xfrm flipV="1">
            <a:off x="5868144" y="5445224"/>
            <a:ext cx="90010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hnutá šipka nahoru 18"/>
          <p:cNvSpPr/>
          <p:nvPr/>
        </p:nvSpPr>
        <p:spPr>
          <a:xfrm>
            <a:off x="4716016" y="6309320"/>
            <a:ext cx="1440160" cy="360040"/>
          </a:xfrm>
          <a:prstGeom prst="curvedUp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Příslovečné určení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76470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vyjadřuje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620688"/>
            <a:ext cx="3528392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bližší okolnosti dějů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177281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závisí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1772816"/>
            <a:ext cx="3744416" cy="1296144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slovese</a:t>
            </a:r>
          </a:p>
          <a:p>
            <a:pPr algn="ctr"/>
            <a:r>
              <a:rPr lang="cs-CZ" sz="2400" dirty="0" smtClean="0"/>
              <a:t>na přídavném jméně</a:t>
            </a:r>
          </a:p>
          <a:p>
            <a:pPr algn="ctr"/>
            <a:r>
              <a:rPr lang="cs-CZ" sz="2400" dirty="0" smtClean="0"/>
              <a:t>na příslovci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544522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Děvčata večer tancovala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Kruhová šipka 10"/>
          <p:cNvSpPr/>
          <p:nvPr/>
        </p:nvSpPr>
        <p:spPr>
          <a:xfrm rot="10800000">
            <a:off x="4139952" y="5301208"/>
            <a:ext cx="1872208" cy="1224136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436096" y="4005064"/>
            <a:ext cx="2160240" cy="1224136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sloveso</a:t>
            </a:r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>
            <a:off x="1187624" y="3789040"/>
            <a:ext cx="2160240" cy="1296144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Kdy tancovala?</a:t>
            </a:r>
            <a:endParaRPr lang="cs-CZ" sz="2400" dirty="0"/>
          </a:p>
        </p:txBody>
      </p:sp>
      <p:cxnSp>
        <p:nvCxnSpPr>
          <p:cNvPr id="17" name="Přímá spojovací šipka 16"/>
          <p:cNvCxnSpPr>
            <a:endCxn id="12" idx="4"/>
          </p:cNvCxnSpPr>
          <p:nvPr/>
        </p:nvCxnSpPr>
        <p:spPr>
          <a:xfrm flipV="1">
            <a:off x="5796136" y="5229200"/>
            <a:ext cx="7200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3059832" y="4797152"/>
            <a:ext cx="122413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7744" y="332656"/>
            <a:ext cx="3960440" cy="1008112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Doplněk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162880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Děvčata tancovala </a:t>
            </a:r>
            <a:r>
              <a:rPr lang="cs-CZ" sz="2800" b="1" dirty="0" smtClean="0">
                <a:solidFill>
                  <a:schemeClr val="bg1"/>
                </a:solidFill>
              </a:rPr>
              <a:t>bosá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691680" y="2636912"/>
            <a:ext cx="2592288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Jaká děvčata?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92080" y="2564904"/>
            <a:ext cx="2304256" cy="1224136"/>
          </a:xfrm>
          <a:prstGeom prst="ellipse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 tancovala?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3563888" y="2060848"/>
            <a:ext cx="1872208" cy="50405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5724128" y="1988840"/>
            <a:ext cx="432048" cy="576064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23528" y="443711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Vyjadřuje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51720" y="4365104"/>
            <a:ext cx="4536504" cy="720080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vlastnost jména za určitého děje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580526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Závisí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23728" y="5445224"/>
            <a:ext cx="4464496" cy="864096"/>
          </a:xfrm>
          <a:prstGeom prst="rect">
            <a:avLst/>
          </a:prstGeom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zároveň</a:t>
            </a:r>
            <a:r>
              <a:rPr lang="cs-CZ" sz="2400" dirty="0" smtClean="0">
                <a:solidFill>
                  <a:schemeClr val="bg1"/>
                </a:solidFill>
              </a:rPr>
              <a:t> na slovese a jméně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76256" y="5373216"/>
            <a:ext cx="2088232" cy="100811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dvojí závislost</a:t>
            </a:r>
            <a:endParaRPr lang="cs-CZ" sz="2400" b="1" dirty="0"/>
          </a:p>
        </p:txBody>
      </p:sp>
      <p:sp>
        <p:nvSpPr>
          <p:cNvPr id="19" name="Zahnutá šipka nahoru 18"/>
          <p:cNvSpPr/>
          <p:nvPr/>
        </p:nvSpPr>
        <p:spPr>
          <a:xfrm>
            <a:off x="4211960" y="2132856"/>
            <a:ext cx="1368152" cy="50405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nahoru 19"/>
          <p:cNvSpPr/>
          <p:nvPr/>
        </p:nvSpPr>
        <p:spPr>
          <a:xfrm>
            <a:off x="3059832" y="2132856"/>
            <a:ext cx="2808312" cy="79208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30" name="Picture 6" descr="C:\Users\ředitelka\AppData\Local\Microsoft\Windows\Temporary Internet Files\Content.IE5\HW7TK0R5\MM90035679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1440160" cy="1512168"/>
          </a:xfrm>
          <a:prstGeom prst="rect">
            <a:avLst/>
          </a:prstGeom>
          <a:noFill/>
        </p:spPr>
      </p:pic>
      <p:pic>
        <p:nvPicPr>
          <p:cNvPr id="1032" name="Picture 8" descr="C:\Users\ředitelka\AppData\Local\Microsoft\Windows\Temporary Internet Files\Content.IE5\HW7TK0R5\MM90035679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40698" flipH="1">
            <a:off x="-133345" y="449681"/>
            <a:ext cx="1335836" cy="13956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4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76672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Děti stály před výkladní skříní nadšené.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259632" y="1772816"/>
            <a:ext cx="1368152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Děti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3491880" y="1844824"/>
            <a:ext cx="2016224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stály</a:t>
            </a:r>
            <a:endParaRPr lang="cs-CZ" sz="2800" dirty="0"/>
          </a:p>
        </p:txBody>
      </p:sp>
      <p:sp>
        <p:nvSpPr>
          <p:cNvPr id="10" name="Elipsa 9"/>
          <p:cNvSpPr/>
          <p:nvPr/>
        </p:nvSpPr>
        <p:spPr>
          <a:xfrm>
            <a:off x="1835696" y="3717032"/>
            <a:ext cx="1512168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před skříní</a:t>
            </a:r>
            <a:endParaRPr lang="cs-CZ" sz="2800" dirty="0"/>
          </a:p>
        </p:txBody>
      </p:sp>
      <p:sp>
        <p:nvSpPr>
          <p:cNvPr id="11" name="Elipsa 10"/>
          <p:cNvSpPr/>
          <p:nvPr/>
        </p:nvSpPr>
        <p:spPr>
          <a:xfrm>
            <a:off x="395536" y="5301208"/>
            <a:ext cx="2232248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výkladní</a:t>
            </a:r>
            <a:endParaRPr lang="cs-CZ" sz="2800" dirty="0"/>
          </a:p>
        </p:txBody>
      </p:sp>
      <p:sp>
        <p:nvSpPr>
          <p:cNvPr id="12" name="Elipsa 11"/>
          <p:cNvSpPr/>
          <p:nvPr/>
        </p:nvSpPr>
        <p:spPr>
          <a:xfrm>
            <a:off x="5292080" y="3429000"/>
            <a:ext cx="2304256" cy="136815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nadšené</a:t>
            </a:r>
            <a:endParaRPr lang="cs-CZ" sz="28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627784" y="2564904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987824" y="2996952"/>
            <a:ext cx="93610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763688" y="4941168"/>
            <a:ext cx="50405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8" idx="6"/>
          </p:cNvCxnSpPr>
          <p:nvPr/>
        </p:nvCxnSpPr>
        <p:spPr>
          <a:xfrm>
            <a:off x="2627784" y="234888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228184" y="2924944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292494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</a:t>
            </a:r>
            <a:endParaRPr lang="cs-CZ" sz="3200" dirty="0"/>
          </a:p>
        </p:txBody>
      </p:sp>
      <p:sp>
        <p:nvSpPr>
          <p:cNvPr id="17" name="Šipka doprava 16"/>
          <p:cNvSpPr/>
          <p:nvPr/>
        </p:nvSpPr>
        <p:spPr>
          <a:xfrm rot="13224072">
            <a:off x="4627673" y="3141667"/>
            <a:ext cx="1009008" cy="320851"/>
          </a:xfrm>
          <a:prstGeom prst="rightArrow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2629340">
            <a:off x="2285787" y="3190409"/>
            <a:ext cx="3112073" cy="321275"/>
          </a:xfrm>
          <a:prstGeom prst="rightArrow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5" grpId="0"/>
      <p:bldP spid="17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Myslivec našel svého psa zraněného.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251520" y="980728"/>
            <a:ext cx="205172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Myslivec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987824" y="908720"/>
            <a:ext cx="201622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našel</a:t>
            </a:r>
            <a:endParaRPr lang="cs-CZ" sz="2800" dirty="0"/>
          </a:p>
        </p:txBody>
      </p:sp>
      <p:sp>
        <p:nvSpPr>
          <p:cNvPr id="5" name="Elipsa 4"/>
          <p:cNvSpPr/>
          <p:nvPr/>
        </p:nvSpPr>
        <p:spPr>
          <a:xfrm>
            <a:off x="3779912" y="2060848"/>
            <a:ext cx="216024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psa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6372200" y="2708920"/>
            <a:ext cx="2520280" cy="122413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zraněného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645024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Jana se vrátila opálená.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67544" y="4221088"/>
            <a:ext cx="1584176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Jana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2555776" y="4149080"/>
            <a:ext cx="2448272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 vrátila</a:t>
            </a:r>
            <a:endParaRPr lang="cs-CZ" sz="2800" dirty="0"/>
          </a:p>
        </p:txBody>
      </p:sp>
      <p:sp>
        <p:nvSpPr>
          <p:cNvPr id="10" name="Elipsa 9"/>
          <p:cNvSpPr/>
          <p:nvPr/>
        </p:nvSpPr>
        <p:spPr>
          <a:xfrm>
            <a:off x="4716016" y="5589240"/>
            <a:ext cx="2160240" cy="9144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opálená</a:t>
            </a:r>
            <a:endParaRPr lang="cs-CZ" sz="2800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123728" y="1196752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3" idx="6"/>
          </p:cNvCxnSpPr>
          <p:nvPr/>
        </p:nvCxnSpPr>
        <p:spPr>
          <a:xfrm>
            <a:off x="2303240" y="1556792"/>
            <a:ext cx="756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4139952" y="1916832"/>
            <a:ext cx="21602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Šipka doprava 18"/>
          <p:cNvSpPr/>
          <p:nvPr/>
        </p:nvSpPr>
        <p:spPr>
          <a:xfrm rot="12374113">
            <a:off x="4725504" y="1989175"/>
            <a:ext cx="2504579" cy="300793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2374113">
            <a:off x="5594493" y="2884949"/>
            <a:ext cx="764556" cy="243228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907704" y="4797152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051720" y="4509120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Šipka doprava 24"/>
          <p:cNvSpPr/>
          <p:nvPr/>
        </p:nvSpPr>
        <p:spPr>
          <a:xfrm rot="12374113">
            <a:off x="4084446" y="5402359"/>
            <a:ext cx="846803" cy="271990"/>
          </a:xfrm>
          <a:prstGeom prst="rightArrow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11534769">
            <a:off x="1410485" y="5449243"/>
            <a:ext cx="3445941" cy="123283"/>
          </a:xfrm>
          <a:prstGeom prst="rightArrow">
            <a:avLst>
              <a:gd name="adj1" fmla="val 100000"/>
              <a:gd name="adj2" fmla="val 50000"/>
            </a:avLst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 descr="C:\Users\ředitelka\AppData\Local\Microsoft\Windows\Temporary Internet Files\Content.IE5\XKLFPFZI\MP9004227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653136"/>
            <a:ext cx="1368152" cy="1844824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7596336" y="227687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501317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</a:t>
            </a:r>
            <a:endParaRPr lang="cs-CZ" sz="2800" dirty="0"/>
          </a:p>
        </p:txBody>
      </p:sp>
      <p:sp>
        <p:nvSpPr>
          <p:cNvPr id="30" name="Elipsa 29"/>
          <p:cNvSpPr/>
          <p:nvPr/>
        </p:nvSpPr>
        <p:spPr>
          <a:xfrm>
            <a:off x="1619672" y="2996952"/>
            <a:ext cx="15841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svého</a:t>
            </a:r>
            <a:endParaRPr lang="cs-CZ" sz="2000" dirty="0"/>
          </a:p>
        </p:txBody>
      </p:sp>
      <p:cxnSp>
        <p:nvCxnSpPr>
          <p:cNvPr id="32" name="Přímá spojovací šipka 31"/>
          <p:cNvCxnSpPr/>
          <p:nvPr/>
        </p:nvCxnSpPr>
        <p:spPr>
          <a:xfrm flipV="1">
            <a:off x="3203848" y="2924944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ředitelka\AppData\Local\Microsoft\Windows\Temporary Internet Files\Content.IE5\LGB5YVHH\MP9004089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88640"/>
            <a:ext cx="1619672" cy="16822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9" grpId="0" animBg="1"/>
      <p:bldP spid="20" grpId="0" animBg="1"/>
      <p:bldP spid="25" grpId="0" animBg="1"/>
      <p:bldP spid="26" grpId="0" animBg="1"/>
      <p:bldP spid="28" grpId="0"/>
      <p:bldP spid="29" grpId="0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Vyhledej ve větách doplněk a urči, jakým slovním druhem je vyjádřen.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412776"/>
            <a:ext cx="8352928" cy="5184576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Žáci seděli v lavicích zaražení.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Na výtvarný kroužek se přihlásil sám.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Náš cyklista dojel do cíle druhý.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David hraje rád počítačové hry.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Z třídní schůzky přišel otec rozzlobený.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Z pobytu v horách se vrátily děti nachlazeny.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27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Texty – vlastní</a:t>
            </a:r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ř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moře</Template>
  <TotalTime>293</TotalTime>
  <Words>376</Words>
  <Application>Microsoft Office PowerPoint</Application>
  <PresentationFormat>Předvádění na obrazovce (4:3)</PresentationFormat>
  <Paragraphs>110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moře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39</cp:revision>
  <dcterms:created xsi:type="dcterms:W3CDTF">2013-04-26T09:45:46Z</dcterms:created>
  <dcterms:modified xsi:type="dcterms:W3CDTF">2013-06-05T12:02:05Z</dcterms:modified>
</cp:coreProperties>
</file>