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56" r:id="rId3"/>
    <p:sldId id="257" r:id="rId4"/>
    <p:sldId id="258" r:id="rId5"/>
    <p:sldId id="261" r:id="rId6"/>
    <p:sldId id="260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ACE857-3D89-4660-8589-9D5B35D3AE87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EA5743-B354-4531-A280-2A53F2D873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455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987C-10CD-403B-8692-0DA64D80FF96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DEFB-1FED-4634-8FDD-1DDFA2C74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0026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9C784-BA54-4DFF-BFF0-E1E83D08A4DE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DEFB-1FED-4634-8FDD-1DDFA2C74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016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DCE97-ED2A-45F7-A3F1-824C17D5B851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DEFB-1FED-4634-8FDD-1DDFA2C74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3156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FC5E4-6BF4-4AA8-8324-9167D4BA18CF}" type="datetime1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DEFB-1FED-4634-8FDD-1DDFA2C74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1183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CEE8F1-19E2-42AA-9FB1-9828EA6DDE3E}" type="datetime1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DEFB-1FED-4634-8FDD-1DDFA2C74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6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6A53F-5CA0-4E9C-A4FD-0E6C3F94F4C8}" type="datetime1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DEFB-1FED-4634-8FDD-1DDFA2C74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2274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80AA8-0181-449E-A588-84C9703A0A35}" type="datetime1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DEFB-1FED-4634-8FDD-1DDFA2C74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0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93ECF-BDC5-4DF2-AFDD-4991C284936C}" type="datetime1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DEFB-1FED-4634-8FDD-1DDFA2C74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761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969B4-52C7-4568-80AF-4FC438C13A0F}" type="datetime1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DEFB-1FED-4634-8FDD-1DDFA2C74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49721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9B95CD-C714-4803-A0DC-0A1DF403844E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DEFB-1FED-4634-8FDD-1DDFA2C74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714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A6DD04-8A03-4414-A79C-04C8463DC471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CDEFB-1FED-4634-8FDD-1DDFA2C74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017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8B6BA0-4585-48E1-BFA2-B12614EF261E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4CDEFB-1FED-4634-8FDD-1DDFA2C74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842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331640" y="6309320"/>
            <a:ext cx="6552728" cy="365125"/>
          </a:xfrm>
          <a:noFill/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20" name="Rectangle 13"/>
          <p:cNvSpPr>
            <a:spLocks noChangeArrowheads="1"/>
          </p:cNvSpPr>
          <p:nvPr/>
        </p:nvSpPr>
        <p:spPr bwMode="auto">
          <a:xfrm>
            <a:off x="1835695" y="1241982"/>
            <a:ext cx="5322291" cy="507831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Základní škola, Mateřská škola a Základní umělecká škola, Jablonec nad Jizerou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32</a:t>
            </a: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_INOVACE_09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_V</a:t>
            </a:r>
            <a:r>
              <a:rPr kumimoji="0" lang="cs-CZ" sz="1050" b="1" i="0" u="none" strike="noStrike" cap="none" normalizeH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yhledávání daných slabik v textu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Rectangle 15"/>
          <p:cNvSpPr>
            <a:spLocks noChangeArrowheads="1"/>
          </p:cNvSpPr>
          <p:nvPr/>
        </p:nvSpPr>
        <p:spPr bwMode="auto">
          <a:xfrm>
            <a:off x="1663700" y="3108325"/>
            <a:ext cx="9144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2184806"/>
              </p:ext>
            </p:extLst>
          </p:nvPr>
        </p:nvGraphicFramePr>
        <p:xfrm>
          <a:off x="2411757" y="1943141"/>
          <a:ext cx="4386576" cy="389135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14834"/>
                <a:gridCol w="3071742"/>
              </a:tblGrid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Autor: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0" kern="5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DiS</a:t>
                      </a:r>
                      <a:r>
                        <a:rPr lang="cs-CZ" sz="900" b="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. Jana Halamová</a:t>
                      </a:r>
                      <a:endParaRPr lang="cs-CZ" sz="900" b="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Anotace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:                                   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 smtClean="0"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žáci vyhledávají slova se slabikami NA, NE, …a zapisují je do sešitu či na interaktivní tabuli. Dané slabiky lze i kroužkovat a pracovat tak s fixem a interaktivní tabulí.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Očekávaný výstup: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žáci procvičují vyhledávání naučených slabik a pracují s interaktivní tabulí.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Klíčová slova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: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pitchFamily="34" charset="0"/>
                        </a:rPr>
                        <a:t>slabika</a:t>
                      </a: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294928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Druh učebního materiálu: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r>
                        <a:rPr lang="cs-CZ" sz="900" kern="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interaktivní tabule, fix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Druh aktivity: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aktivita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Cílová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žáci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Stupeň a typ vzdělávání: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základní vzdělávání,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1.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stupeň  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Typická věková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6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–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7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let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7" name="Obrázek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5022" y="116632"/>
            <a:ext cx="4443636" cy="97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00801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916832"/>
            <a:ext cx="8229600" cy="194421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Ve větách vyhledej slova se slabikami NA, NE, NY, NO, NU.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/>
              <a:t>Z</a:t>
            </a:r>
            <a:r>
              <a:rPr lang="cs-CZ" dirty="0" smtClean="0"/>
              <a:t>apiš si je do sešitu.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07704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4264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1268760"/>
            <a:ext cx="8229600" cy="1944216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latin typeface="Bell MT" pitchFamily="18" charset="0"/>
              </a:rPr>
              <a:t>ALENA  MALUJE  NÁNU.</a:t>
            </a:r>
            <a:endParaRPr lang="cs-CZ" sz="4800" b="1" dirty="0">
              <a:latin typeface="Bell MT" pitchFamily="18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07704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115616" y="4495015"/>
            <a:ext cx="17574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Bell MT" pitchFamily="18" charset="0"/>
              </a:rPr>
              <a:t>ALE</a:t>
            </a:r>
            <a:r>
              <a:rPr lang="cs-CZ" sz="3600" b="1" dirty="0" smtClean="0">
                <a:solidFill>
                  <a:srgbClr val="FF0000"/>
                </a:solidFill>
                <a:latin typeface="Bell MT" pitchFamily="18" charset="0"/>
              </a:rPr>
              <a:t>NA</a:t>
            </a:r>
            <a:endParaRPr lang="cs-CZ" sz="3600" b="1" dirty="0">
              <a:solidFill>
                <a:srgbClr val="FF0000"/>
              </a:solidFill>
              <a:latin typeface="Bell MT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84168" y="4495014"/>
            <a:ext cx="15456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Bell MT" pitchFamily="18" charset="0"/>
              </a:rPr>
              <a:t>NÁ</a:t>
            </a:r>
            <a:r>
              <a:rPr lang="cs-CZ" sz="3600" b="1" dirty="0" smtClean="0">
                <a:solidFill>
                  <a:srgbClr val="FF0000"/>
                </a:solidFill>
                <a:latin typeface="Bell MT" pitchFamily="18" charset="0"/>
              </a:rPr>
              <a:t>NU</a:t>
            </a:r>
            <a:endParaRPr lang="cs-CZ" sz="3600" b="1" dirty="0">
              <a:solidFill>
                <a:srgbClr val="FF0000"/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9588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1268760"/>
            <a:ext cx="8229600" cy="1944216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latin typeface="Bell MT" pitchFamily="18" charset="0"/>
              </a:rPr>
              <a:t>MÁMA  NESE  MASO.</a:t>
            </a:r>
            <a:endParaRPr lang="cs-CZ" sz="4800" b="1" dirty="0">
              <a:latin typeface="Bell MT" pitchFamily="18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07704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707904" y="4568155"/>
            <a:ext cx="13917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Bell MT" pitchFamily="18" charset="0"/>
              </a:rPr>
              <a:t>NE</a:t>
            </a:r>
            <a:r>
              <a:rPr lang="cs-CZ" sz="3600" b="1" dirty="0" smtClean="0">
                <a:latin typeface="Bell MT" pitchFamily="18" charset="0"/>
              </a:rPr>
              <a:t>S</a:t>
            </a:r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E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758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1268760"/>
            <a:ext cx="8229600" cy="1944216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latin typeface="Bell MT" pitchFamily="18" charset="0"/>
              </a:rPr>
              <a:t>TÁTA  BYL  U  JANY.</a:t>
            </a:r>
            <a:endParaRPr lang="cs-CZ" sz="4800" b="1" dirty="0">
              <a:latin typeface="Bell MT" pitchFamily="18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07704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706653" y="4568155"/>
            <a:ext cx="13942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JA</a:t>
            </a:r>
            <a:r>
              <a:rPr lang="cs-CZ" sz="3600" b="1" dirty="0" smtClean="0">
                <a:solidFill>
                  <a:srgbClr val="FF0000"/>
                </a:solidFill>
                <a:latin typeface="Bell MT" pitchFamily="18" charset="0"/>
              </a:rPr>
              <a:t>NY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3820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1268760"/>
            <a:ext cx="8229600" cy="1944216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latin typeface="Bell MT" pitchFamily="18" charset="0"/>
              </a:rPr>
              <a:t>EMA  NOSÍ  SENO.</a:t>
            </a:r>
            <a:endParaRPr lang="cs-CZ" sz="4800" b="1" dirty="0">
              <a:latin typeface="Bell MT" pitchFamily="18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07704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1115616" y="4495015"/>
            <a:ext cx="13195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Bell MT" pitchFamily="18" charset="0"/>
              </a:rPr>
              <a:t>NO</a:t>
            </a:r>
            <a:r>
              <a:rPr lang="cs-CZ" sz="3600" b="1" dirty="0" smtClean="0">
                <a:latin typeface="Bell MT" pitchFamily="18" charset="0"/>
              </a:rPr>
              <a:t>SÍ</a:t>
            </a:r>
            <a:endParaRPr lang="cs-CZ" sz="3600" b="1" dirty="0">
              <a:solidFill>
                <a:srgbClr val="FF0000"/>
              </a:solidFill>
              <a:latin typeface="Bell MT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84168" y="4495014"/>
            <a:ext cx="14446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SE</a:t>
            </a:r>
            <a:r>
              <a:rPr lang="cs-CZ" sz="3600" b="1" dirty="0" smtClean="0">
                <a:solidFill>
                  <a:srgbClr val="FF0000"/>
                </a:solidFill>
                <a:latin typeface="Bell MT" pitchFamily="18" charset="0"/>
              </a:rPr>
              <a:t>NO</a:t>
            </a:r>
            <a:endParaRPr lang="cs-CZ" sz="3600" b="1" dirty="0">
              <a:solidFill>
                <a:srgbClr val="FF0000"/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2255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1268760"/>
            <a:ext cx="8229600" cy="1944216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latin typeface="Bell MT" pitchFamily="18" charset="0"/>
              </a:rPr>
              <a:t>ELA  MÁ  MALOU  NÁNU.</a:t>
            </a:r>
            <a:endParaRPr lang="cs-CZ" sz="4800" b="1" dirty="0">
              <a:latin typeface="Bell MT" pitchFamily="18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07704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623747" y="4568155"/>
            <a:ext cx="15600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NÁ</a:t>
            </a:r>
            <a:r>
              <a:rPr lang="cs-CZ" sz="3600" b="1" dirty="0" smtClean="0">
                <a:solidFill>
                  <a:srgbClr val="FF0000"/>
                </a:solidFill>
                <a:latin typeface="Bell MT" pitchFamily="18" charset="0"/>
              </a:rPr>
              <a:t>NU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0237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252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Ve větách vyhledej slova se slabikami NA, NE, NY, NO, NU.  Zapiš si je do sešitu.</vt:lpstr>
      <vt:lpstr>ALENA  MALUJE  NÁNU.</vt:lpstr>
      <vt:lpstr>MÁMA  NESE  MASO.</vt:lpstr>
      <vt:lpstr>TÁTA  BYL  U  JANY.</vt:lpstr>
      <vt:lpstr>EMA  NOSÍ  SENO.</vt:lpstr>
      <vt:lpstr>ELA  MÁ  MALOU  NÁNU.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Vyhledej v básničkách slova se slabikami NA, NE, NY, NO, NU.  Zapiš si je do sešitu.</dc:title>
  <dc:creator>Admin</dc:creator>
  <cp:lastModifiedBy>Uživatel</cp:lastModifiedBy>
  <cp:revision>12</cp:revision>
  <dcterms:created xsi:type="dcterms:W3CDTF">2012-08-09T18:18:51Z</dcterms:created>
  <dcterms:modified xsi:type="dcterms:W3CDTF">2013-06-19T13:31:25Z</dcterms:modified>
</cp:coreProperties>
</file>