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57" r:id="rId5"/>
    <p:sldId id="258" r:id="rId6"/>
    <p:sldId id="260" r:id="rId7"/>
    <p:sldId id="261" r:id="rId8"/>
    <p:sldId id="263" r:id="rId9"/>
    <p:sldId id="264" r:id="rId10"/>
    <p:sldId id="262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A9E4"/>
    <a:srgbClr val="E02C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8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36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208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82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75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68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645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082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270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3196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479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61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CCCCFF"/>
            </a:gs>
            <a:gs pos="13000">
              <a:srgbClr val="99CCFF"/>
            </a:gs>
            <a:gs pos="24000">
              <a:srgbClr val="9966FF"/>
            </a:gs>
            <a:gs pos="65000">
              <a:srgbClr val="CC99FF"/>
            </a:gs>
            <a:gs pos="85000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1A1F6-2964-439D-8BE3-75344AA57A2D}" type="datetimeFigureOut">
              <a:rPr lang="cs-CZ" smtClean="0"/>
              <a:pPr/>
              <a:t>26.9.2013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2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%C4%8C%C3%A1p_b%C3%ADl%C3%BD" TargetMode="External"/><Relationship Id="rId3" Type="http://schemas.openxmlformats.org/officeDocument/2006/relationships/hyperlink" Target="http://cs.wikipedia.org/wiki/Soubor:Landsvale.jpg" TargetMode="External"/><Relationship Id="rId7" Type="http://schemas.openxmlformats.org/officeDocument/2006/relationships/hyperlink" Target="http://cs.wikipedia.org/wiki/Sk%C5%99ivan_poln%C3%AD" TargetMode="External"/><Relationship Id="rId2" Type="http://schemas.openxmlformats.org/officeDocument/2006/relationships/hyperlink" Target="http://cs.wikipedia.org/wiki/Ji%C5%99i%C4%8Dka_obecn%C3%A1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iki/Kuka%C4%8Dka_obecn%C3%A1" TargetMode="External"/><Relationship Id="rId5" Type="http://schemas.openxmlformats.org/officeDocument/2006/relationships/hyperlink" Target="http://cs.wikipedia.org/wiki/Husa_velk%C3%A1" TargetMode="External"/><Relationship Id="rId4" Type="http://schemas.openxmlformats.org/officeDocument/2006/relationships/hyperlink" Target="http://cs.wikipedia.org/wiki/%C5%A0pa%C4%8Dek_obecn%C3%B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PTÁCI   NA   JAŘE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062305" y="1700808"/>
            <a:ext cx="6984776" cy="3096344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accent4">
                    <a:lumMod val="50000"/>
                  </a:schemeClr>
                </a:solidFill>
              </a:rPr>
              <a:t>PTÁCI STĚHOVAVÍ</a:t>
            </a:r>
            <a:endParaRPr lang="cs-CZ" sz="7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Nadpis 2"/>
          <p:cNvSpPr>
            <a:spLocks noGrp="1"/>
          </p:cNvSpPr>
          <p:nvPr/>
        </p:nvSpPr>
        <p:spPr>
          <a:xfrm>
            <a:off x="685800" y="269398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42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rippl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548680"/>
            <a:ext cx="75608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dirty="0" smtClean="0"/>
              <a:t>Prvouka – ptáci stěhovaví</a:t>
            </a:r>
            <a:br>
              <a:rPr lang="cs-CZ" sz="3600" dirty="0" smtClean="0"/>
            </a:br>
            <a:r>
              <a:rPr lang="cs-CZ" sz="3600" dirty="0" smtClean="0"/>
              <a:t>2. třída</a:t>
            </a:r>
            <a:br>
              <a:rPr lang="cs-CZ" sz="3600" dirty="0" smtClean="0"/>
            </a:br>
            <a:r>
              <a:rPr lang="cs-CZ" sz="3600" dirty="0" smtClean="0"/>
              <a:t> </a:t>
            </a:r>
            <a:br>
              <a:rPr lang="cs-CZ" sz="3600" dirty="0" smtClean="0"/>
            </a:br>
            <a:r>
              <a:rPr lang="cs-CZ" sz="3600" dirty="0" smtClean="0"/>
              <a:t>Jana Soukupová</a:t>
            </a:r>
            <a:br>
              <a:rPr lang="cs-CZ" sz="3600" dirty="0" smtClean="0"/>
            </a:br>
            <a:r>
              <a:rPr lang="cs-CZ" sz="3600" dirty="0" smtClean="0"/>
              <a:t>4.4.2012</a:t>
            </a:r>
          </a:p>
          <a:p>
            <a:pPr algn="ctr"/>
            <a:r>
              <a:rPr lang="cs-CZ" sz="3600" dirty="0" smtClean="0"/>
              <a:t>Anotace:</a:t>
            </a:r>
          </a:p>
          <a:p>
            <a:r>
              <a:rPr lang="cs-CZ" sz="3600" dirty="0" smtClean="0"/>
              <a:t>Materiál slouží k výkladu učiva Ptáci stěhovaví pomocí </a:t>
            </a:r>
            <a:r>
              <a:rPr lang="cs-CZ" sz="3600" smtClean="0"/>
              <a:t>interaktivní tabule.</a:t>
            </a:r>
            <a:endParaRPr lang="cs-CZ" sz="3600" dirty="0" smtClean="0"/>
          </a:p>
          <a:p>
            <a:pPr algn="ctr"/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013175"/>
            <a:ext cx="6624737" cy="158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45719"/>
          </a:xfrm>
        </p:spPr>
        <p:txBody>
          <a:bodyPr>
            <a:noAutofit/>
          </a:bodyPr>
          <a:lstStyle/>
          <a:p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4000" dirty="0" smtClean="0"/>
              <a:t>Když přichází podzim, tažní ptáci odlétají přečkat zimu na jih do teplejších krajin. Čeká je daleká cesta, třeba i přes moře. V jižních krajích je teplo a dostatek potravy. U nás by se tito ptáci v zimě neuživili.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Mezi tažné ptáky patří </a:t>
            </a:r>
            <a:r>
              <a:rPr lang="cs-CZ" dirty="0" err="1" smtClean="0"/>
              <a:t>např</a:t>
            </a:r>
            <a:r>
              <a:rPr lang="cs-CZ" dirty="0" smtClean="0"/>
              <a:t>: </a:t>
            </a:r>
            <a:r>
              <a:rPr lang="cs-CZ" b="1" dirty="0" smtClean="0"/>
              <a:t>vlaštovka, jiřička, husa velká, čáp,</a:t>
            </a:r>
            <a:r>
              <a:rPr lang="cs-CZ" dirty="0" smtClean="0"/>
              <a:t> </a:t>
            </a:r>
            <a:r>
              <a:rPr lang="cs-CZ" b="1" dirty="0" smtClean="0"/>
              <a:t>špaček, skřivan a kukačka.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13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Jiřička   obecná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Naše jiřičky zimují v tropické Africe, kam odlétají v září, a vracejí se ve druhé polovině dubna.</a:t>
            </a:r>
            <a:br>
              <a:rPr lang="cs-CZ" dirty="0" smtClean="0">
                <a:effectLst/>
              </a:rPr>
            </a:br>
            <a:endParaRPr lang="cs-CZ" dirty="0" smtClean="0">
              <a:effectLst/>
            </a:endParaRPr>
          </a:p>
          <a:p>
            <a:r>
              <a:rPr lang="pl-PL" dirty="0" smtClean="0">
                <a:effectLst/>
              </a:rPr>
              <a:t>Na rozdíl od vlaštovky obecné má krátký, </a:t>
            </a:r>
            <a:r>
              <a:rPr lang="cs-CZ" dirty="0" smtClean="0">
                <a:effectLst/>
              </a:rPr>
              <a:t>málo vykrojený ocas a výrazný bílý kostřec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4147040" cy="311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0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Vlaštovka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fontAlgn="t"/>
            <a:endParaRPr lang="cs-CZ" dirty="0"/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fontAlgn="t"/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598067"/>
            <a:ext cx="4176464" cy="4525963"/>
          </a:xfrm>
        </p:spPr>
        <p:txBody>
          <a:bodyPr>
            <a:normAutofit fontScale="92500" lnSpcReduction="20000"/>
          </a:bodyPr>
          <a:lstStyle/>
          <a:p>
            <a:r>
              <a:rPr lang="cs-CZ" sz="3000" dirty="0" smtClean="0">
                <a:effectLst/>
              </a:rPr>
              <a:t>má oproti jiřičce hlouběji vykrojený ocas a červenohnědé hrdlo</a:t>
            </a:r>
          </a:p>
          <a:p>
            <a:pPr marL="0" indent="0">
              <a:buNone/>
            </a:pPr>
            <a:endParaRPr lang="cs-CZ" sz="2600" dirty="0" smtClean="0">
              <a:effectLst/>
            </a:endParaRPr>
          </a:p>
          <a:p>
            <a:r>
              <a:rPr lang="cs-CZ" dirty="0" smtClean="0"/>
              <a:t>jsou zvyklé na přítomnost člověka </a:t>
            </a:r>
          </a:p>
          <a:p>
            <a:r>
              <a:rPr lang="cs-CZ" dirty="0" smtClean="0">
                <a:effectLst/>
              </a:rPr>
              <a:t>hnízdo si staví uvnitř budov </a:t>
            </a:r>
          </a:p>
          <a:p>
            <a:endParaRPr lang="cs-CZ" sz="2600" dirty="0" smtClean="0">
              <a:effectLst/>
            </a:endParaRPr>
          </a:p>
          <a:p>
            <a:r>
              <a:rPr lang="cs-CZ" sz="3000" dirty="0"/>
              <a:t>v</a:t>
            </a:r>
            <a:r>
              <a:rPr lang="cs-CZ" sz="3000" dirty="0" smtClean="0">
                <a:effectLst/>
              </a:rPr>
              <a:t>laštovka se živí "vzdušným planktonem", tedy drobným až středně velkým hmyzem</a:t>
            </a:r>
            <a:endParaRPr lang="cs-CZ" sz="3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060848"/>
            <a:ext cx="4725525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84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chemeClr val="accent4">
                    <a:lumMod val="50000"/>
                  </a:schemeClr>
                </a:solidFill>
              </a:rPr>
              <a:t>Čáp</a:t>
            </a:r>
            <a:endParaRPr lang="cs-CZ" sz="7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Čápi si staví hnízda na střechách a komínech domů. 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V srpnu odlétají do jižní Afriky, kde je teplé podnebí.</a:t>
            </a:r>
          </a:p>
          <a:p>
            <a:pPr marL="0" indent="0">
              <a:buNone/>
            </a:pP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Tam na březích velkých jezer nacházejí pochoutky, které mají nejraději - žáby, vodní hady, malé ryby a vodní hmyz.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3460316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1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b="1" dirty="0" smtClean="0"/>
              <a:t>Skřivan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Zpěv skřivánka patří nerozlučně k obrazu naší krajiny. </a:t>
            </a:r>
          </a:p>
          <a:p>
            <a:r>
              <a:rPr lang="cs-CZ" dirty="0" smtClean="0"/>
              <a:t>Skřivan byl dříve znám každému, kdo pracoval na poli. Bohužel skřivanů neustále ubývá. </a:t>
            </a:r>
          </a:p>
          <a:p>
            <a:r>
              <a:rPr lang="cs-CZ" dirty="0" smtClean="0"/>
              <a:t>Skřivani zpívají zjara ihned po příletu. Známé je úsloví o skřivanu, který si musí na Hromnice vrznout i kdyby měl zmrznout.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02" y="2204864"/>
            <a:ext cx="4526217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Kukačka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Kukačka si nestaví hnízdo a svá vajíčka klade do hnízd cizích.</a:t>
            </a:r>
          </a:p>
          <a:p>
            <a:r>
              <a:rPr lang="cs-CZ" dirty="0" smtClean="0"/>
              <a:t> Ale je užitečná, protože se živí velkými chlupatými housenkami, které okusují listy a kůru stromů.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88840"/>
            <a:ext cx="4851386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48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b="1" dirty="0" smtClean="0"/>
              <a:t>Špaček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9113"/>
            <a:ext cx="4038600" cy="4525963"/>
          </a:xfrm>
        </p:spPr>
        <p:txBody>
          <a:bodyPr/>
          <a:lstStyle/>
          <a:p>
            <a:r>
              <a:rPr lang="cs-CZ" dirty="0" smtClean="0"/>
              <a:t>Mnoho lidí rádo vyvěšuje pro špačky budky a špačkové je rádi osídlují.</a:t>
            </a:r>
          </a:p>
          <a:p>
            <a:r>
              <a:rPr lang="cs-CZ" dirty="0" smtClean="0"/>
              <a:t> Špaček si často pochutnává na třešních a hejna špačků umí nadělat velké škody na vinicích, když dozrávají hrozny.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3384376" cy="5076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715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Husa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Husy žijí v příkladném trvalém manželském svazku.</a:t>
            </a:r>
          </a:p>
          <a:p>
            <a:r>
              <a:rPr lang="cs-CZ" dirty="0" smtClean="0"/>
              <a:t> V době, kdy husa sedí na vejcích, houser nepřetržitě hlídkuje na hladině, aby včas upozornil na případné nebezpečí.</a:t>
            </a:r>
          </a:p>
          <a:p>
            <a:r>
              <a:rPr lang="cs-CZ" dirty="0" smtClean="0"/>
              <a:t> V době výchovy housat se rodina přemisťuje známým husím pochodem. Vpředu husa, za ní v řádce jedno house za druhým a konvoj uzavírá houser.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4104456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6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Odkazy : </a:t>
            </a:r>
          </a:p>
          <a:p>
            <a:pPr marL="0" indent="0">
              <a:buNone/>
            </a:pP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cs.wikipedia.org/wiki/Ji%C5%99i%C4%8Dka_obecn%C3%A1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cs.wikipedia.org/wiki/Soubor:Landsvale.jpg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http://cs.wikipedia.org/wiki/%</a:t>
            </a:r>
            <a:r>
              <a:rPr lang="cs-CZ" sz="1800" dirty="0" smtClean="0">
                <a:hlinkClick r:id="rId4"/>
              </a:rPr>
              <a:t>C5%A0pa%C4%8Dek_obecn%C3%BD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cs.wikipedia.org/wiki/Husa_velk%C3%A1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cs.wikipedia.org/wiki/Kuka%C4%8Dka_obecn%C3%A1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cs.wikipedia.org/wiki/Sk%C5%99ivan_poln%C3%AD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8"/>
              </a:rPr>
              <a:t>http://cs.wikipedia.org/wiki/%</a:t>
            </a:r>
            <a:r>
              <a:rPr lang="cs-CZ" sz="1800" dirty="0" smtClean="0">
                <a:hlinkClick r:id="rId8"/>
              </a:rPr>
              <a:t>C4%8C%C3%A1p_b%C3%ADl%C3%BD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6995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381</Words>
  <Application>Microsoft Office PowerPoint</Application>
  <PresentationFormat>Předvádění na obrazovce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PTÁCI   NA   JAŘE</vt:lpstr>
      <vt:lpstr>Prezentace aplikace PowerPoint</vt:lpstr>
      <vt:lpstr>Prezentace aplikace PowerPoint</vt:lpstr>
      <vt:lpstr>Jiřička   obecná</vt:lpstr>
      <vt:lpstr>Vlaštovka obecná</vt:lpstr>
      <vt:lpstr>Čáp</vt:lpstr>
      <vt:lpstr>Skřivan </vt:lpstr>
      <vt:lpstr>Kukačka</vt:lpstr>
      <vt:lpstr>Špaček </vt:lpstr>
      <vt:lpstr>Husa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   NA   JAŘE</dc:title>
  <dc:creator>uzivatel</dc:creator>
  <cp:lastModifiedBy>uzivatel</cp:lastModifiedBy>
  <cp:revision>19</cp:revision>
  <dcterms:created xsi:type="dcterms:W3CDTF">2012-04-12T12:37:17Z</dcterms:created>
  <dcterms:modified xsi:type="dcterms:W3CDTF">2013-09-26T12:04:11Z</dcterms:modified>
</cp:coreProperties>
</file>