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0" r:id="rId3"/>
    <p:sldId id="262" r:id="rId4"/>
    <p:sldId id="263" r:id="rId5"/>
    <p:sldId id="265" r:id="rId6"/>
    <p:sldId id="267" r:id="rId7"/>
    <p:sldId id="266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90" d="100"/>
          <a:sy n="90" d="100"/>
        </p:scale>
        <p:origin x="-2244" y="-55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172C3-389A-4F0B-9DCA-101149E5DC71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D0FC09-8A2B-4AF2-8207-3540D2F995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251636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172C3-389A-4F0B-9DCA-101149E5DC71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D0FC09-8A2B-4AF2-8207-3540D2F995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5605427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172C3-389A-4F0B-9DCA-101149E5DC71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D0FC09-8A2B-4AF2-8207-3540D2F995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680424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172C3-389A-4F0B-9DCA-101149E5DC71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D0FC09-8A2B-4AF2-8207-3540D2F995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772995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172C3-389A-4F0B-9DCA-101149E5DC71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D0FC09-8A2B-4AF2-8207-3540D2F995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286190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172C3-389A-4F0B-9DCA-101149E5DC71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D0FC09-8A2B-4AF2-8207-3540D2F995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287168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172C3-389A-4F0B-9DCA-101149E5DC71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D0FC09-8A2B-4AF2-8207-3540D2F995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0835707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172C3-389A-4F0B-9DCA-101149E5DC71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D0FC09-8A2B-4AF2-8207-3540D2F995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30222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172C3-389A-4F0B-9DCA-101149E5DC71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D0FC09-8A2B-4AF2-8207-3540D2F995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0851976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172C3-389A-4F0B-9DCA-101149E5DC71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D0FC09-8A2B-4AF2-8207-3540D2F995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682795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6172C3-389A-4F0B-9DCA-101149E5DC71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D0FC09-8A2B-4AF2-8207-3540D2F995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94863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06172C3-389A-4F0B-9DCA-101149E5DC71}" type="datetimeFigureOut">
              <a:rPr lang="cs-CZ" smtClean="0"/>
              <a:t>19.6.2013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BD0FC09-8A2B-4AF2-8207-3540D2F99528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795211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691680" y="6309320"/>
            <a:ext cx="6552728" cy="365125"/>
          </a:xfrm>
          <a:noFill/>
        </p:spPr>
        <p:txBody>
          <a:bodyPr/>
          <a:lstStyle/>
          <a:p>
            <a:r>
              <a:rPr lang="cs-CZ" dirty="0" smtClean="0"/>
              <a:t>Autorem materiálu a všech jeho částí, není-li uvedeno jinak, je Jana Halamová</a:t>
            </a:r>
            <a:endParaRPr lang="cs-CZ" dirty="0"/>
          </a:p>
        </p:txBody>
      </p:sp>
      <p:sp>
        <p:nvSpPr>
          <p:cNvPr id="20" name="Rectangle 13"/>
          <p:cNvSpPr>
            <a:spLocks noChangeArrowheads="1"/>
          </p:cNvSpPr>
          <p:nvPr/>
        </p:nvSpPr>
        <p:spPr bwMode="auto">
          <a:xfrm>
            <a:off x="1835695" y="1241982"/>
            <a:ext cx="5322291" cy="507831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05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Základní škola, Mateřská škola a Základní umělecká škola, Jablonec nad Jizerou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6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050" b="1" i="0" u="none" strike="noStrike" cap="none" normalizeH="0" baseline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VY_</a:t>
            </a:r>
            <a:r>
              <a:rPr lang="cs-CZ" sz="105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32</a:t>
            </a:r>
            <a:r>
              <a:rPr kumimoji="0" lang="cs-CZ" sz="1050" b="1" i="0" u="none" strike="noStrike" cap="none" normalizeH="0" baseline="0" dirty="0" smtClean="0">
                <a:ln>
                  <a:noFill/>
                </a:ln>
                <a:solidFill>
                  <a:schemeClr val="tx1">
                    <a:lumMod val="95000"/>
                    <a:lumOff val="5000"/>
                  </a:schemeClr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_INOVACE_16_Č</a:t>
            </a:r>
            <a:r>
              <a:rPr lang="cs-CZ" sz="105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Arial" pitchFamily="34" charset="0"/>
                <a:ea typeface="Times New Roman" pitchFamily="18" charset="0"/>
                <a:cs typeface="Arial" pitchFamily="34" charset="0"/>
              </a:rPr>
              <a:t>tení slabik s písmenky Z, H, Š</a:t>
            </a: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2" name="Rectangle 15"/>
          <p:cNvSpPr>
            <a:spLocks noChangeArrowheads="1"/>
          </p:cNvSpPr>
          <p:nvPr/>
        </p:nvSpPr>
        <p:spPr bwMode="auto">
          <a:xfrm>
            <a:off x="1663700" y="3108325"/>
            <a:ext cx="9144000" cy="457200"/>
          </a:xfrm>
          <a:prstGeom prst="rect">
            <a:avLst/>
          </a:prstGeom>
          <a:noFill/>
          <a:ln>
            <a:noFill/>
          </a:ln>
          <a:effectLst/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aphicFrame>
        <p:nvGraphicFramePr>
          <p:cNvPr id="23" name="Tabulka 2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16161522"/>
              </p:ext>
            </p:extLst>
          </p:nvPr>
        </p:nvGraphicFramePr>
        <p:xfrm>
          <a:off x="2411757" y="1943141"/>
          <a:ext cx="4386576" cy="430283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314834"/>
                <a:gridCol w="3071742"/>
              </a:tblGrid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Autor: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b="0" kern="50" baseline="0" dirty="0" err="1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DiS</a:t>
                      </a:r>
                      <a:r>
                        <a:rPr lang="cs-CZ" sz="900" b="0" kern="5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. Jana Halamová</a:t>
                      </a:r>
                      <a:endParaRPr lang="cs-CZ" sz="900" b="0" kern="50" baseline="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447204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Anotace</a:t>
                      </a:r>
                      <a:r>
                        <a:rPr lang="cs-CZ" sz="900" kern="5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:                                   </a:t>
                      </a:r>
                    </a:p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kern="50" baseline="0" dirty="0" smtClean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lang="cs-CZ" sz="900" kern="5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Times New Roman"/>
                          <a:cs typeface="Arial" pitchFamily="34" charset="0"/>
                        </a:rPr>
                        <a:t>žáci se učí číst slabiky 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447204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Očekávaný výstup: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žáci umí přečíst  dané slabiky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Klíčová slova: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dirty="0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itchFamily="34" charset="0"/>
                          <a:ea typeface="Times New Roman" pitchFamily="18" charset="0"/>
                          <a:cs typeface="Arial" pitchFamily="34" charset="0"/>
                        </a:rPr>
                        <a:t>ZA,…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HA,…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9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ŠA,…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294928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Druh učebního materiálu: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0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r>
                        <a:rPr lang="cs-CZ" sz="900" kern="0" baseline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prezentace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Druh aktivity: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aktivita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Cílová skupina: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žáci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Stupeň a typ vzdělávání: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základní vzdělávání, </a:t>
                      </a:r>
                      <a:r>
                        <a:rPr lang="cs-CZ" sz="900" kern="5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1. </a:t>
                      </a: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stupeň  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 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  <a:tr h="142652"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Typická věková skupina:</a:t>
                      </a:r>
                      <a:endParaRPr lang="cs-CZ" sz="900" kern="50" baseline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hangingPunct="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900" kern="5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6 </a:t>
                      </a: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– </a:t>
                      </a:r>
                      <a:r>
                        <a:rPr lang="cs-CZ" sz="900" kern="50" baseline="0" dirty="0" smtClean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7 </a:t>
                      </a:r>
                      <a:r>
                        <a:rPr lang="cs-CZ" sz="900" kern="50" baseline="0" dirty="0"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cs typeface="Arial" pitchFamily="34" charset="0"/>
                        </a:rPr>
                        <a:t>let</a:t>
                      </a:r>
                      <a:endParaRPr lang="cs-CZ" sz="900" kern="50" baseline="0" dirty="0">
                        <a:solidFill>
                          <a:schemeClr val="tx1"/>
                        </a:solidFill>
                        <a:effectLst/>
                        <a:latin typeface="Arial" pitchFamily="34" charset="0"/>
                        <a:ea typeface="Times New Roman"/>
                        <a:cs typeface="Arial" pitchFamily="34" charset="0"/>
                      </a:endParaRPr>
                    </a:p>
                  </a:txBody>
                  <a:tcPr marL="49195" marR="49195" marT="0" marB="0"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7" name="Obrázek 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75022" y="188640"/>
            <a:ext cx="4443636" cy="9709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944178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67544" y="2060848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Přečti dané slabiky</a:t>
            </a:r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979712" y="6356350"/>
            <a:ext cx="5472608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Jana Halamová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175307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475656" y="6356350"/>
            <a:ext cx="6624736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Jana Halamová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332656"/>
            <a:ext cx="4447155" cy="31547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99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Bell MT" pitchFamily="18" charset="0"/>
              </a:rPr>
              <a:t>ZA</a:t>
            </a:r>
            <a:endParaRPr lang="cs-CZ" sz="19900" b="1" dirty="0">
              <a:solidFill>
                <a:schemeClr val="tx1">
                  <a:lumMod val="95000"/>
                  <a:lumOff val="5000"/>
                </a:schemeClr>
              </a:solidFill>
              <a:latin typeface="Bell MT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139952" y="561332"/>
            <a:ext cx="4447155" cy="315471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99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Bell MT" pitchFamily="18" charset="0"/>
              </a:rPr>
              <a:t>HA</a:t>
            </a:r>
            <a:endParaRPr lang="cs-CZ" sz="19900" b="1" dirty="0">
              <a:solidFill>
                <a:schemeClr val="tx1">
                  <a:lumMod val="95000"/>
                  <a:lumOff val="5000"/>
                </a:schemeClr>
              </a:solidFill>
              <a:latin typeface="Bell MT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370299" y="3140968"/>
            <a:ext cx="4464496" cy="31547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9900" b="1" dirty="0">
                <a:solidFill>
                  <a:schemeClr val="tx1">
                    <a:lumMod val="95000"/>
                    <a:lumOff val="5000"/>
                  </a:schemeClr>
                </a:solidFill>
                <a:latin typeface="Bell MT" pitchFamily="18" charset="0"/>
              </a:rPr>
              <a:t>Š</a:t>
            </a:r>
            <a:r>
              <a:rPr lang="cs-CZ" sz="199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Bell MT" pitchFamily="18" charset="0"/>
              </a:rPr>
              <a:t>A</a:t>
            </a:r>
            <a:endParaRPr lang="cs-CZ" sz="19900" b="1" dirty="0">
              <a:solidFill>
                <a:schemeClr val="tx1">
                  <a:lumMod val="95000"/>
                  <a:lumOff val="5000"/>
                </a:schemeClr>
              </a:solidFill>
              <a:latin typeface="Bell MT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435294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475656" y="6356350"/>
            <a:ext cx="6624736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Jana Halamová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332656"/>
            <a:ext cx="4447155" cy="31547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99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Bell MT" pitchFamily="18" charset="0"/>
              </a:rPr>
              <a:t>ZE</a:t>
            </a:r>
            <a:endParaRPr lang="cs-CZ" sz="19900" b="1" dirty="0">
              <a:solidFill>
                <a:schemeClr val="tx1">
                  <a:lumMod val="95000"/>
                  <a:lumOff val="5000"/>
                </a:schemeClr>
              </a:solidFill>
              <a:latin typeface="Bell MT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139952" y="561332"/>
            <a:ext cx="4447155" cy="315471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99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Bell MT" pitchFamily="18" charset="0"/>
              </a:rPr>
              <a:t>HE</a:t>
            </a:r>
            <a:endParaRPr lang="cs-CZ" sz="19900" b="1" dirty="0">
              <a:solidFill>
                <a:schemeClr val="tx1">
                  <a:lumMod val="95000"/>
                  <a:lumOff val="5000"/>
                </a:schemeClr>
              </a:solidFill>
              <a:latin typeface="Bell MT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370299" y="3140968"/>
            <a:ext cx="4464496" cy="31547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9900" b="1" dirty="0">
                <a:solidFill>
                  <a:schemeClr val="tx1">
                    <a:lumMod val="95000"/>
                    <a:lumOff val="5000"/>
                  </a:schemeClr>
                </a:solidFill>
                <a:latin typeface="Bell MT" pitchFamily="18" charset="0"/>
              </a:rPr>
              <a:t>Š</a:t>
            </a:r>
            <a:r>
              <a:rPr lang="cs-CZ" sz="199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Bell MT" pitchFamily="18" charset="0"/>
              </a:rPr>
              <a:t>E</a:t>
            </a:r>
            <a:endParaRPr lang="cs-CZ" sz="19900" b="1" dirty="0">
              <a:solidFill>
                <a:schemeClr val="tx1">
                  <a:lumMod val="95000"/>
                  <a:lumOff val="5000"/>
                </a:schemeClr>
              </a:solidFill>
              <a:latin typeface="Bell MT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6846564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475656" y="6356350"/>
            <a:ext cx="6624736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Jana Halamová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332656"/>
            <a:ext cx="4447155" cy="31547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99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Bell MT" pitchFamily="18" charset="0"/>
              </a:rPr>
              <a:t>ZI</a:t>
            </a:r>
            <a:endParaRPr lang="cs-CZ" sz="19900" b="1" dirty="0">
              <a:solidFill>
                <a:schemeClr val="tx1">
                  <a:lumMod val="95000"/>
                  <a:lumOff val="5000"/>
                </a:schemeClr>
              </a:solidFill>
              <a:latin typeface="Bell MT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139952" y="561332"/>
            <a:ext cx="4447155" cy="315471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99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Bell MT" pitchFamily="18" charset="0"/>
              </a:rPr>
              <a:t>HI</a:t>
            </a:r>
            <a:endParaRPr lang="cs-CZ" sz="19900" b="1" dirty="0">
              <a:solidFill>
                <a:schemeClr val="tx1">
                  <a:lumMod val="95000"/>
                  <a:lumOff val="5000"/>
                </a:schemeClr>
              </a:solidFill>
              <a:latin typeface="Bell MT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370299" y="3140968"/>
            <a:ext cx="4464496" cy="31547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99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Bell MT" pitchFamily="18" charset="0"/>
              </a:rPr>
              <a:t>ŠI</a:t>
            </a:r>
            <a:endParaRPr lang="cs-CZ" sz="19900" b="1" dirty="0">
              <a:solidFill>
                <a:schemeClr val="tx1">
                  <a:lumMod val="95000"/>
                  <a:lumOff val="5000"/>
                </a:schemeClr>
              </a:solidFill>
              <a:latin typeface="Bell MT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335323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475656" y="6356350"/>
            <a:ext cx="6624736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Jana Halamová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332656"/>
            <a:ext cx="4447155" cy="31547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99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Bell MT" pitchFamily="18" charset="0"/>
              </a:rPr>
              <a:t>ZO</a:t>
            </a:r>
            <a:endParaRPr lang="cs-CZ" sz="19900" b="1" dirty="0">
              <a:solidFill>
                <a:schemeClr val="tx1">
                  <a:lumMod val="95000"/>
                  <a:lumOff val="5000"/>
                </a:schemeClr>
              </a:solidFill>
              <a:latin typeface="Bell MT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139952" y="561332"/>
            <a:ext cx="4447155" cy="315471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99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Bell MT" pitchFamily="18" charset="0"/>
              </a:rPr>
              <a:t>HO</a:t>
            </a:r>
            <a:endParaRPr lang="cs-CZ" sz="19900" b="1" dirty="0">
              <a:solidFill>
                <a:schemeClr val="tx1">
                  <a:lumMod val="95000"/>
                  <a:lumOff val="5000"/>
                </a:schemeClr>
              </a:solidFill>
              <a:latin typeface="Bell MT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370299" y="3140968"/>
            <a:ext cx="4464496" cy="31547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99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Bell MT" pitchFamily="18" charset="0"/>
              </a:rPr>
              <a:t>ŠO</a:t>
            </a:r>
            <a:endParaRPr lang="cs-CZ" sz="19900" b="1" dirty="0">
              <a:solidFill>
                <a:schemeClr val="tx1">
                  <a:lumMod val="95000"/>
                  <a:lumOff val="5000"/>
                </a:schemeClr>
              </a:solidFill>
              <a:latin typeface="Bell MT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995289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1475656" y="6356350"/>
            <a:ext cx="6624736" cy="365125"/>
          </a:xfrm>
        </p:spPr>
        <p:txBody>
          <a:bodyPr/>
          <a:lstStyle/>
          <a:p>
            <a:r>
              <a:rPr lang="cs-CZ" dirty="0" smtClean="0"/>
              <a:t>Autorem materiálu a všech jeho částí, není-li uvedeno jinak, je Jana Halamová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323528" y="332656"/>
            <a:ext cx="4447155" cy="3154710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99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Bell MT" pitchFamily="18" charset="0"/>
              </a:rPr>
              <a:t>ZU</a:t>
            </a:r>
            <a:endParaRPr lang="cs-CZ" sz="19900" b="1" dirty="0">
              <a:solidFill>
                <a:schemeClr val="tx1">
                  <a:lumMod val="95000"/>
                  <a:lumOff val="5000"/>
                </a:schemeClr>
              </a:solidFill>
              <a:latin typeface="Bell MT" pitchFamily="18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4139952" y="561332"/>
            <a:ext cx="4447155" cy="3154710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19900" b="1" dirty="0" smtClean="0">
                <a:solidFill>
                  <a:schemeClr val="tx1">
                    <a:lumMod val="95000"/>
                    <a:lumOff val="5000"/>
                  </a:schemeClr>
                </a:solidFill>
                <a:latin typeface="Bell MT" pitchFamily="18" charset="0"/>
              </a:rPr>
              <a:t>HU</a:t>
            </a:r>
            <a:endParaRPr lang="cs-CZ" sz="19900" b="1" dirty="0">
              <a:solidFill>
                <a:schemeClr val="tx1">
                  <a:lumMod val="95000"/>
                  <a:lumOff val="5000"/>
                </a:schemeClr>
              </a:solidFill>
              <a:latin typeface="Bell MT" pitchFamily="18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370299" y="3140968"/>
            <a:ext cx="4464496" cy="3154710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19900" b="1" dirty="0">
                <a:solidFill>
                  <a:schemeClr val="tx1">
                    <a:lumMod val="95000"/>
                    <a:lumOff val="5000"/>
                  </a:schemeClr>
                </a:solidFill>
                <a:latin typeface="Bell MT" pitchFamily="18" charset="0"/>
              </a:rPr>
              <a:t>Š</a:t>
            </a:r>
            <a:r>
              <a:rPr lang="cs-CZ" sz="19900" b="1" smtClean="0">
                <a:solidFill>
                  <a:schemeClr val="tx1">
                    <a:lumMod val="95000"/>
                    <a:lumOff val="5000"/>
                  </a:schemeClr>
                </a:solidFill>
                <a:latin typeface="Bell MT" pitchFamily="18" charset="0"/>
              </a:rPr>
              <a:t>U</a:t>
            </a:r>
            <a:endParaRPr lang="cs-CZ" sz="19900" b="1" dirty="0">
              <a:solidFill>
                <a:schemeClr val="tx1">
                  <a:lumMod val="95000"/>
                  <a:lumOff val="5000"/>
                </a:schemeClr>
              </a:solidFill>
              <a:latin typeface="Bell MT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9860347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8" grpId="0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</TotalTime>
  <Words>199</Words>
  <Application>Microsoft Office PowerPoint</Application>
  <PresentationFormat>Předvádění na obrazovce (4:3)</PresentationFormat>
  <Paragraphs>65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Přečti dané slabiky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Admin</dc:creator>
  <cp:lastModifiedBy>Uživatel</cp:lastModifiedBy>
  <cp:revision>9</cp:revision>
  <dcterms:created xsi:type="dcterms:W3CDTF">2012-08-21T21:40:34Z</dcterms:created>
  <dcterms:modified xsi:type="dcterms:W3CDTF">2013-06-19T13:32:49Z</dcterms:modified>
</cp:coreProperties>
</file>