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2" r:id="rId6"/>
    <p:sldId id="263" r:id="rId7"/>
    <p:sldId id="267" r:id="rId8"/>
    <p:sldId id="265" r:id="rId9"/>
    <p:sldId id="264" r:id="rId10"/>
    <p:sldId id="268" r:id="rId11"/>
    <p:sldId id="266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043" autoAdjust="0"/>
  </p:normalViewPr>
  <p:slideViewPr>
    <p:cSldViewPr>
      <p:cViewPr varScale="1">
        <p:scale>
          <a:sx n="51" d="100"/>
          <a:sy n="51" d="100"/>
        </p:scale>
        <p:origin x="-192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CECAA-B709-4875-9238-F64F85807C37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0945B0-2A82-4A34-9EBE-171178A36B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Město leží v jihovýchodní Anglii při březích řeky Temže.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0945B0-2A82-4A34-9EBE-171178A36B3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Dřevěný most (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 smtClean="0"/>
              <a:t>) byl několikrát přestavován,</a:t>
            </a:r>
            <a:r>
              <a:rPr lang="cs-CZ" baseline="0" dirty="0" smtClean="0"/>
              <a:t> až byl v 16. století postaven jako most kamenný.</a:t>
            </a:r>
          </a:p>
          <a:p>
            <a:r>
              <a:rPr lang="cs-CZ" baseline="0" dirty="0" smtClean="0"/>
              <a:t>City má dnes plochu asi 200 </a:t>
            </a:r>
            <a:r>
              <a:rPr lang="cs-CZ" baseline="0" dirty="0" err="1" smtClean="0"/>
              <a:t>hektartů</a:t>
            </a:r>
            <a:r>
              <a:rPr lang="cs-CZ" baseline="0" dirty="0" smtClean="0"/>
              <a:t>, tato část města je především obchodním a finančním centrem, denně sem přijíždí cca 350 000 lidí.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0945B0-2A82-4A34-9EBE-171178A36B3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/>
              <a:t>(„</a:t>
            </a:r>
            <a:r>
              <a:rPr lang="cs-CZ" baseline="0" dirty="0" err="1" smtClean="0"/>
              <a:t>minster</a:t>
            </a:r>
            <a:r>
              <a:rPr lang="cs-CZ" baseline="0" dirty="0" smtClean="0"/>
              <a:t>“ znamená kostel při opatství)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0945B0-2A82-4A34-9EBE-171178A36B3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</a:t>
            </a:r>
            <a:r>
              <a:rPr lang="cs-CZ" baseline="0" dirty="0" smtClean="0"/>
              <a:t> mapě je vyobrazena oblast </a:t>
            </a:r>
            <a:r>
              <a:rPr lang="cs-CZ" baseline="0" dirty="0" err="1" smtClean="0"/>
              <a:t>Westminster</a:t>
            </a:r>
            <a:r>
              <a:rPr lang="cs-CZ" baseline="0" dirty="0" smtClean="0"/>
              <a:t> a </a:t>
            </a:r>
            <a:r>
              <a:rPr lang="cs-CZ" baseline="0" dirty="0" err="1" smtClean="0"/>
              <a:t>Whitehall</a:t>
            </a:r>
            <a:r>
              <a:rPr lang="cs-CZ" baseline="0" dirty="0" smtClean="0"/>
              <a:t>. V této </a:t>
            </a:r>
            <a:r>
              <a:rPr lang="cs-CZ" baseline="0" dirty="0" err="1" smtClean="0"/>
              <a:t>čáasti</a:t>
            </a:r>
            <a:r>
              <a:rPr lang="cs-CZ" baseline="0" dirty="0" smtClean="0"/>
              <a:t> města se nachází mnoho turisticky atraktivních památek a architektonických staveb. Turisticky nejnavštěvovanějšími místy jsou </a:t>
            </a:r>
            <a:r>
              <a:rPr lang="cs-CZ" baseline="0" dirty="0" err="1" smtClean="0"/>
              <a:t>Westminsterské</a:t>
            </a:r>
            <a:r>
              <a:rPr lang="cs-CZ" baseline="0" dirty="0" smtClean="0"/>
              <a:t> opatství, Budovy parlamentu a </a:t>
            </a:r>
            <a:r>
              <a:rPr lang="cs-CZ" baseline="0" dirty="0" err="1" smtClean="0"/>
              <a:t>Big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Ben</a:t>
            </a:r>
            <a:r>
              <a:rPr lang="cs-CZ" baseline="0" dirty="0" smtClean="0"/>
              <a:t>, Parlament square, </a:t>
            </a:r>
            <a:r>
              <a:rPr lang="cs-CZ" baseline="0" dirty="0" err="1" smtClean="0"/>
              <a:t>Dean</a:t>
            </a:r>
            <a:r>
              <a:rPr lang="cs-CZ" baseline="0" dirty="0" smtClean="0"/>
              <a:t>´s Yard (v roce 1540 zde byla založena </a:t>
            </a:r>
            <a:r>
              <a:rPr lang="cs-CZ" baseline="0" dirty="0" err="1" smtClean="0"/>
              <a:t>westminsterská</a:t>
            </a:r>
            <a:r>
              <a:rPr lang="cs-CZ" baseline="0" dirty="0" smtClean="0"/>
              <a:t> škola), </a:t>
            </a:r>
            <a:r>
              <a:rPr lang="cs-CZ" baseline="0" dirty="0" err="1" smtClean="0"/>
              <a:t>Jewel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Tower</a:t>
            </a:r>
            <a:r>
              <a:rPr lang="cs-CZ" baseline="0" dirty="0" smtClean="0"/>
              <a:t> (sem dřív schovávali králové nejcennější majetek), St. Margaret´s </a:t>
            </a:r>
            <a:r>
              <a:rPr lang="cs-CZ" baseline="0" dirty="0" err="1" smtClean="0"/>
              <a:t>Church</a:t>
            </a:r>
            <a:r>
              <a:rPr lang="cs-CZ" baseline="0" dirty="0" smtClean="0"/>
              <a:t> ( zde se konají svatby významných osobností), budovy od Normana Shawa (byly sídlem New </a:t>
            </a:r>
            <a:r>
              <a:rPr lang="cs-CZ" baseline="0" dirty="0" err="1" smtClean="0"/>
              <a:t>Scotland</a:t>
            </a:r>
            <a:r>
              <a:rPr lang="cs-CZ" baseline="0" dirty="0" smtClean="0"/>
              <a:t> Yardu), Dover House, Jízdní garda, </a:t>
            </a:r>
            <a:r>
              <a:rPr lang="cs-CZ" baseline="0" dirty="0" err="1" smtClean="0"/>
              <a:t>Cabinet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War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Rooms</a:t>
            </a:r>
            <a:r>
              <a:rPr lang="cs-CZ" baseline="0" dirty="0" smtClean="0"/>
              <a:t> ( hlavní stan Winstona </a:t>
            </a:r>
            <a:r>
              <a:rPr lang="cs-CZ" baseline="0" dirty="0" err="1" smtClean="0"/>
              <a:t>Churchilla</a:t>
            </a:r>
            <a:r>
              <a:rPr lang="cs-CZ" baseline="0" dirty="0" smtClean="0"/>
              <a:t> z a2. sv. války), </a:t>
            </a:r>
            <a:r>
              <a:rPr lang="cs-CZ" baseline="0" dirty="0" err="1" smtClean="0"/>
              <a:t>Downing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street</a:t>
            </a:r>
            <a:r>
              <a:rPr lang="cs-CZ" baseline="0" dirty="0" smtClean="0"/>
              <a:t> ( sídlo předsedy vlády a ministerských předsedů od roku 1732).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0945B0-2A82-4A34-9EBE-171178A36B3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srovnání</a:t>
            </a:r>
            <a:r>
              <a:rPr lang="cs-CZ" baseline="0" dirty="0" smtClean="0"/>
              <a:t> s jinými hlavními městy neohromuje Londýn tolik pompézností monumentální architektury. Tuto oblast s historickým sídlem vlády a církve by se dala přirovnat k širokým bulvárům Paříže či Madridu. O víkendech se zde pohybuje mnoho turistů, avšak v pracovních dnech zde pracuje mnoho státních zaměstnanců.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0945B0-2A82-4A34-9EBE-171178A36B3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</a:t>
            </a:r>
            <a:r>
              <a:rPr lang="cs-CZ" baseline="0" dirty="0" smtClean="0"/>
              <a:t> této viktoriánské novogotické budově patří i bohatě zdobená věž s hodinami </a:t>
            </a:r>
            <a:r>
              <a:rPr lang="cs-CZ" baseline="0" dirty="0" err="1" smtClean="0"/>
              <a:t>Big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Ben</a:t>
            </a:r>
            <a:r>
              <a:rPr lang="cs-CZ" baseline="0" dirty="0" smtClean="0"/>
              <a:t>. Původní </a:t>
            </a:r>
            <a:r>
              <a:rPr lang="cs-CZ" baseline="0" dirty="0" err="1" smtClean="0"/>
              <a:t>westminsterský</a:t>
            </a:r>
            <a:r>
              <a:rPr lang="cs-CZ" baseline="0" dirty="0" smtClean="0"/>
              <a:t> palác postavil Eduard Vyznavač v první polovině 11. století. Tento palác poté sloužil všem anglickým </a:t>
            </a:r>
            <a:r>
              <a:rPr lang="cs-CZ" baseline="0" dirty="0" err="1" smtClean="0"/>
              <a:t>panovníkůmaž</a:t>
            </a:r>
            <a:r>
              <a:rPr lang="cs-CZ" baseline="0" dirty="0" smtClean="0"/>
              <a:t> do doby, kdy požár donutil Jindřicha VIII. Přesídlit na </a:t>
            </a:r>
            <a:r>
              <a:rPr lang="cs-CZ" baseline="0" dirty="0" err="1" smtClean="0"/>
              <a:t>Whitehall</a:t>
            </a:r>
            <a:r>
              <a:rPr lang="cs-CZ" baseline="0" dirty="0" smtClean="0"/>
              <a:t>. </a:t>
            </a:r>
            <a:r>
              <a:rPr lang="cs-CZ" dirty="0" err="1" smtClean="0"/>
              <a:t>Westminsterský</a:t>
            </a:r>
            <a:r>
              <a:rPr lang="cs-CZ" baseline="0" dirty="0" smtClean="0"/>
              <a:t> palác je od roku 1512 sídlem sněmovny lordů a dolní sněmovny. Dolní sněmovnu tvoří volení členové parlamentu z různých politických stran. Poslanci navrhují zákony, které vzejdou v platnost po odsouhlasení obou komor parlamentu. V roce 1834 vyhořel starý palác, pozůstatky jsou dnes prostranství </a:t>
            </a:r>
            <a:r>
              <a:rPr lang="cs-CZ" baseline="0" dirty="0" err="1" smtClean="0"/>
              <a:t>Westminster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Hall</a:t>
            </a:r>
            <a:r>
              <a:rPr lang="cs-CZ" baseline="0" dirty="0" smtClean="0"/>
              <a:t> a </a:t>
            </a:r>
            <a:r>
              <a:rPr lang="cs-CZ" baseline="0" dirty="0" err="1" smtClean="0"/>
              <a:t>Jewel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Tower</a:t>
            </a:r>
            <a:r>
              <a:rPr lang="cs-CZ" baseline="0" dirty="0" smtClean="0"/>
              <a:t>.</a:t>
            </a:r>
          </a:p>
          <a:p>
            <a:endParaRPr lang="cs-CZ" baseline="0" dirty="0" smtClean="0"/>
          </a:p>
          <a:p>
            <a:r>
              <a:rPr lang="cs-CZ" baseline="0" dirty="0" smtClean="0"/>
              <a:t>V prostorách </a:t>
            </a:r>
            <a:r>
              <a:rPr lang="cs-CZ" baseline="0" dirty="0" err="1" smtClean="0"/>
              <a:t>Houses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of</a:t>
            </a:r>
            <a:r>
              <a:rPr lang="cs-CZ" baseline="0" dirty="0" smtClean="0"/>
              <a:t> </a:t>
            </a:r>
            <a:r>
              <a:rPr lang="cs-CZ" baseline="0" dirty="0" err="1" smtClean="0"/>
              <a:t>Parliament</a:t>
            </a:r>
            <a:r>
              <a:rPr lang="cs-CZ" baseline="0" dirty="0" smtClean="0"/>
              <a:t> se nachází:</a:t>
            </a:r>
          </a:p>
          <a:p>
            <a:r>
              <a:rPr lang="cs-CZ" baseline="0" dirty="0" err="1" smtClean="0"/>
              <a:t>Westminster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Hall</a:t>
            </a:r>
            <a:r>
              <a:rPr lang="cs-CZ" baseline="0" dirty="0" smtClean="0"/>
              <a:t> je jediná část dochovaná z původního </a:t>
            </a:r>
            <a:r>
              <a:rPr lang="cs-CZ" baseline="0" dirty="0" err="1" smtClean="0"/>
              <a:t>Westminsterského</a:t>
            </a:r>
            <a:r>
              <a:rPr lang="cs-CZ" baseline="0" dirty="0" smtClean="0"/>
              <a:t> paláce, pochází z roku 1097. </a:t>
            </a:r>
          </a:p>
          <a:p>
            <a:r>
              <a:rPr lang="cs-CZ" baseline="0" dirty="0" smtClean="0"/>
              <a:t>Sněmovna lordů – při slavnostním zahájení parlamentu pronáší královna ze svého trůnu řeč, ve které naznačuje politiku vlády.</a:t>
            </a:r>
          </a:p>
          <a:p>
            <a:r>
              <a:rPr lang="cs-CZ" baseline="0" dirty="0" smtClean="0"/>
              <a:t>Královská galerie- tudy prochází královna při slavnostním zahájení parlamentu.</a:t>
            </a:r>
          </a:p>
          <a:p>
            <a:r>
              <a:rPr lang="cs-CZ" baseline="0" dirty="0" smtClean="0"/>
              <a:t>Centrální lobby – zde čekají lidé, kteří přišli za svými poslanci.</a:t>
            </a:r>
          </a:p>
          <a:p>
            <a:r>
              <a:rPr lang="cs-CZ" baseline="0" dirty="0" smtClean="0"/>
              <a:t>Viktoria </a:t>
            </a:r>
            <a:r>
              <a:rPr lang="cs-CZ" baseline="0" dirty="0" err="1" smtClean="0"/>
              <a:t>Tower</a:t>
            </a:r>
            <a:r>
              <a:rPr lang="cs-CZ" baseline="0" dirty="0" smtClean="0"/>
              <a:t> – zde je uloženo asi 1,5 milionů zákonů schválených od roku 1497.</a:t>
            </a:r>
          </a:p>
          <a:p>
            <a:r>
              <a:rPr lang="cs-CZ" baseline="0" dirty="0" smtClean="0"/>
              <a:t>Dolní sněmovna – zasedací síň</a:t>
            </a:r>
          </a:p>
          <a:p>
            <a:r>
              <a:rPr lang="cs-CZ" baseline="0" dirty="0" err="1" smtClean="0"/>
              <a:t>Big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Ben</a:t>
            </a:r>
            <a:r>
              <a:rPr lang="cs-CZ" baseline="0" dirty="0" smtClean="0"/>
              <a:t>- věž s hodinami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0945B0-2A82-4A34-9EBE-171178A36B3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Věž s hodinami je vysoká 106 m a je součástí budov parlamentu. Uvnitř věže je čtrnácti tunový zvon pojmenovaný</a:t>
            </a:r>
            <a:r>
              <a:rPr lang="cs-CZ" baseline="0" dirty="0" smtClean="0"/>
              <a:t> po Siru Benjaminu </a:t>
            </a:r>
            <a:r>
              <a:rPr lang="cs-CZ" baseline="0" dirty="0" err="1" smtClean="0"/>
              <a:t>Hallovi</a:t>
            </a:r>
            <a:r>
              <a:rPr lang="cs-CZ" baseline="0" dirty="0" smtClean="0"/>
              <a:t>, který se v roce 1858 podílel na jeho instalaci.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0945B0-2A82-4A34-9EBE-171178A36B3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Toto </a:t>
            </a:r>
            <a:r>
              <a:rPr lang="cs-CZ" dirty="0" err="1" smtClean="0"/>
              <a:t>opatsví</a:t>
            </a:r>
            <a:r>
              <a:rPr lang="cs-CZ" dirty="0" smtClean="0"/>
              <a:t> bylo založeno v 8.</a:t>
            </a:r>
            <a:r>
              <a:rPr lang="cs-CZ" baseline="0" dirty="0" smtClean="0"/>
              <a:t> století a přestaveno Eduardem Vyznavačem v 11. století a poté ještě jednou Jindřichem III. V polovině 13. století. Od dob Viléma Dobyvatele se zde konají korunovace, královské pohřby i královské svatby. Uvnitř jsou ukryty nejskvostnější ukázky středověké architektury Londýna. Je zde pochována řada slavných občanů Anglie. Nejznámější částí budovy je Poet´s </a:t>
            </a:r>
            <a:r>
              <a:rPr lang="cs-CZ" baseline="0" dirty="0" err="1" smtClean="0"/>
              <a:t>Corner</a:t>
            </a:r>
            <a:r>
              <a:rPr lang="cs-CZ" baseline="0" dirty="0" smtClean="0"/>
              <a:t>, místo, které je věnováno významným osobnostem anglické literatury. </a:t>
            </a:r>
          </a:p>
          <a:p>
            <a:r>
              <a:rPr lang="cs-CZ" baseline="0" dirty="0" smtClean="0"/>
              <a:t>V roce 1953 zde byla korunována i Alžběta II.</a:t>
            </a:r>
          </a:p>
          <a:p>
            <a:r>
              <a:rPr lang="cs-CZ" baseline="0" dirty="0" smtClean="0"/>
              <a:t>Součástí komplexu jsou:</a:t>
            </a:r>
          </a:p>
          <a:p>
            <a:r>
              <a:rPr lang="cs-CZ" baseline="0" dirty="0" smtClean="0"/>
              <a:t>Kaple Panny Marie vysvěcená v roce 1519.</a:t>
            </a:r>
          </a:p>
          <a:p>
            <a:r>
              <a:rPr lang="cs-CZ" baseline="0" dirty="0" smtClean="0"/>
              <a:t>Kapitulní síň zde se nachází dláždění ze 13. století.</a:t>
            </a:r>
          </a:p>
          <a:p>
            <a:r>
              <a:rPr lang="cs-CZ" baseline="0" dirty="0" smtClean="0"/>
              <a:t>Kaple sv. Eduarda, zde se nachází korunovační trůn a hrob Eduarda Vyznavače.</a:t>
            </a:r>
          </a:p>
          <a:p>
            <a:r>
              <a:rPr lang="cs-CZ" baseline="0" dirty="0" smtClean="0"/>
              <a:t>Křížové chodby spojují </a:t>
            </a:r>
            <a:r>
              <a:rPr lang="cs-CZ" baseline="0" dirty="0" err="1" smtClean="0"/>
              <a:t>opatsví</a:t>
            </a:r>
            <a:r>
              <a:rPr lang="cs-CZ" baseline="0" dirty="0" smtClean="0"/>
              <a:t> s ostatními budovami a byly postaveny mezi 13 -14. stoletím.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0945B0-2A82-4A34-9EBE-171178A36B3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8EA59-1C0C-45F0-9D4C-F30E21638CF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8BD7A-2E8D-457F-BC6D-F26C58060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8EA59-1C0C-45F0-9D4C-F30E21638CF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8BD7A-2E8D-457F-BC6D-F26C58060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8EA59-1C0C-45F0-9D4C-F30E21638CF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8BD7A-2E8D-457F-BC6D-F26C58060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8EA59-1C0C-45F0-9D4C-F30E21638CF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8BD7A-2E8D-457F-BC6D-F26C58060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8EA59-1C0C-45F0-9D4C-F30E21638CF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8BD7A-2E8D-457F-BC6D-F26C58060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8EA59-1C0C-45F0-9D4C-F30E21638CF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8BD7A-2E8D-457F-BC6D-F26C58060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8EA59-1C0C-45F0-9D4C-F30E21638CF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8BD7A-2E8D-457F-BC6D-F26C58060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8EA59-1C0C-45F0-9D4C-F30E21638CF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8BD7A-2E8D-457F-BC6D-F26C58060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8EA59-1C0C-45F0-9D4C-F30E21638CF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8BD7A-2E8D-457F-BC6D-F26C58060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8EA59-1C0C-45F0-9D4C-F30E21638CF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8BD7A-2E8D-457F-BC6D-F26C58060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8EA59-1C0C-45F0-9D4C-F30E21638CF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8BD7A-2E8D-457F-BC6D-F26C58060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78EA59-1C0C-45F0-9D4C-F30E21638CF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E8BD7A-2E8D-457F-BC6D-F26C58060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Westminster_OSM_map.png" TargetMode="External"/><Relationship Id="rId2" Type="http://schemas.openxmlformats.org/officeDocument/2006/relationships/hyperlink" Target="http://cs.wikipedia.org/wiki/Soubor:London_(European_Parliament_constituency)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File:Westminster_abbey_west.jpg" TargetMode="External"/><Relationship Id="rId4" Type="http://schemas.openxmlformats.org/officeDocument/2006/relationships/hyperlink" Target="http://cs.wikipedia.org/wiki/Soubor:Big_B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err="1" smtClean="0"/>
              <a:t>Londýn</a:t>
            </a:r>
            <a:r>
              <a:rPr lang="cs-CZ" dirty="0" smtClean="0"/>
              <a:t>-</a:t>
            </a:r>
            <a:r>
              <a:rPr lang="cs-CZ" dirty="0" err="1" smtClean="0"/>
              <a:t>Westminster</a:t>
            </a:r>
            <a:r>
              <a:rPr lang="cs-CZ" dirty="0" smtClean="0"/>
              <a:t> a </a:t>
            </a:r>
            <a:r>
              <a:rPr lang="cs-CZ" dirty="0" err="1" smtClean="0"/>
              <a:t>Whitehall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60032" y="5728900"/>
            <a:ext cx="4024536" cy="553616"/>
          </a:xfrm>
        </p:spPr>
        <p:txBody>
          <a:bodyPr>
            <a:normAutofit fontScale="55000" lnSpcReduction="20000"/>
          </a:bodyPr>
          <a:lstStyle/>
          <a:p>
            <a:pPr algn="r"/>
            <a:r>
              <a:rPr lang="cs-CZ" dirty="0" smtClean="0"/>
              <a:t>Mgr. Simona </a:t>
            </a:r>
            <a:r>
              <a:rPr lang="cs-CZ" dirty="0" err="1" smtClean="0"/>
              <a:t>Steinbauerová</a:t>
            </a:r>
            <a:r>
              <a:rPr lang="cs-CZ" dirty="0" smtClean="0"/>
              <a:t>    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941168"/>
            <a:ext cx="3168352" cy="1077218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Zeměpis cestovního ruchu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Simona </a:t>
                      </a:r>
                      <a:r>
                        <a:rPr lang="cs-CZ" dirty="0" err="1" smtClean="0"/>
                        <a:t>Steinbauerová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Regionální geografie Evropy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 </a:t>
                      </a:r>
                      <a:r>
                        <a:rPr lang="cs-CZ" dirty="0" smtClean="0"/>
                        <a:t>9. 2013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dirty="0" smtClean="0"/>
              <a:t>Anotace: </a:t>
            </a:r>
          </a:p>
          <a:p>
            <a:pPr algn="just"/>
            <a:r>
              <a:rPr lang="cs-CZ" sz="2200" dirty="0" smtClean="0"/>
              <a:t>Materiál je možno využít pro rozšíření učiva v rámci předmětu zeměpis cestovního ruchu. Je určen pro 2. ročníky střední školy. DUM je vytvořen jako prezentace, obsahuje základní informace o </a:t>
            </a:r>
            <a:r>
              <a:rPr lang="cs-CZ" sz="2200" dirty="0" smtClean="0"/>
              <a:t>Londýně a jeho čtvrti </a:t>
            </a:r>
            <a:r>
              <a:rPr lang="cs-CZ" sz="2200" dirty="0" err="1" smtClean="0"/>
              <a:t>Westminster</a:t>
            </a:r>
            <a:r>
              <a:rPr lang="cs-CZ" sz="2200" dirty="0" smtClean="0"/>
              <a:t> a </a:t>
            </a:r>
            <a:r>
              <a:rPr lang="cs-CZ" sz="2200" dirty="0" err="1" smtClean="0"/>
              <a:t>Whitehall</a:t>
            </a:r>
            <a:r>
              <a:rPr lang="cs-CZ" sz="2200" dirty="0" smtClean="0"/>
              <a:t>, </a:t>
            </a:r>
            <a:r>
              <a:rPr lang="cs-CZ" sz="2200" dirty="0" smtClean="0"/>
              <a:t>historická </a:t>
            </a:r>
            <a:r>
              <a:rPr lang="cs-CZ" sz="2200" dirty="0" smtClean="0"/>
              <a:t>fakta, turistické zajímavosti a praktické informace.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r>
              <a:rPr lang="cs-CZ" sz="2200" dirty="0" smtClean="0"/>
              <a:t>DUM je vytvořen ve formě prezentace a je v využitelný v rámci interaktivního vzdělávání.</a:t>
            </a:r>
            <a:endParaRPr lang="cs-CZ" sz="2200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Londýn </a:t>
            </a:r>
            <a:r>
              <a:rPr lang="cs-CZ" sz="2000" dirty="0" smtClean="0"/>
              <a:t>je hlavním městem Velké Británie, v současné době zde žije kolem 7 milionů obyvatel. </a:t>
            </a:r>
            <a:endParaRPr lang="cs-CZ" sz="2000" dirty="0"/>
          </a:p>
        </p:txBody>
      </p:sp>
      <p:pic>
        <p:nvPicPr>
          <p:cNvPr id="1026" name="Picture 2" descr="C:\Users\Simona\Downloads\327px-London_(European_Parliament_constituency).svg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34432" y="1600200"/>
            <a:ext cx="2821744" cy="5159760"/>
          </a:xfrm>
          <a:prstGeom prst="rect">
            <a:avLst/>
          </a:prstGeom>
          <a:noFill/>
          <a:ln w="3175" cmpd="sng"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5724128" y="5661248"/>
            <a:ext cx="88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Londýn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1268760"/>
            <a:ext cx="21059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 1. Poloha Londýna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Nejstarší zmínka  osídlení oblasti Londýna sahá k roku 55 před Kristem.</a:t>
            </a:r>
          </a:p>
          <a:p>
            <a:r>
              <a:rPr lang="cs-CZ" sz="2000" dirty="0" smtClean="0"/>
              <a:t>Město nejdříve tvořily čtvrti City, </a:t>
            </a:r>
            <a:r>
              <a:rPr lang="cs-CZ" sz="2000" dirty="0" err="1" smtClean="0"/>
              <a:t>Westminster</a:t>
            </a:r>
            <a:r>
              <a:rPr lang="cs-CZ" sz="2000" dirty="0" smtClean="0"/>
              <a:t> a </a:t>
            </a:r>
            <a:r>
              <a:rPr lang="cs-CZ" sz="2000" dirty="0" err="1" smtClean="0"/>
              <a:t>Southwark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Nejstarším územím je City, které se rozkládá na 10ha už od 10. století. </a:t>
            </a:r>
            <a:r>
              <a:rPr lang="cs-CZ" sz="2000" dirty="0" err="1" smtClean="0"/>
              <a:t>Westminster</a:t>
            </a:r>
            <a:r>
              <a:rPr lang="cs-CZ" sz="2000" dirty="0" smtClean="0"/>
              <a:t>, se City po staletí bojoval o politické, hospodářské a kulturní postavení. </a:t>
            </a:r>
            <a:r>
              <a:rPr lang="cs-CZ" sz="2000" dirty="0" err="1" smtClean="0"/>
              <a:t>Daalší</a:t>
            </a:r>
            <a:r>
              <a:rPr lang="cs-CZ" sz="2000" dirty="0" smtClean="0"/>
              <a:t> velkou částí byl </a:t>
            </a:r>
            <a:r>
              <a:rPr lang="cs-CZ" sz="2000" dirty="0" err="1" smtClean="0"/>
              <a:t>Southwark</a:t>
            </a:r>
            <a:r>
              <a:rPr lang="cs-CZ" sz="2000" dirty="0" smtClean="0"/>
              <a:t>, který existoval již za Římanů.</a:t>
            </a:r>
          </a:p>
          <a:p>
            <a:r>
              <a:rPr lang="cs-CZ" sz="2000" dirty="0" smtClean="0"/>
              <a:t>Do města se chodilo několika branami nebo po dřevěném mostě přes řeku Temži. Do roku 1749 byl tento most jediným spojením mezi severní a jižním Londýnem.</a:t>
            </a:r>
          </a:p>
          <a:p>
            <a:r>
              <a:rPr lang="cs-CZ" sz="2000" dirty="0" smtClean="0"/>
              <a:t>Většina oblastí a vesnic byla k mstu přičleněna teprve před 150 lety.</a:t>
            </a:r>
          </a:p>
          <a:p>
            <a:r>
              <a:rPr lang="cs-CZ" sz="2000" dirty="0" smtClean="0"/>
              <a:t>Dnes má Londýn 33 obvodů.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Westminster</a:t>
            </a:r>
            <a:r>
              <a:rPr lang="cs-CZ" dirty="0" smtClean="0"/>
              <a:t> a </a:t>
            </a:r>
            <a:r>
              <a:rPr lang="cs-CZ" dirty="0" err="1" smtClean="0"/>
              <a:t>Whitehall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Jsou centrem politického a náboženského života v Anglii.</a:t>
            </a:r>
          </a:p>
          <a:p>
            <a:r>
              <a:rPr lang="cs-CZ" sz="2000" dirty="0" smtClean="0"/>
              <a:t>Král </a:t>
            </a:r>
            <a:r>
              <a:rPr lang="cs-CZ" sz="2000" dirty="0" err="1" smtClean="0"/>
              <a:t>Canute</a:t>
            </a:r>
            <a:r>
              <a:rPr lang="cs-CZ" sz="2000" dirty="0" smtClean="0"/>
              <a:t>, který vládl na počátku 11. století, byl prvním monarchou jež měl palác na místě bývalého ostrova v bažinatém soutoku Temže a jejího vyschlého soutoku </a:t>
            </a:r>
            <a:r>
              <a:rPr lang="cs-CZ" sz="2000" dirty="0" err="1" smtClean="0"/>
              <a:t>Tyburnu</a:t>
            </a:r>
            <a:r>
              <a:rPr lang="cs-CZ" sz="2000" dirty="0" smtClean="0"/>
              <a:t>. </a:t>
            </a:r>
            <a:r>
              <a:rPr lang="cs-CZ" sz="2000" dirty="0" err="1" smtClean="0"/>
              <a:t>Canute</a:t>
            </a:r>
            <a:r>
              <a:rPr lang="cs-CZ" sz="2000" dirty="0" smtClean="0"/>
              <a:t> postavil palác vedle kostela, který o padesát let později Eduard Vyznavač </a:t>
            </a:r>
            <a:r>
              <a:rPr lang="cs-CZ" sz="2000" dirty="0" smtClean="0"/>
              <a:t>přeměnil na </a:t>
            </a:r>
            <a:r>
              <a:rPr lang="cs-CZ" sz="2000" dirty="0" smtClean="0"/>
              <a:t>největší anglické opatství, po němž byla tato oblast pojmenována.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V dalších stoletích zde vyrůstaly královské úřady. Tuto historii připomínají sochy a budovy ve </a:t>
            </a:r>
            <a:r>
              <a:rPr lang="cs-CZ" sz="2000" dirty="0" err="1" smtClean="0"/>
              <a:t>Whitehallu</a:t>
            </a:r>
            <a:r>
              <a:rPr lang="cs-CZ" sz="2000" dirty="0" smtClean="0"/>
              <a:t>. Na sever odsud se nachází </a:t>
            </a:r>
            <a:r>
              <a:rPr lang="cs-CZ" sz="2000" dirty="0" err="1" smtClean="0"/>
              <a:t>Trafalgarské</a:t>
            </a:r>
            <a:r>
              <a:rPr lang="cs-CZ" sz="2000" dirty="0" smtClean="0"/>
              <a:t> náměstí.</a:t>
            </a:r>
          </a:p>
          <a:p>
            <a:r>
              <a:rPr lang="cs-CZ" sz="2000" dirty="0" err="1" smtClean="0"/>
              <a:t>Edurd</a:t>
            </a:r>
            <a:r>
              <a:rPr lang="cs-CZ" sz="2000" dirty="0" smtClean="0"/>
              <a:t> III. Vyznavač učinil z </a:t>
            </a:r>
            <a:r>
              <a:rPr lang="cs-CZ" sz="2000" dirty="0" err="1" smtClean="0"/>
              <a:t>Westminsteru</a:t>
            </a:r>
            <a:r>
              <a:rPr lang="cs-CZ" sz="2000" dirty="0" smtClean="0"/>
              <a:t> londýnské královské sídlo.</a:t>
            </a:r>
          </a:p>
          <a:p>
            <a:r>
              <a:rPr lang="cs-CZ" sz="2000" dirty="0" smtClean="0"/>
              <a:t>První parlament se ve 14. století scházel v opatství, nakonec se přestěhoval do starého </a:t>
            </a:r>
            <a:r>
              <a:rPr lang="cs-CZ" sz="2000" dirty="0" err="1" smtClean="0"/>
              <a:t>westminsterského</a:t>
            </a:r>
            <a:r>
              <a:rPr lang="cs-CZ" sz="2000" dirty="0" smtClean="0"/>
              <a:t> královského paláce.</a:t>
            </a:r>
          </a:p>
          <a:p>
            <a:r>
              <a:rPr lang="cs-CZ" sz="2000" dirty="0" smtClean="0"/>
              <a:t>V 19. století se stal centrem impéria </a:t>
            </a:r>
            <a:r>
              <a:rPr lang="cs-CZ" sz="2000" dirty="0" err="1" smtClean="0"/>
              <a:t>Whithall</a:t>
            </a:r>
            <a:r>
              <a:rPr lang="cs-CZ" sz="2000" dirty="0" smtClean="0"/>
              <a:t>, odkud vládli ministři. Dodnes platí uspořádání institucí politikové ve </a:t>
            </a:r>
            <a:r>
              <a:rPr lang="cs-CZ" sz="2000" dirty="0" err="1" smtClean="0"/>
              <a:t>Westminsteru</a:t>
            </a:r>
            <a:r>
              <a:rPr lang="cs-CZ" sz="2000" dirty="0" smtClean="0"/>
              <a:t> a úředníci ve </a:t>
            </a:r>
            <a:r>
              <a:rPr lang="cs-CZ" sz="2000" dirty="0" err="1" smtClean="0"/>
              <a:t>Whitehall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Simona\Downloads\Westminster_OSM_map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60599"/>
            <a:ext cx="5724128" cy="67974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7584" y="188640"/>
            <a:ext cx="2516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2. </a:t>
            </a:r>
            <a:r>
              <a:rPr lang="cs-CZ" dirty="0" err="1" smtClean="0"/>
              <a:t>Westminster</a:t>
            </a:r>
            <a:r>
              <a:rPr lang="cs-CZ" dirty="0" smtClean="0"/>
              <a:t> map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Pohled na </a:t>
            </a:r>
            <a:r>
              <a:rPr lang="cs-CZ" sz="3200" dirty="0" err="1" smtClean="0"/>
              <a:t>Westminster</a:t>
            </a:r>
            <a:r>
              <a:rPr lang="cs-CZ" sz="3200" dirty="0" smtClean="0"/>
              <a:t> z Londýnského oka.</a:t>
            </a:r>
            <a:endParaRPr lang="cs-CZ" sz="3200" dirty="0"/>
          </a:p>
        </p:txBody>
      </p:sp>
      <p:pic>
        <p:nvPicPr>
          <p:cNvPr id="3074" name="Picture 2" descr="C:\Users\Simona\Anglie_2013\20130618_10343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3" y="1108876"/>
            <a:ext cx="7488832" cy="56166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99592" y="764704"/>
            <a:ext cx="2046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3. </a:t>
            </a:r>
            <a:r>
              <a:rPr lang="cs-CZ" dirty="0" err="1" smtClean="0"/>
              <a:t>Westminster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Houses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Parliament</a:t>
            </a:r>
            <a:endParaRPr lang="cs-CZ" sz="3200" dirty="0"/>
          </a:p>
        </p:txBody>
      </p:sp>
      <p:pic>
        <p:nvPicPr>
          <p:cNvPr id="2050" name="Picture 2" descr="C:\Users\Simona\anglie výběr\20130618_09103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349388"/>
            <a:ext cx="7344816" cy="55086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7584" y="1340768"/>
            <a:ext cx="2692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4. Budovy Parlamentu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Big</a:t>
            </a:r>
            <a:r>
              <a:rPr lang="cs-CZ" sz="2800" dirty="0" smtClean="0"/>
              <a:t> </a:t>
            </a:r>
            <a:r>
              <a:rPr lang="cs-CZ" sz="2800" dirty="0" err="1" smtClean="0"/>
              <a:t>Ben</a:t>
            </a:r>
            <a:r>
              <a:rPr lang="cs-CZ" sz="2800" dirty="0" smtClean="0"/>
              <a:t>- hlavní zvon vyzvání každou hodinu a menší čtyři každou čtvrthodinu</a:t>
            </a:r>
            <a:endParaRPr lang="cs-CZ" sz="2800" dirty="0"/>
          </a:p>
        </p:txBody>
      </p:sp>
      <p:pic>
        <p:nvPicPr>
          <p:cNvPr id="6146" name="Picture 2" descr="C:\Users\Simona\Downloads\450px-Big_Ben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74764" y="1600200"/>
            <a:ext cx="3943350" cy="5257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915816" y="1268760"/>
            <a:ext cx="1556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5.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Ben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err="1" smtClean="0"/>
              <a:t>Westminsterské</a:t>
            </a:r>
            <a:r>
              <a:rPr lang="cs-CZ" sz="3200" dirty="0" smtClean="0"/>
              <a:t> opatství – západní průčelí.</a:t>
            </a:r>
            <a:endParaRPr lang="cs-CZ" sz="3200" dirty="0"/>
          </a:p>
        </p:txBody>
      </p:sp>
      <p:pic>
        <p:nvPicPr>
          <p:cNvPr id="4098" name="Picture 2" descr="C:\Users\Simona\Downloads\Westminster_abbey_west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427985" y="569979"/>
            <a:ext cx="4716016" cy="6288021"/>
          </a:xfrm>
          <a:prstGeom prst="rect">
            <a:avLst/>
          </a:prstGeom>
          <a:noFill/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188640"/>
            <a:ext cx="3147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smtClean="0"/>
              <a:t>6. </a:t>
            </a:r>
            <a:r>
              <a:rPr lang="cs-CZ" dirty="0" err="1" smtClean="0"/>
              <a:t>Westminsterské</a:t>
            </a:r>
            <a:r>
              <a:rPr lang="cs-CZ" dirty="0" smtClean="0"/>
              <a:t> opatství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Obrazové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altLang="ja-JP" sz="1200" dirty="0" smtClean="0">
                <a:cs typeface="Arial" charset="0"/>
              </a:rPr>
              <a:t>Poloha Londýna: </a:t>
            </a:r>
            <a:r>
              <a:rPr lang="cs-CZ" altLang="ja-JP" sz="1200" dirty="0" smtClean="0">
                <a:cs typeface="Arial" charset="0"/>
              </a:rPr>
              <a:t>[online]. [cit. </a:t>
            </a:r>
            <a:r>
              <a:rPr lang="cs-CZ" altLang="ja-JP" sz="1200" dirty="0" smtClean="0">
                <a:cs typeface="Arial" charset="0"/>
              </a:rPr>
              <a:t>2013-09-26]. </a:t>
            </a:r>
            <a:r>
              <a:rPr lang="cs-CZ" altLang="ja-JP" sz="1200" dirty="0" smtClean="0">
                <a:cs typeface="Arial" charset="0"/>
              </a:rPr>
              <a:t>Dostupný pod licencí </a:t>
            </a:r>
            <a:r>
              <a:rPr lang="cs-CZ" altLang="ja-JP" sz="1200" dirty="0" err="1" smtClean="0">
                <a:cs typeface="Arial" charset="0"/>
              </a:rPr>
              <a:t>Creative</a:t>
            </a:r>
            <a:r>
              <a:rPr lang="cs-CZ" altLang="ja-JP" sz="1200" dirty="0" smtClean="0">
                <a:cs typeface="Arial" charset="0"/>
              </a:rPr>
              <a:t> </a:t>
            </a:r>
            <a:r>
              <a:rPr lang="cs-CZ" altLang="ja-JP" sz="1200" dirty="0" err="1" smtClean="0">
                <a:cs typeface="Arial" charset="0"/>
              </a:rPr>
              <a:t>Commons</a:t>
            </a:r>
            <a:r>
              <a:rPr lang="en-US" altLang="ja-JP" sz="1200" dirty="0" smtClean="0">
                <a:cs typeface="Arial" charset="0"/>
              </a:rPr>
              <a:t> </a:t>
            </a:r>
            <a:r>
              <a:rPr lang="en-US" altLang="ja-JP" sz="1200" dirty="0" err="1" smtClean="0">
                <a:cs typeface="Arial" charset="0"/>
              </a:rPr>
              <a:t>na</a:t>
            </a:r>
            <a:r>
              <a:rPr lang="en-US" altLang="ja-JP" sz="1200" dirty="0" smtClean="0">
                <a:cs typeface="Arial" charset="0"/>
              </a:rPr>
              <a:t> WWW</a:t>
            </a:r>
            <a:r>
              <a:rPr lang="pl-PL" altLang="ja-JP" sz="1200" dirty="0" smtClean="0">
                <a:cs typeface="Arial" charset="0"/>
              </a:rPr>
              <a:t>: </a:t>
            </a:r>
            <a:r>
              <a:rPr lang="cs-CZ" sz="1200" dirty="0" smtClean="0">
                <a:hlinkClick r:id="rId2"/>
              </a:rPr>
              <a:t>http</a:t>
            </a:r>
            <a:r>
              <a:rPr lang="cs-CZ" sz="1200" dirty="0" smtClean="0">
                <a:hlinkClick r:id="rId2"/>
              </a:rPr>
              <a:t>://cs.wikipedia.org/wiki/Soubor:London_(European_Parliament_constituency).</a:t>
            </a:r>
            <a:r>
              <a:rPr lang="cs-CZ" sz="1200" dirty="0" smtClean="0">
                <a:hlinkClick r:id="rId2"/>
              </a:rPr>
              <a:t>svg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altLang="ja-JP" sz="1200" dirty="0" err="1" smtClean="0">
                <a:cs typeface="Arial" charset="0"/>
              </a:rPr>
              <a:t>Westminster</a:t>
            </a:r>
            <a:r>
              <a:rPr lang="cs-CZ" altLang="ja-JP" sz="1200" dirty="0" smtClean="0">
                <a:cs typeface="Arial" charset="0"/>
              </a:rPr>
              <a:t> map: </a:t>
            </a:r>
            <a:r>
              <a:rPr lang="cs-CZ" altLang="ja-JP" sz="1200" dirty="0" smtClean="0">
                <a:cs typeface="Arial" charset="0"/>
              </a:rPr>
              <a:t>[online]. [cit. 2013-09-26]. Dostupný pod licencí </a:t>
            </a:r>
            <a:r>
              <a:rPr lang="cs-CZ" altLang="ja-JP" sz="1200" dirty="0" err="1" smtClean="0">
                <a:cs typeface="Arial" charset="0"/>
              </a:rPr>
              <a:t>Creative</a:t>
            </a:r>
            <a:r>
              <a:rPr lang="cs-CZ" altLang="ja-JP" sz="1200" dirty="0" smtClean="0">
                <a:cs typeface="Arial" charset="0"/>
              </a:rPr>
              <a:t> </a:t>
            </a:r>
            <a:r>
              <a:rPr lang="cs-CZ" altLang="ja-JP" sz="1200" dirty="0" err="1" smtClean="0">
                <a:cs typeface="Arial" charset="0"/>
              </a:rPr>
              <a:t>Commons</a:t>
            </a:r>
            <a:r>
              <a:rPr lang="en-US" altLang="ja-JP" sz="1200" dirty="0" smtClean="0">
                <a:cs typeface="Arial" charset="0"/>
              </a:rPr>
              <a:t> </a:t>
            </a:r>
            <a:r>
              <a:rPr lang="en-US" altLang="ja-JP" sz="1200" dirty="0" err="1" smtClean="0">
                <a:cs typeface="Arial" charset="0"/>
              </a:rPr>
              <a:t>na</a:t>
            </a:r>
            <a:r>
              <a:rPr lang="en-US" altLang="ja-JP" sz="1200" dirty="0" smtClean="0">
                <a:cs typeface="Arial" charset="0"/>
              </a:rPr>
              <a:t> WWW</a:t>
            </a:r>
            <a:r>
              <a:rPr lang="pl-PL" altLang="ja-JP" sz="1200" dirty="0" smtClean="0">
                <a:cs typeface="Arial" charset="0"/>
              </a:rPr>
              <a:t>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 smtClean="0">
                <a:hlinkClick r:id="rId3"/>
              </a:rPr>
              <a:t>://en.wikipedia.org/wiki/File:Westminster_OSM_map.png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err="1" smtClean="0"/>
              <a:t>Westminster</a:t>
            </a:r>
            <a:r>
              <a:rPr lang="cs-CZ" sz="1200" dirty="0" smtClean="0"/>
              <a:t>, autor</a:t>
            </a:r>
          </a:p>
          <a:p>
            <a:pPr>
              <a:buFont typeface="+mj-lt"/>
              <a:buAutoNum type="arabicPeriod"/>
            </a:pPr>
            <a:r>
              <a:rPr lang="cs-CZ" sz="1200" dirty="0" smtClean="0"/>
              <a:t>Budovy parlamentu, autor</a:t>
            </a:r>
          </a:p>
          <a:p>
            <a:pPr>
              <a:buFont typeface="+mj-lt"/>
              <a:buAutoNum type="arabicPeriod"/>
            </a:pPr>
            <a:r>
              <a:rPr lang="cs-CZ" altLang="ja-JP" sz="1200" dirty="0" err="1" smtClean="0">
                <a:cs typeface="Arial" charset="0"/>
              </a:rPr>
              <a:t>Big</a:t>
            </a:r>
            <a:r>
              <a:rPr lang="cs-CZ" altLang="ja-JP" sz="1200" dirty="0" smtClean="0">
                <a:cs typeface="Arial" charset="0"/>
              </a:rPr>
              <a:t> </a:t>
            </a:r>
            <a:r>
              <a:rPr lang="cs-CZ" altLang="ja-JP" sz="1200" dirty="0" err="1" smtClean="0">
                <a:cs typeface="Arial" charset="0"/>
              </a:rPr>
              <a:t>Ben</a:t>
            </a:r>
            <a:r>
              <a:rPr lang="cs-CZ" altLang="ja-JP" sz="1200" dirty="0" smtClean="0">
                <a:cs typeface="Arial" charset="0"/>
              </a:rPr>
              <a:t>: </a:t>
            </a:r>
            <a:r>
              <a:rPr lang="cs-CZ" altLang="ja-JP" sz="1200" dirty="0" smtClean="0">
                <a:cs typeface="Arial" charset="0"/>
              </a:rPr>
              <a:t>[online]. [cit. 2013-09-26]. Dostupný pod licencí </a:t>
            </a:r>
            <a:r>
              <a:rPr lang="cs-CZ" altLang="ja-JP" sz="1200" dirty="0" err="1" smtClean="0">
                <a:cs typeface="Arial" charset="0"/>
              </a:rPr>
              <a:t>Creative</a:t>
            </a:r>
            <a:r>
              <a:rPr lang="cs-CZ" altLang="ja-JP" sz="1200" dirty="0" smtClean="0">
                <a:cs typeface="Arial" charset="0"/>
              </a:rPr>
              <a:t> </a:t>
            </a:r>
            <a:r>
              <a:rPr lang="cs-CZ" altLang="ja-JP" sz="1200" dirty="0" err="1" smtClean="0">
                <a:cs typeface="Arial" charset="0"/>
              </a:rPr>
              <a:t>Commons</a:t>
            </a:r>
            <a:r>
              <a:rPr lang="en-US" altLang="ja-JP" sz="1200" dirty="0" smtClean="0">
                <a:cs typeface="Arial" charset="0"/>
              </a:rPr>
              <a:t> </a:t>
            </a:r>
            <a:r>
              <a:rPr lang="en-US" altLang="ja-JP" sz="1200" dirty="0" err="1" smtClean="0">
                <a:cs typeface="Arial" charset="0"/>
              </a:rPr>
              <a:t>na</a:t>
            </a:r>
            <a:r>
              <a:rPr lang="en-US" altLang="ja-JP" sz="1200" dirty="0" smtClean="0">
                <a:cs typeface="Arial" charset="0"/>
              </a:rPr>
              <a:t> WWW</a:t>
            </a:r>
            <a:r>
              <a:rPr lang="pl-PL" altLang="ja-JP" sz="1200" dirty="0" smtClean="0">
                <a:cs typeface="Arial" charset="0"/>
              </a:rPr>
              <a:t>: 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 smtClean="0">
                <a:hlinkClick r:id="rId4"/>
              </a:rPr>
              <a:t>://cs.wikipedia.org/wiki/Soubor:Big_Ben.jpg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err="1" smtClean="0"/>
              <a:t>Westminsterské</a:t>
            </a:r>
            <a:r>
              <a:rPr lang="cs-CZ" sz="1200" dirty="0" smtClean="0"/>
              <a:t> opatství</a:t>
            </a:r>
            <a:r>
              <a:rPr lang="cs-CZ" altLang="ja-JP" sz="1200" dirty="0" smtClean="0">
                <a:cs typeface="Arial" charset="0"/>
              </a:rPr>
              <a:t> : [online]. [cit. </a:t>
            </a:r>
            <a:r>
              <a:rPr lang="cs-CZ" altLang="ja-JP" sz="1200" dirty="0" smtClean="0">
                <a:cs typeface="Arial" charset="0"/>
              </a:rPr>
              <a:t>2013-09-26]. </a:t>
            </a:r>
            <a:r>
              <a:rPr lang="cs-CZ" altLang="ja-JP" sz="1200" dirty="0" smtClean="0">
                <a:cs typeface="Arial" charset="0"/>
              </a:rPr>
              <a:t>Dostupný pod licencí </a:t>
            </a:r>
            <a:r>
              <a:rPr lang="cs-CZ" altLang="ja-JP" sz="1200" dirty="0" err="1" smtClean="0">
                <a:cs typeface="Arial" charset="0"/>
              </a:rPr>
              <a:t>Creative</a:t>
            </a:r>
            <a:r>
              <a:rPr lang="cs-CZ" altLang="ja-JP" sz="1200" dirty="0" smtClean="0">
                <a:cs typeface="Arial" charset="0"/>
              </a:rPr>
              <a:t> </a:t>
            </a:r>
            <a:r>
              <a:rPr lang="cs-CZ" altLang="ja-JP" sz="1200" dirty="0" err="1" smtClean="0">
                <a:cs typeface="Arial" charset="0"/>
              </a:rPr>
              <a:t>Commons</a:t>
            </a:r>
            <a:r>
              <a:rPr lang="en-US" altLang="ja-JP" sz="1200" dirty="0" smtClean="0">
                <a:cs typeface="Arial" charset="0"/>
              </a:rPr>
              <a:t> </a:t>
            </a:r>
            <a:r>
              <a:rPr lang="en-US" altLang="ja-JP" sz="1200" dirty="0" err="1" smtClean="0">
                <a:cs typeface="Arial" charset="0"/>
              </a:rPr>
              <a:t>na</a:t>
            </a:r>
            <a:r>
              <a:rPr lang="en-US" altLang="ja-JP" sz="1200" dirty="0" smtClean="0">
                <a:cs typeface="Arial" charset="0"/>
              </a:rPr>
              <a:t> WWW</a:t>
            </a:r>
            <a:r>
              <a:rPr lang="pl-PL" altLang="ja-JP" sz="1200" dirty="0" smtClean="0">
                <a:cs typeface="Arial" charset="0"/>
              </a:rPr>
              <a:t>: </a:t>
            </a:r>
            <a:r>
              <a:rPr lang="cs-CZ" sz="1200" dirty="0" smtClean="0">
                <a:hlinkClick r:id="rId5"/>
              </a:rPr>
              <a:t>http://en.wikipedia.org/wiki/File:Westminster_abbey_west.jpg</a:t>
            </a:r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1224</Words>
  <Application>Microsoft Office PowerPoint</Application>
  <PresentationFormat>Předvádění na obrazovce (4:3)</PresentationFormat>
  <Paragraphs>91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Londýn-Westminster a Whitehall</vt:lpstr>
      <vt:lpstr>Snímek 2</vt:lpstr>
      <vt:lpstr>Snímek 3</vt:lpstr>
      <vt:lpstr>Londýn je hlavním městem Velké Británie, v současné době zde žije kolem 7 milionů obyvatel. </vt:lpstr>
      <vt:lpstr>Historie města</vt:lpstr>
      <vt:lpstr>Westminster a Whitehall</vt:lpstr>
      <vt:lpstr>Snímek 7</vt:lpstr>
      <vt:lpstr>Pohled na Westminster z Londýnského oka.</vt:lpstr>
      <vt:lpstr>Houses of Parliament</vt:lpstr>
      <vt:lpstr>Big Ben- hlavní zvon vyzvání každou hodinu a menší čtyři každou čtvrthodinu</vt:lpstr>
      <vt:lpstr>Westminsterské opatství – západní průčelí.</vt:lpstr>
      <vt:lpstr>Obrazové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Brusel</dc:title>
  <dc:creator>Simona</dc:creator>
  <cp:lastModifiedBy>Simona</cp:lastModifiedBy>
  <cp:revision>4</cp:revision>
  <dcterms:created xsi:type="dcterms:W3CDTF">2013-09-13T18:35:51Z</dcterms:created>
  <dcterms:modified xsi:type="dcterms:W3CDTF">2013-09-26T12:18:44Z</dcterms:modified>
</cp:coreProperties>
</file>