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8" r:id="rId4"/>
    <p:sldId id="260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35" autoAdjust="0"/>
    <p:restoredTop sz="94660"/>
  </p:normalViewPr>
  <p:slideViewPr>
    <p:cSldViewPr>
      <p:cViewPr varScale="1">
        <p:scale>
          <a:sx n="111" d="100"/>
          <a:sy n="111" d="100"/>
        </p:scale>
        <p:origin x="-163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6B3D3C-36FB-4C6A-BFDD-9CB03F655DB0}" type="datetimeFigureOut">
              <a:rPr lang="cs-CZ"/>
              <a:pPr>
                <a:defRPr/>
              </a:pPr>
              <a:t>19.6.2013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85EFC8-FC43-45D5-8A89-9AF9762FEB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1521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4FB431-3920-4AD9-9906-0010C4192EEB}" type="datetimeFigureOut">
              <a:rPr lang="cs-CZ"/>
              <a:pPr>
                <a:defRPr/>
              </a:pPr>
              <a:t>19.6.2013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2E25E0-21D3-4C30-9823-0639A88209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54788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27232-F3F7-446C-8B56-F02DB148EFA1}" type="datetimeFigureOut">
              <a:rPr lang="cs-CZ"/>
              <a:pPr>
                <a:defRPr/>
              </a:pPr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436C7-3A52-4097-B99E-C557BA7FA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07001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FBD8D-C5A3-43CA-B50C-581A5E143D11}" type="datetimeFigureOut">
              <a:rPr lang="cs-CZ"/>
              <a:pPr>
                <a:defRPr/>
              </a:pPr>
              <a:t>19.6.2013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0C11A6-EA7F-4D24-B0AD-743029EEA4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84196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815ECC-CFFC-40F2-A298-B20604CDCEAB}" type="datetimeFigureOut">
              <a:rPr lang="cs-CZ"/>
              <a:pPr>
                <a:defRPr/>
              </a:pPr>
              <a:t>19.6.2013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FD22F-747D-4768-B4B3-726EAC882F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6592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332E51-2359-4217-8693-A24E9307A48A}" type="datetimeFigureOut">
              <a:rPr lang="cs-CZ"/>
              <a:pPr>
                <a:defRPr/>
              </a:pPr>
              <a:t>19.6.2013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8DDD13-7EA3-432B-9C7F-F0B19D2DA6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2789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D7D482-B9F1-4C15-9E39-A6FE438631E7}" type="datetimeFigureOut">
              <a:rPr lang="cs-CZ"/>
              <a:pPr>
                <a:defRPr/>
              </a:pPr>
              <a:t>19.6.2013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2AB30-22DB-4C54-8C59-3F73288CAC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9447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2C02A4-FE02-4C8D-AAE9-572777CB74C5}" type="datetimeFigureOut">
              <a:rPr lang="cs-CZ"/>
              <a:pPr>
                <a:defRPr/>
              </a:pPr>
              <a:t>19.6.2013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5733F-433A-4454-8F29-A4BD62F275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5536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4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Pravoúhlý trojúhelník 5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B32D16-50ED-468D-9BC1-797E2619B5DB}" type="datetimeFigureOut">
              <a:rPr lang="cs-CZ"/>
              <a:pPr>
                <a:defRPr/>
              </a:pPr>
              <a:t>19.6.2013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068DE3-9EE1-4507-8AB1-F81D0438CA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9820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3D537-33B5-41EC-9A43-144D26947FED}" type="datetimeFigureOut">
              <a:rPr lang="cs-CZ"/>
              <a:pPr>
                <a:defRPr/>
              </a:pPr>
              <a:t>19.6.2013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CA3579-34AA-411B-B7EF-2FE9E0F6B5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3084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44E62A-78C3-490D-8573-0FE2D4206A6E}" type="datetimeFigureOut">
              <a:rPr lang="cs-CZ"/>
              <a:pPr>
                <a:defRPr/>
              </a:pPr>
              <a:t>19.6.2013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01239A-AFFE-403E-BB97-8EB8880870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0294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34CF63B8-520D-4B12-98AB-ACAB10AE2336}" type="datetimeFigureOut">
              <a:rPr lang="cs-CZ"/>
              <a:pPr>
                <a:defRPr/>
              </a:pPr>
              <a:t>19.6.2013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A50E6BB9-2EEA-4276-97DA-352E700AFA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89" r:id="rId2"/>
    <p:sldLayoutId id="2147483698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9" r:id="rId9"/>
    <p:sldLayoutId id="2147483695" r:id="rId10"/>
    <p:sldLayoutId id="214748369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v%C4%9Btov%C3%BD_oce%C3%A1n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404664"/>
            <a:ext cx="8280920" cy="5688632"/>
          </a:xfrm>
        </p:spPr>
        <p:txBody>
          <a:bodyPr>
            <a:normAutofit/>
          </a:bodyPr>
          <a:lstStyle/>
          <a:p>
            <a:pPr algn="l"/>
            <a:endParaRPr lang="cs-CZ" sz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endParaRPr lang="cs-CZ" sz="1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endParaRPr lang="cs-CZ" sz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endParaRPr lang="cs-CZ" sz="1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endParaRPr lang="cs-CZ" sz="1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12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Základní škola, Mateřská škola a Základní umělecká škola, Jablonec nad </a:t>
            </a:r>
            <a:r>
              <a:rPr lang="cs-CZ" sz="1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Jizerou</a:t>
            </a:r>
          </a:p>
          <a:p>
            <a:endParaRPr lang="cs-CZ" sz="1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1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VY_32_INOVACE_20_Světový oceán</a:t>
            </a:r>
          </a:p>
          <a:p>
            <a:pPr algn="l"/>
            <a:endParaRPr lang="cs-CZ" sz="1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l"/>
            <a:endParaRPr lang="cs-CZ" sz="1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endParaRPr lang="cs-CZ" sz="1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38195" y="6210890"/>
            <a:ext cx="72008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i="1" dirty="0"/>
              <a:t>Autorem materiálu a všech jeho částí, není-li uvedeno </a:t>
            </a:r>
            <a:r>
              <a:rPr lang="cs-CZ" sz="1100" i="1" dirty="0" smtClean="0"/>
              <a:t>jinak, </a:t>
            </a:r>
            <a:r>
              <a:rPr lang="cs-CZ" sz="1100" i="1" dirty="0"/>
              <a:t>je Mgr. Milan </a:t>
            </a:r>
            <a:r>
              <a:rPr lang="cs-CZ" sz="1100" i="1" dirty="0" smtClean="0"/>
              <a:t>Javůrek.</a:t>
            </a:r>
            <a:endParaRPr lang="cs-CZ" sz="1100" dirty="0"/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2135188" y="13223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5948185"/>
              </p:ext>
            </p:extLst>
          </p:nvPr>
        </p:nvGraphicFramePr>
        <p:xfrm>
          <a:off x="1490595" y="2420888"/>
          <a:ext cx="6096000" cy="38373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7309"/>
                <a:gridCol w="38786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050" b="1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05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Mgr. Milan Javůrek</a:t>
                      </a:r>
                      <a:endParaRPr lang="cs-CZ" sz="105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050" b="1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050" b="1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05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žáci</a:t>
                      </a:r>
                      <a:r>
                        <a:rPr lang="cs-CZ" sz="1050" b="0" baseline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 pomocí internetových vyhledávačů nashromáždí základní informace o Světovém oceánu u vedené v prezentaci. Po té odpovídají na dané otázky. V závěru vyhledávají pomocí internetu obrázky, které vkládají do prezentace. Všechny uvedené zdroje citují.  </a:t>
                      </a:r>
                      <a:endParaRPr lang="cs-CZ" sz="105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050" b="1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Očekávaný výstup</a:t>
                      </a:r>
                      <a:endParaRPr lang="cs-CZ" sz="1050" b="1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05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žáci si procvičí samostatné získávání dat</a:t>
                      </a:r>
                      <a:r>
                        <a:rPr lang="cs-CZ" sz="1050" b="0" baseline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 z internetu, pracují s funkcemi programu PowerPoint, procvičí si znalosti o tématu. </a:t>
                      </a:r>
                      <a:endParaRPr lang="cs-CZ" sz="105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050" b="1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Klíčová slova:</a:t>
                      </a:r>
                      <a:endParaRPr lang="cs-CZ" sz="1050" b="1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05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světový, oceán, voda, hydrosféra</a:t>
                      </a:r>
                      <a:endParaRPr lang="cs-CZ" sz="105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050" b="1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050" b="1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05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pracovní list s využitím  PC</a:t>
                      </a:r>
                      <a:r>
                        <a:rPr lang="cs-CZ" sz="1050" b="0" baseline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 nebo interaktivní tabule</a:t>
                      </a:r>
                      <a:endParaRPr lang="cs-CZ" sz="105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050" b="1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Druh aktivity:</a:t>
                      </a:r>
                      <a:endParaRPr lang="cs-CZ" sz="1050" b="1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05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aktivita</a:t>
                      </a:r>
                      <a:endParaRPr lang="cs-CZ" sz="105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050" b="1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Cílová skupina:</a:t>
                      </a:r>
                      <a:endParaRPr lang="cs-CZ" sz="1050" b="1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05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žáci</a:t>
                      </a:r>
                      <a:endParaRPr lang="cs-CZ" sz="105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28689">
                <a:tc>
                  <a:txBody>
                    <a:bodyPr/>
                    <a:lstStyle/>
                    <a:p>
                      <a:r>
                        <a:rPr lang="cs-CZ" sz="1050" b="1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Stupeň a typ vzdělávání: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050" kern="12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základní vzdělávání, 2. stupeň </a:t>
                      </a:r>
                      <a:endParaRPr lang="cs-CZ" sz="105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11391">
                <a:tc>
                  <a:txBody>
                    <a:bodyPr/>
                    <a:lstStyle/>
                    <a:p>
                      <a:r>
                        <a:rPr lang="cs-CZ" sz="1050" b="1" kern="1200" dirty="0" smtClean="0"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Typická věková skupina:</a:t>
                      </a:r>
                      <a:endParaRPr lang="cs-CZ" sz="1050" b="1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050" b="0" dirty="0" smtClean="0">
                          <a:solidFill>
                            <a:schemeClr val="bg1"/>
                          </a:solidFill>
                          <a:latin typeface="Arial" pitchFamily="34" charset="0"/>
                          <a:cs typeface="Arial" pitchFamily="34" charset="0"/>
                        </a:rPr>
                        <a:t>11 – 12 let</a:t>
                      </a:r>
                      <a:endParaRPr lang="cs-CZ" sz="1050" b="0" dirty="0">
                        <a:solidFill>
                          <a:schemeClr val="bg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" name="TextovéPole 3"/>
          <p:cNvSpPr txBox="1"/>
          <p:nvPr/>
        </p:nvSpPr>
        <p:spPr>
          <a:xfrm>
            <a:off x="1115616" y="6371482"/>
            <a:ext cx="72008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000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</a:t>
            </a:r>
            <a:r>
              <a:rPr lang="cs-CZ" sz="1000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jinak, </a:t>
            </a:r>
            <a:r>
              <a:rPr lang="cs-CZ" sz="1000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Mgr. Milan </a:t>
            </a:r>
            <a:r>
              <a:rPr lang="cs-CZ" sz="1000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Javůrek.</a:t>
            </a:r>
            <a:endParaRPr lang="cs-CZ" sz="1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Obrázek 3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2815" y="260648"/>
            <a:ext cx="5146402" cy="11244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542398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ln>
            <a:miter lim="800000"/>
            <a:headEnd/>
            <a:tailEnd/>
          </a:ln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SVĚTOVÝ OCEÁN</a:t>
            </a:r>
            <a:b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7. ročník</a:t>
            </a:r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00125" y="6143625"/>
            <a:ext cx="7129463" cy="574675"/>
          </a:xfrm>
        </p:spPr>
        <p:txBody>
          <a:bodyPr/>
          <a:lstStyle/>
          <a:p>
            <a:pPr algn="ctr">
              <a:defRPr/>
            </a:pPr>
            <a:r>
              <a:rPr lang="cs-CZ" i="1" dirty="0"/>
              <a:t>Autorem materiálu a všech jeho částí, není-li uvedeno jinak , je Mgr. Milan Javůrek.</a:t>
            </a:r>
            <a:endParaRPr lang="cs-CZ" dirty="0"/>
          </a:p>
          <a:p>
            <a:pPr algn="ctr">
              <a:defRPr/>
            </a:pP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4313" y="214313"/>
            <a:ext cx="8786812" cy="6357937"/>
          </a:xfrm>
        </p:spPr>
        <p:txBody>
          <a:bodyPr>
            <a:normAutofit/>
          </a:bodyPr>
          <a:lstStyle/>
          <a:p>
            <a:pPr lvl="1" eaLnBrk="1" hangingPunct="1">
              <a:buFont typeface="Arial" charset="0"/>
              <a:buNone/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04617B"/>
                  </a:outerShdw>
                </a:effectLst>
                <a:latin typeface="Arial" charset="0"/>
                <a:cs typeface="Arial" charset="0"/>
              </a:rPr>
              <a:t>PRVNÍ KROK</a:t>
            </a:r>
          </a:p>
          <a:p>
            <a:pPr marR="0" algn="l" eaLnBrk="1" hangingPunct="1">
              <a:buFont typeface="Arial" charset="0"/>
              <a:buNone/>
              <a:defRPr/>
            </a:pPr>
            <a:endParaRPr lang="cs-CZ" sz="2000" dirty="0" smtClean="0"/>
          </a:p>
          <a:p>
            <a:pPr marR="0" algn="l" eaLnBrk="1" hangingPunct="1">
              <a:buFont typeface="Wingdings" pitchFamily="2" charset="2"/>
              <a:buChar char="Ø"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  Pro následující práci je potřeba využít libovolné </a:t>
            </a:r>
            <a:r>
              <a:rPr lang="cs-CZ" sz="24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internetové    </a:t>
            </a:r>
          </a:p>
          <a:p>
            <a:pPr marR="0" algn="l" eaLnBrk="1" hangingPunct="1">
              <a:defRPr/>
            </a:pPr>
            <a:r>
              <a:rPr lang="cs-CZ" sz="2400" dirty="0">
                <a:solidFill>
                  <a:srgbClr val="FF0000"/>
                </a:solidFill>
                <a:latin typeface="Arial" charset="0"/>
                <a:cs typeface="Arial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   odkazy a internetové vyhledávače</a:t>
            </a:r>
          </a:p>
          <a:p>
            <a:pPr marR="0" algn="l" eaLnBrk="1" hangingPunct="1"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R="0" algn="l" eaLnBrk="1" hangingPunct="1">
              <a:buFont typeface="Wingdings" pitchFamily="2" charset="2"/>
              <a:buChar char="Ø"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  Všechny internetové zdroje </a:t>
            </a:r>
            <a:r>
              <a:rPr lang="cs-CZ" sz="24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shromáždi a zobraz na poslední </a:t>
            </a:r>
          </a:p>
          <a:p>
            <a:pPr marR="0" algn="l" eaLnBrk="1" hangingPunct="1">
              <a:defRPr/>
            </a:pPr>
            <a:r>
              <a:rPr lang="cs-CZ" sz="2400" dirty="0">
                <a:solidFill>
                  <a:srgbClr val="FF0000"/>
                </a:solidFill>
                <a:latin typeface="Arial" charset="0"/>
                <a:cs typeface="Arial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   stranu prezentace</a:t>
            </a:r>
          </a:p>
          <a:p>
            <a:pPr marR="0" algn="l" eaLnBrk="1" hangingPunct="1">
              <a:defRPr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R="0" algn="l" eaLnBrk="1" hangingPunct="1">
              <a:buFont typeface="Wingdings" pitchFamily="2" charset="2"/>
              <a:buChar char="Ø"/>
              <a:defRPr/>
            </a:pPr>
            <a:r>
              <a:rPr lang="cs-CZ" sz="2400" dirty="0" smtClean="0">
                <a:latin typeface="Arial" charset="0"/>
                <a:cs typeface="Arial" charset="0"/>
              </a:rPr>
              <a:t>  Pomůcka - odkaz:</a:t>
            </a:r>
          </a:p>
          <a:p>
            <a:pPr marR="0" algn="l" eaLnBrk="1" hangingPunct="1">
              <a:buFont typeface="Arial" charset="0"/>
              <a:buNone/>
              <a:defRPr/>
            </a:pPr>
            <a:r>
              <a:rPr lang="cs-CZ" sz="1600" dirty="0" smtClean="0">
                <a:latin typeface="Arial" charset="0"/>
                <a:cs typeface="Arial" charset="0"/>
              </a:rPr>
              <a:t>           (prává myš – otevřít hypertextový odkaz)</a:t>
            </a:r>
          </a:p>
          <a:p>
            <a:pPr marR="0" algn="l" eaLnBrk="1" hangingPunct="1">
              <a:buFont typeface="Arial" charset="0"/>
              <a:buNone/>
              <a:defRPr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R="0" eaLnBrk="1" hangingPunct="1">
              <a:buFont typeface="Arial" charset="0"/>
              <a:buNone/>
              <a:defRPr/>
            </a:pPr>
            <a:r>
              <a:rPr lang="cs-CZ" sz="2000" dirty="0" smtClean="0">
                <a:latin typeface="Arial" charset="0"/>
                <a:cs typeface="Arial" charset="0"/>
                <a:hlinkClick r:id="rId2"/>
              </a:rPr>
              <a:t>http://cs.wikipedia.org/wiki/Sv%C4%9Btov%C3%BD_oce%C3%A1n</a:t>
            </a:r>
            <a:endParaRPr lang="cs-CZ" sz="2000" dirty="0" smtClean="0">
              <a:latin typeface="Arial" charset="0"/>
              <a:cs typeface="Arial" charset="0"/>
            </a:endParaRPr>
          </a:p>
          <a:p>
            <a:pPr marR="0" algn="l" eaLnBrk="1" hangingPunct="1">
              <a:buFont typeface="Arial" charset="0"/>
              <a:buNone/>
              <a:defRPr/>
            </a:pP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00125" y="6309320"/>
            <a:ext cx="7129463" cy="288032"/>
          </a:xfrm>
        </p:spPr>
        <p:txBody>
          <a:bodyPr/>
          <a:lstStyle/>
          <a:p>
            <a:pPr algn="ctr" hangingPunct="0"/>
            <a:r>
              <a:rPr lang="cs-CZ" i="1" dirty="0"/>
              <a:t>Autorem materiálu a všech jeho částí, není-li uvedeno jinak , je Mgr. Milan Javůrek.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Podnadpis 2"/>
          <p:cNvSpPr>
            <a:spLocks noGrp="1"/>
          </p:cNvSpPr>
          <p:nvPr>
            <p:ph type="subTitle" idx="1"/>
          </p:nvPr>
        </p:nvSpPr>
        <p:spPr>
          <a:xfrm>
            <a:off x="214313" y="500063"/>
            <a:ext cx="8786812" cy="6072187"/>
          </a:xfrm>
        </p:spPr>
        <p:txBody>
          <a:bodyPr>
            <a:normAutofit/>
          </a:bodyPr>
          <a:lstStyle/>
          <a:p>
            <a:pPr lvl="1" eaLnBrk="1" hangingPunct="1">
              <a:defRPr/>
            </a:pPr>
            <a:r>
              <a:rPr lang="cs-CZ" sz="3600" b="1" smtClean="0">
                <a:effectLst>
                  <a:outerShdw blurRad="38100" dist="38100" dir="2700000" algn="tl">
                    <a:srgbClr val="04617B"/>
                  </a:outerShdw>
                </a:effectLst>
                <a:latin typeface="Arial" charset="0"/>
                <a:cs typeface="Arial" charset="0"/>
              </a:rPr>
              <a:t>Nashromáždi základní informace</a:t>
            </a:r>
          </a:p>
          <a:p>
            <a:pPr marR="0" algn="l" eaLnBrk="1" hangingPunct="1">
              <a:defRPr/>
            </a:pPr>
            <a:r>
              <a:rPr lang="cs-CZ" smtClean="0"/>
              <a:t> </a:t>
            </a:r>
          </a:p>
          <a:p>
            <a:pPr lvl="1" algn="l" eaLnBrk="1" hangingPunct="1">
              <a:lnSpc>
                <a:spcPct val="150000"/>
              </a:lnSpc>
              <a:buFont typeface="Wingdings" pitchFamily="2" charset="2"/>
              <a:buChar char="Ø"/>
              <a:defRPr/>
            </a:pPr>
            <a:r>
              <a:rPr lang="cs-CZ" smtClean="0"/>
              <a:t>   </a:t>
            </a:r>
            <a:r>
              <a:rPr lang="cs-CZ" smtClean="0">
                <a:latin typeface="Arial" charset="0"/>
                <a:cs typeface="Arial" charset="0"/>
              </a:rPr>
              <a:t>co je to světový oceán</a:t>
            </a:r>
          </a:p>
          <a:p>
            <a:pPr lvl="1" algn="l" eaLnBrk="1" hangingPunct="1">
              <a:lnSpc>
                <a:spcPct val="150000"/>
              </a:lnSpc>
              <a:buFont typeface="Wingdings" pitchFamily="2" charset="2"/>
              <a:buChar char="Ø"/>
              <a:defRPr/>
            </a:pPr>
            <a:r>
              <a:rPr lang="cs-CZ" smtClean="0">
                <a:latin typeface="Arial" charset="0"/>
                <a:cs typeface="Arial" charset="0"/>
              </a:rPr>
              <a:t>   rozloha světového oceánu</a:t>
            </a:r>
          </a:p>
          <a:p>
            <a:pPr lvl="1" algn="l" eaLnBrk="1" hangingPunct="1">
              <a:lnSpc>
                <a:spcPct val="150000"/>
              </a:lnSpc>
              <a:buFont typeface="Wingdings" pitchFamily="2" charset="2"/>
              <a:buChar char="Ø"/>
              <a:defRPr/>
            </a:pPr>
            <a:r>
              <a:rPr lang="cs-CZ" smtClean="0">
                <a:latin typeface="Arial" charset="0"/>
                <a:cs typeface="Arial" charset="0"/>
              </a:rPr>
              <a:t>   dělení na menší celky (oceány, moře)</a:t>
            </a:r>
          </a:p>
          <a:p>
            <a:pPr lvl="1" algn="l" eaLnBrk="1" hangingPunct="1">
              <a:lnSpc>
                <a:spcPct val="150000"/>
              </a:lnSpc>
              <a:buFont typeface="Wingdings" pitchFamily="2" charset="2"/>
              <a:buChar char="Ø"/>
              <a:defRPr/>
            </a:pPr>
            <a:r>
              <a:rPr lang="cs-CZ" smtClean="0">
                <a:latin typeface="Arial" charset="0"/>
                <a:cs typeface="Arial" charset="0"/>
              </a:rPr>
              <a:t>   oceán - slaná voda</a:t>
            </a:r>
          </a:p>
          <a:p>
            <a:pPr lvl="1" algn="l" eaLnBrk="1" hangingPunct="1">
              <a:lnSpc>
                <a:spcPct val="150000"/>
              </a:lnSpc>
              <a:buFont typeface="Wingdings" pitchFamily="2" charset="2"/>
              <a:buChar char="Ø"/>
              <a:defRPr/>
            </a:pPr>
            <a:r>
              <a:rPr lang="cs-CZ" smtClean="0">
                <a:latin typeface="Arial" charset="0"/>
                <a:cs typeface="Arial" charset="0"/>
              </a:rPr>
              <a:t>   vznik oceánu</a:t>
            </a:r>
          </a:p>
          <a:p>
            <a:pPr lvl="1" algn="l" eaLnBrk="1" hangingPunct="1">
              <a:lnSpc>
                <a:spcPct val="150000"/>
              </a:lnSpc>
              <a:buFont typeface="Wingdings" pitchFamily="2" charset="2"/>
              <a:buChar char="Ø"/>
              <a:defRPr/>
            </a:pPr>
            <a:r>
              <a:rPr lang="cs-CZ" smtClean="0">
                <a:latin typeface="Arial" charset="0"/>
                <a:cs typeface="Arial" charset="0"/>
              </a:rPr>
              <a:t>   znečištění oceánu</a:t>
            </a:r>
          </a:p>
          <a:p>
            <a:pPr marR="0" algn="l" eaLnBrk="1" hangingPunct="1">
              <a:defRPr/>
            </a:pPr>
            <a:endParaRPr lang="cs-CZ" smtClean="0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00125" y="6143625"/>
            <a:ext cx="7129463" cy="309711"/>
          </a:xfrm>
        </p:spPr>
        <p:txBody>
          <a:bodyPr/>
          <a:lstStyle/>
          <a:p>
            <a:pPr algn="ctr" hangingPunct="0"/>
            <a:r>
              <a:rPr lang="cs-CZ" i="1" dirty="0"/>
              <a:t>Autorem materiálu a všech jeho částí, není-li uvedeno jinak , je Mgr. Milan Javůrek.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Podnadpis 2"/>
          <p:cNvSpPr>
            <a:spLocks noGrp="1"/>
          </p:cNvSpPr>
          <p:nvPr>
            <p:ph type="subTitle" idx="1"/>
          </p:nvPr>
        </p:nvSpPr>
        <p:spPr>
          <a:xfrm>
            <a:off x="214313" y="357188"/>
            <a:ext cx="8786812" cy="6215062"/>
          </a:xfrm>
        </p:spPr>
        <p:txBody>
          <a:bodyPr/>
          <a:lstStyle/>
          <a:p>
            <a:pPr lvl="1" eaLnBrk="1" hangingPunct="1">
              <a:spcBef>
                <a:spcPct val="0"/>
              </a:spcBef>
            </a:pPr>
            <a:r>
              <a:rPr lang="cs-CZ" sz="3600" b="1" dirty="0" smtClean="0">
                <a:latin typeface="Arial" charset="0"/>
                <a:cs typeface="Arial" charset="0"/>
              </a:rPr>
              <a:t>Otázky</a:t>
            </a:r>
          </a:p>
          <a:p>
            <a:pPr marL="228600" marR="0" indent="-228600" algn="l" eaLnBrk="1" hangingPunct="1">
              <a:spcBef>
                <a:spcPct val="0"/>
              </a:spcBef>
              <a:buFont typeface="Calibri" pitchFamily="34" charset="0"/>
              <a:buAutoNum type="arabicPeriod"/>
            </a:pPr>
            <a:endParaRPr lang="cs-CZ" sz="2000" dirty="0" smtClean="0"/>
          </a:p>
          <a:p>
            <a:pPr marL="228600" marR="0" indent="-228600" algn="l" eaLnBrk="1" hangingPunct="1">
              <a:lnSpc>
                <a:spcPct val="200000"/>
              </a:lnSpc>
              <a:spcBef>
                <a:spcPct val="0"/>
              </a:spcBef>
              <a:buFont typeface="Calibri" pitchFamily="34" charset="0"/>
              <a:buAutoNum type="arabicPeriod"/>
            </a:pPr>
            <a:r>
              <a:rPr lang="cs-CZ" sz="2000" dirty="0" smtClean="0">
                <a:latin typeface="Arial" charset="0"/>
                <a:cs typeface="Arial" charset="0"/>
              </a:rPr>
              <a:t>Jaké konkrétní oceány tvoří Světový oceán? </a:t>
            </a:r>
          </a:p>
          <a:p>
            <a:pPr marL="228600" marR="0" indent="-228600" algn="l" eaLnBrk="1" hangingPunct="1">
              <a:lnSpc>
                <a:spcPct val="200000"/>
              </a:lnSpc>
              <a:spcBef>
                <a:spcPct val="0"/>
              </a:spcBef>
              <a:buFont typeface="Calibri" pitchFamily="34" charset="0"/>
              <a:buAutoNum type="arabicPeriod"/>
            </a:pPr>
            <a:r>
              <a:rPr lang="cs-CZ" sz="2000" dirty="0" smtClean="0">
                <a:latin typeface="Arial" charset="0"/>
                <a:cs typeface="Arial" charset="0"/>
              </a:rPr>
              <a:t>Porovnej jednotlivé oceány (poloha).</a:t>
            </a:r>
          </a:p>
          <a:p>
            <a:pPr marL="228600" marR="0" indent="-228600" algn="l" eaLnBrk="1" hangingPunct="1">
              <a:lnSpc>
                <a:spcPct val="200000"/>
              </a:lnSpc>
              <a:spcBef>
                <a:spcPct val="0"/>
              </a:spcBef>
              <a:buFont typeface="Calibri" pitchFamily="34" charset="0"/>
              <a:buAutoNum type="arabicPeriod"/>
            </a:pPr>
            <a:r>
              <a:rPr lang="cs-CZ" sz="2000" dirty="0" smtClean="0">
                <a:latin typeface="Arial" charset="0"/>
                <a:cs typeface="Arial" charset="0"/>
              </a:rPr>
              <a:t>Jaká je rozloha  světového oceánu? Srovnej  oceány podle velikosti.</a:t>
            </a:r>
          </a:p>
          <a:p>
            <a:pPr marL="228600" marR="0" indent="-228600" algn="l" eaLnBrk="1" hangingPunct="1">
              <a:lnSpc>
                <a:spcPct val="200000"/>
              </a:lnSpc>
              <a:spcBef>
                <a:spcPct val="0"/>
              </a:spcBef>
              <a:buFont typeface="Calibri" pitchFamily="34" charset="0"/>
              <a:buAutoNum type="arabicPeriod"/>
            </a:pPr>
            <a:r>
              <a:rPr lang="cs-CZ" sz="2000" dirty="0" smtClean="0">
                <a:latin typeface="Arial" charset="0"/>
                <a:cs typeface="Arial" charset="0"/>
              </a:rPr>
              <a:t>Co je to moře? Co je to záliv? Známé moře a zálivy ve světě.</a:t>
            </a:r>
          </a:p>
          <a:p>
            <a:pPr marL="228600" marR="0" indent="-228600" algn="l" eaLnBrk="1" hangingPunct="1">
              <a:lnSpc>
                <a:spcPct val="200000"/>
              </a:lnSpc>
              <a:spcBef>
                <a:spcPct val="0"/>
              </a:spcBef>
              <a:buFont typeface="Calibri" pitchFamily="34" charset="0"/>
              <a:buAutoNum type="arabicPeriod"/>
            </a:pPr>
            <a:r>
              <a:rPr lang="cs-CZ" sz="2000" dirty="0" smtClean="0">
                <a:latin typeface="Arial" charset="0"/>
                <a:cs typeface="Arial" charset="0"/>
              </a:rPr>
              <a:t>Co je to salinita? Porovnání slanosti vody na různých místech světa.</a:t>
            </a:r>
          </a:p>
          <a:p>
            <a:pPr marL="228600" marR="0" indent="-228600" algn="l" eaLnBrk="1" hangingPunct="1">
              <a:lnSpc>
                <a:spcPct val="200000"/>
              </a:lnSpc>
              <a:spcBef>
                <a:spcPct val="0"/>
              </a:spcBef>
              <a:buFont typeface="Calibri" pitchFamily="34" charset="0"/>
              <a:buAutoNum type="arabicPeriod"/>
            </a:pPr>
            <a:r>
              <a:rPr lang="cs-CZ" sz="2000" dirty="0" smtClean="0">
                <a:latin typeface="Arial" charset="0"/>
                <a:cs typeface="Arial" charset="0"/>
              </a:rPr>
              <a:t>Vznik a vývoj oceánů na Zemi.</a:t>
            </a:r>
          </a:p>
          <a:p>
            <a:pPr marL="228600" marR="0" indent="-228600" algn="l" eaLnBrk="1" hangingPunct="1">
              <a:lnSpc>
                <a:spcPct val="200000"/>
              </a:lnSpc>
              <a:spcBef>
                <a:spcPct val="0"/>
              </a:spcBef>
              <a:buFont typeface="Calibri" pitchFamily="34" charset="0"/>
              <a:buAutoNum type="arabicPeriod"/>
            </a:pPr>
            <a:r>
              <a:rPr lang="cs-CZ" sz="2000" dirty="0" smtClean="0">
                <a:latin typeface="Arial" charset="0"/>
                <a:cs typeface="Arial" charset="0"/>
              </a:rPr>
              <a:t>Co (kdo) stojí za znečištěním oceánů?</a:t>
            </a:r>
          </a:p>
          <a:p>
            <a:pPr marL="228600" marR="0" indent="-228600" algn="l" eaLnBrk="1" hangingPunct="1">
              <a:spcBef>
                <a:spcPct val="0"/>
              </a:spcBef>
              <a:buFont typeface="Calibri" pitchFamily="34" charset="0"/>
              <a:buAutoNum type="arabicPeriod"/>
            </a:pPr>
            <a:endParaRPr lang="cs-CZ" sz="1600" dirty="0" smtClean="0"/>
          </a:p>
          <a:p>
            <a:pPr marL="228600" marR="0" indent="-228600" algn="l" eaLnBrk="1" hangingPunct="1">
              <a:spcBef>
                <a:spcPct val="0"/>
              </a:spcBef>
              <a:buFont typeface="Calibri" pitchFamily="34" charset="0"/>
              <a:buAutoNum type="arabicPeriod"/>
            </a:pPr>
            <a:endParaRPr lang="cs-CZ" sz="1600" dirty="0" smtClean="0"/>
          </a:p>
          <a:p>
            <a:pPr marL="228600" marR="0" indent="-228600" algn="l" eaLnBrk="1" hangingPunct="1">
              <a:spcBef>
                <a:spcPct val="0"/>
              </a:spcBef>
              <a:buFont typeface="Calibri" pitchFamily="34" charset="0"/>
              <a:buAutoNum type="arabicPeriod"/>
            </a:pPr>
            <a:endParaRPr lang="cs-CZ" sz="1600" dirty="0" smtClean="0"/>
          </a:p>
          <a:p>
            <a:pPr marL="228600" marR="0" indent="-228600" algn="l" eaLnBrk="1" hangingPunct="1">
              <a:spcBef>
                <a:spcPct val="0"/>
              </a:spcBef>
              <a:buFont typeface="Calibri" pitchFamily="34" charset="0"/>
              <a:buAutoNum type="arabicPeriod"/>
            </a:pPr>
            <a:endParaRPr lang="cs-CZ" sz="1600" dirty="0" smtClean="0"/>
          </a:p>
          <a:p>
            <a:pPr marL="228600" marR="0" indent="-228600" algn="l" eaLnBrk="1" hangingPunct="1">
              <a:spcBef>
                <a:spcPct val="0"/>
              </a:spcBef>
              <a:buFont typeface="Calibri" pitchFamily="34" charset="0"/>
              <a:buAutoNum type="arabicPeriod"/>
            </a:pPr>
            <a:endParaRPr lang="cs-CZ" sz="1600" dirty="0" smtClean="0"/>
          </a:p>
          <a:p>
            <a:pPr marL="228600" marR="0" indent="-228600" algn="l" eaLnBrk="1" hangingPunct="1">
              <a:spcBef>
                <a:spcPct val="0"/>
              </a:spcBef>
              <a:buFont typeface="Calibri" pitchFamily="34" charset="0"/>
              <a:buAutoNum type="arabicPeriod"/>
            </a:pPr>
            <a:endParaRPr lang="cs-CZ" sz="1600" dirty="0" smtClean="0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00125" y="6143625"/>
            <a:ext cx="7129463" cy="574675"/>
          </a:xfrm>
        </p:spPr>
        <p:txBody>
          <a:bodyPr/>
          <a:lstStyle/>
          <a:p>
            <a:pPr algn="ctr">
              <a:defRPr/>
            </a:pPr>
            <a:r>
              <a:rPr lang="cs-CZ" i="1" dirty="0"/>
              <a:t>Autorem materiálu a všech jeho částí, není-li uvedeno jinak , je Mgr. Milan Javůrek.</a:t>
            </a:r>
            <a:endParaRPr lang="cs-CZ" dirty="0"/>
          </a:p>
          <a:p>
            <a:pPr algn="ctr">
              <a:defRPr/>
            </a:pP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214313" y="357188"/>
            <a:ext cx="8786812" cy="6215062"/>
          </a:xfrm>
        </p:spPr>
        <p:txBody>
          <a:bodyPr>
            <a:normAutofit/>
          </a:bodyPr>
          <a:lstStyle/>
          <a:p>
            <a:pPr lvl="1" algn="l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Vlož obrázky:</a:t>
            </a:r>
          </a:p>
          <a:p>
            <a:pPr lvl="1" algn="l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1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lvl="1" algn="l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1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800100" lvl="1" indent="-342900" algn="l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Tsunami</a:t>
            </a:r>
          </a:p>
          <a:p>
            <a:pPr marL="800100" lvl="1" indent="-342900" algn="l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800100" lvl="1" indent="-342900" algn="l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800100" lvl="1" indent="-342900" algn="l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800100" lvl="1" indent="-342900" algn="l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800100" lvl="1" indent="-342900" algn="l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800100" lvl="1" indent="-342900" algn="l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800100" lvl="1" indent="-342900" algn="l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800100" lvl="1" indent="-342900" algn="l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800100" lvl="1" indent="-342900" algn="l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800100" lvl="1" indent="-342900" algn="l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Atol</a:t>
            </a:r>
          </a:p>
          <a:p>
            <a:pPr marL="800100" lvl="1" indent="-342900" algn="l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800100" lvl="1" indent="-342900" algn="l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800100" lvl="1" indent="-342900" algn="l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800100" lvl="1" indent="-342900" algn="l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800100" lvl="1" indent="-342900" algn="l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800100" lvl="1" indent="-342900" algn="l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00125" y="6143625"/>
            <a:ext cx="7129463" cy="381719"/>
          </a:xfrm>
        </p:spPr>
        <p:txBody>
          <a:bodyPr/>
          <a:lstStyle/>
          <a:p>
            <a:pPr algn="ctr" hangingPunct="0"/>
            <a:r>
              <a:rPr lang="cs-CZ" i="1" dirty="0"/>
              <a:t>Autorem materiálu a všech jeho částí, není-li uvedeno jinak , je Mgr. Milan Javůrek.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214313" y="357188"/>
            <a:ext cx="8786812" cy="6215062"/>
          </a:xfrm>
        </p:spPr>
        <p:txBody>
          <a:bodyPr>
            <a:normAutofit/>
          </a:bodyPr>
          <a:lstStyle/>
          <a:p>
            <a:pPr lvl="1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Všechny použité zdroje z internetu (doplň):</a:t>
            </a:r>
          </a:p>
          <a:p>
            <a:pPr lvl="1" algn="l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lvl="1" algn="l" eaLnBrk="1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defRPr/>
            </a:pPr>
            <a:endParaRPr lang="cs-CZ" sz="18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lvl="1" algn="l" eaLnBrk="1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tx1"/>
              </a:buClr>
              <a:defRPr/>
            </a:pPr>
            <a:endParaRPr lang="cs-CZ" sz="18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742950" lvl="1" indent="-285750" algn="l" eaLnBrk="1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685800" lvl="1" indent="-228600" algn="l" eaLnBrk="1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685800" lvl="1" indent="-228600" algn="l" eaLnBrk="1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685800" lvl="1" indent="-228600" algn="l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endParaRPr lang="cs-CZ" sz="1000" dirty="0" smtClean="0">
              <a:latin typeface="Arial" pitchFamily="34" charset="0"/>
              <a:cs typeface="Arial" pitchFamily="34" charset="0"/>
            </a:endParaRPr>
          </a:p>
          <a:p>
            <a:pPr lvl="1" algn="l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1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lvl="1" algn="l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1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800100" lvl="1" indent="-342900" algn="l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800100" lvl="1" indent="-342900" algn="l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800100" lvl="1" indent="-342900" algn="l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800100" lvl="1" indent="-342900" algn="l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800100" lvl="1" indent="-342900" algn="l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800100" lvl="1" indent="-342900" algn="l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800100" lvl="1" indent="-342900" algn="l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800100" lvl="1" indent="-342900" algn="l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800100" lvl="1" indent="-342900" algn="l" eaLnBrk="1" fontAlgn="auto" hangingPunct="1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800100" lvl="1" indent="-342900" algn="l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800100" lvl="1" indent="-342900" algn="l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800100" lvl="1" indent="-342900" algn="l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800100" lvl="1" indent="-342900" algn="l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800100" lvl="1" indent="-342900" algn="l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800100" lvl="1" indent="-342900" algn="l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00125" y="6143625"/>
            <a:ext cx="7129463" cy="574675"/>
          </a:xfrm>
        </p:spPr>
        <p:txBody>
          <a:bodyPr/>
          <a:lstStyle/>
          <a:p>
            <a:pPr algn="ctr">
              <a:defRPr/>
            </a:pPr>
            <a:r>
              <a:rPr lang="cs-CZ" i="1" dirty="0"/>
              <a:t>Autorem materiálu a všech jeho částí, není-li uvedeno jinak , je Mgr. Milan Javůrek.</a:t>
            </a:r>
            <a:endParaRPr lang="cs-CZ" dirty="0"/>
          </a:p>
          <a:p>
            <a:pPr algn="ctr">
              <a:defRPr/>
            </a:pP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110</TotalTime>
  <Words>433</Words>
  <Application>Microsoft Office PowerPoint</Application>
  <PresentationFormat>Předvádění na obrazovce (4:3)</PresentationFormat>
  <Paragraphs>110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SVĚTOVÝ OCEÁN  7. 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SVĚTOVÝ OCEÁN  7. ročník</dc:title>
  <dc:creator>Milda Kachut</dc:creator>
  <cp:lastModifiedBy>Uživatel</cp:lastModifiedBy>
  <cp:revision>16</cp:revision>
  <dcterms:created xsi:type="dcterms:W3CDTF">2010-11-15T20:44:24Z</dcterms:created>
  <dcterms:modified xsi:type="dcterms:W3CDTF">2013-06-19T14:03:01Z</dcterms:modified>
</cp:coreProperties>
</file>