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3" r:id="rId2"/>
    <p:sldId id="264" r:id="rId3"/>
    <p:sldId id="257" r:id="rId4"/>
    <p:sldId id="258" r:id="rId5"/>
    <p:sldId id="259" r:id="rId6"/>
    <p:sldId id="260" r:id="rId7"/>
    <p:sldId id="261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8AE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E1D326-F914-43D2-AAFE-1F07A83B107E}" type="presOf" srcId="{100B6B2E-82E6-4C11-B19B-F2DB3A0EA64F}" destId="{DBA8199F-D892-4A8E-A352-2B7844050E09}" srcOrd="1" destOrd="0" presId="urn:microsoft.com/office/officeart/2005/8/layout/target3"/>
    <dgm:cxn modelId="{0B8312CE-EFA7-4796-A703-0F7EE9515ED9}" type="presOf" srcId="{130831A4-0540-4EC5-8F5A-93030E89D2D9}" destId="{8E23E229-92FC-49D1-B5FE-0303176B8A4E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BC4A0011-42CF-49B9-A16E-4157CAB46E73}" type="presOf" srcId="{1D8420EA-BFA0-403B-80F5-647FA396CC45}" destId="{8467D0EB-87A2-4285-8ACA-0398EFBF29BC}" srcOrd="1" destOrd="0" presId="urn:microsoft.com/office/officeart/2005/8/layout/target3"/>
    <dgm:cxn modelId="{9619CD21-D343-4305-BE92-A284951B6019}" type="presOf" srcId="{914700B9-77B5-440A-A438-DE98B6D4894D}" destId="{E73F1C26-6DCD-4001-88B9-355E01E2BCE7}" srcOrd="0" destOrd="0" presId="urn:microsoft.com/office/officeart/2005/8/layout/target3"/>
    <dgm:cxn modelId="{6E4FD0A3-7521-41C1-BC21-322C8B26C79D}" type="presOf" srcId="{1D8420EA-BFA0-403B-80F5-647FA396CC45}" destId="{F7B3C0B7-F0F7-4F49-B02C-3630F8C5FAE5}" srcOrd="0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6A3AA068-B1A1-4506-92F7-B5A7C03E1FD7}" type="presOf" srcId="{914700B9-77B5-440A-A438-DE98B6D4894D}" destId="{BD9AF279-D483-48F2-BBBD-45F8E8923512}" srcOrd="1" destOrd="0" presId="urn:microsoft.com/office/officeart/2005/8/layout/target3"/>
    <dgm:cxn modelId="{B1EC9421-69A5-4691-B269-B51ABC5AC3F5}" type="presOf" srcId="{130831A4-0540-4EC5-8F5A-93030E89D2D9}" destId="{F69CC921-512E-49F4-824C-A648EC5F27A5}" srcOrd="0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AB0D2A85-3D6D-4119-9C2E-11601D80A1A9}" type="presOf" srcId="{100B6B2E-82E6-4C11-B19B-F2DB3A0EA64F}" destId="{645AA564-2E9E-4954-AD87-AE01782CEC59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FB559605-E79D-4A5B-A966-1C044AF3A83A}" type="presOf" srcId="{27FE2D31-D344-4B63-A89A-A89AB0D9F3E3}" destId="{FE47432B-CA46-450C-8D8F-66C300A95B52}" srcOrd="0" destOrd="0" presId="urn:microsoft.com/office/officeart/2005/8/layout/target3"/>
    <dgm:cxn modelId="{768DFEC3-AB5C-425C-B559-E86CAC5AA492}" type="presParOf" srcId="{FE47432B-CA46-450C-8D8F-66C300A95B52}" destId="{B522209E-30D0-49D6-A340-2D383A11C668}" srcOrd="0" destOrd="0" presId="urn:microsoft.com/office/officeart/2005/8/layout/target3"/>
    <dgm:cxn modelId="{3D2266EB-A356-41E2-A766-6BC02642CAC1}" type="presParOf" srcId="{FE47432B-CA46-450C-8D8F-66C300A95B52}" destId="{ED5A8377-51D5-4DC5-B0E7-680166966720}" srcOrd="1" destOrd="0" presId="urn:microsoft.com/office/officeart/2005/8/layout/target3"/>
    <dgm:cxn modelId="{FCE8229E-CCB3-4915-B01A-8C57D7D500A2}" type="presParOf" srcId="{FE47432B-CA46-450C-8D8F-66C300A95B52}" destId="{F69CC921-512E-49F4-824C-A648EC5F27A5}" srcOrd="2" destOrd="0" presId="urn:microsoft.com/office/officeart/2005/8/layout/target3"/>
    <dgm:cxn modelId="{E34CF674-5F64-49FE-B2B3-2980DC7426A9}" type="presParOf" srcId="{FE47432B-CA46-450C-8D8F-66C300A95B52}" destId="{61C9CE18-EDA6-4EDF-BA1C-09779D38FBBF}" srcOrd="3" destOrd="0" presId="urn:microsoft.com/office/officeart/2005/8/layout/target3"/>
    <dgm:cxn modelId="{DFF7F3E6-CE44-4A6E-9BDC-6252AEDC3DF9}" type="presParOf" srcId="{FE47432B-CA46-450C-8D8F-66C300A95B52}" destId="{D60DEAAB-7AFE-435A-ACF6-18851E4B0426}" srcOrd="4" destOrd="0" presId="urn:microsoft.com/office/officeart/2005/8/layout/target3"/>
    <dgm:cxn modelId="{94A55891-C44E-4574-90D6-7BF1CAD309E2}" type="presParOf" srcId="{FE47432B-CA46-450C-8D8F-66C300A95B52}" destId="{F7B3C0B7-F0F7-4F49-B02C-3630F8C5FAE5}" srcOrd="5" destOrd="0" presId="urn:microsoft.com/office/officeart/2005/8/layout/target3"/>
    <dgm:cxn modelId="{4FB9518A-580A-43C8-8B93-7EE5D63D819B}" type="presParOf" srcId="{FE47432B-CA46-450C-8D8F-66C300A95B52}" destId="{C9DA9446-E2D3-4F6A-8960-3CADFBF870B8}" srcOrd="6" destOrd="0" presId="urn:microsoft.com/office/officeart/2005/8/layout/target3"/>
    <dgm:cxn modelId="{52004149-4608-47BB-A4B3-88ED259B2E0B}" type="presParOf" srcId="{FE47432B-CA46-450C-8D8F-66C300A95B52}" destId="{9726EC6F-D322-4CD3-B489-1BE3DF7CE70B}" srcOrd="7" destOrd="0" presId="urn:microsoft.com/office/officeart/2005/8/layout/target3"/>
    <dgm:cxn modelId="{8EA46DD3-0FA2-4701-AB4C-629A0DF05BA8}" type="presParOf" srcId="{FE47432B-CA46-450C-8D8F-66C300A95B52}" destId="{645AA564-2E9E-4954-AD87-AE01782CEC59}" srcOrd="8" destOrd="0" presId="urn:microsoft.com/office/officeart/2005/8/layout/target3"/>
    <dgm:cxn modelId="{526CB004-0B0E-4C76-91B4-01CDCA8B8370}" type="presParOf" srcId="{FE47432B-CA46-450C-8D8F-66C300A95B52}" destId="{8538CAC4-6A86-42B8-B5AF-2FF155DB9D02}" srcOrd="9" destOrd="0" presId="urn:microsoft.com/office/officeart/2005/8/layout/target3"/>
    <dgm:cxn modelId="{F752B861-E6B2-4AD9-8349-B420FC689D37}" type="presParOf" srcId="{FE47432B-CA46-450C-8D8F-66C300A95B52}" destId="{26FD6024-A07F-46D0-8BC0-B5E595C5673D}" srcOrd="10" destOrd="0" presId="urn:microsoft.com/office/officeart/2005/8/layout/target3"/>
    <dgm:cxn modelId="{964E6F92-4ED1-4653-9341-9B589629A752}" type="presParOf" srcId="{FE47432B-CA46-450C-8D8F-66C300A95B52}" destId="{E73F1C26-6DCD-4001-88B9-355E01E2BCE7}" srcOrd="11" destOrd="0" presId="urn:microsoft.com/office/officeart/2005/8/layout/target3"/>
    <dgm:cxn modelId="{9BB43EE4-9193-4731-9535-89884A83452A}" type="presParOf" srcId="{FE47432B-CA46-450C-8D8F-66C300A95B52}" destId="{8E23E229-92FC-49D1-B5FE-0303176B8A4E}" srcOrd="12" destOrd="0" presId="urn:microsoft.com/office/officeart/2005/8/layout/target3"/>
    <dgm:cxn modelId="{8B02679E-AE20-482F-92DA-ABDFA605343D}" type="presParOf" srcId="{FE47432B-CA46-450C-8D8F-66C300A95B52}" destId="{8467D0EB-87A2-4285-8ACA-0398EFBF29BC}" srcOrd="13" destOrd="0" presId="urn:microsoft.com/office/officeart/2005/8/layout/target3"/>
    <dgm:cxn modelId="{847022D4-17BE-4EEC-B956-2BE3231E4CD6}" type="presParOf" srcId="{FE47432B-CA46-450C-8D8F-66C300A95B52}" destId="{DBA8199F-D892-4A8E-A352-2B7844050E09}" srcOrd="14" destOrd="0" presId="urn:microsoft.com/office/officeart/2005/8/layout/target3"/>
    <dgm:cxn modelId="{5F1438E2-E518-45E4-BE39-DAE9C0A82C04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5C53AC-57AD-47A5-AB95-F897D739DD02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B1AD3F-C23A-46B1-AE5A-F0C2BDB4C2D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B1AD3F-C23A-46B1-AE5A-F0C2BDB4C2D9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C2CD6A20-D8D2-4677-B415-4169EC94FEA9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879B2635-61A3-4E16-A1F6-1F530DF044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C2CD6A20-D8D2-4677-B415-4169EC94FEA9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B2635-61A3-4E16-A1F6-1F530DF044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C2CD6A20-D8D2-4677-B415-4169EC94FEA9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879B2635-61A3-4E16-A1F6-1F530DF044E4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2CD6A20-D8D2-4677-B415-4169EC94FEA9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79B2635-61A3-4E16-A1F6-1F530DF044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C2CD6A20-D8D2-4677-B415-4169EC94FEA9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879B2635-61A3-4E16-A1F6-1F530DF044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D6A20-D8D2-4677-B415-4169EC94FEA9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B2635-61A3-4E16-A1F6-1F530DF044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2CD6A20-D8D2-4677-B415-4169EC94FEA9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79B2635-61A3-4E16-A1F6-1F530DF044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C2CD6A20-D8D2-4677-B415-4169EC94FEA9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879B2635-61A3-4E16-A1F6-1F530DF044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C2CD6A20-D8D2-4677-B415-4169EC94FEA9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879B2635-61A3-4E16-A1F6-1F530DF044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D6A20-D8D2-4677-B415-4169EC94FEA9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B2635-61A3-4E16-A1F6-1F530DF044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D6A20-D8D2-4677-B415-4169EC94FEA9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B2635-61A3-4E16-A1F6-1F530DF044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C2CD6A20-D8D2-4677-B415-4169EC94FEA9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879B2635-61A3-4E16-A1F6-1F530DF044E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25227238"/>
              </p:ext>
            </p:extLst>
          </p:nvPr>
        </p:nvGraphicFramePr>
        <p:xfrm>
          <a:off x="1691680" y="2852936"/>
          <a:ext cx="7056784" cy="24368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Times New Roman" pitchFamily="18" charset="0"/>
                          <a:cs typeface="Times New Roman" pitchFamily="18" charset="0"/>
                        </a:rPr>
                        <a:t>VY_32_INOVACE_12_S09-</a:t>
                      </a:r>
                      <a:r>
                        <a:rPr lang="cs-CZ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Čj</a:t>
                      </a:r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-7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duben 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Naděžda </a:t>
                      </a:r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Rauchová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pro 7.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Vedlejší </a:t>
                      </a:r>
                      <a:r>
                        <a:rPr lang="cs-CZ" sz="1400" b="1" smtClean="0">
                          <a:latin typeface="Times New Roman" pitchFamily="18" charset="0"/>
                          <a:cs typeface="Times New Roman" pitchFamily="18" charset="0"/>
                        </a:rPr>
                        <a:t>věta doplňková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15799007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78965964"/>
              </p:ext>
            </p:extLst>
          </p:nvPr>
        </p:nvGraphicFramePr>
        <p:xfrm>
          <a:off x="539552" y="3573016"/>
          <a:ext cx="8280920" cy="2560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344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 aktivním doplňováním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Sešit, barevné fixy.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zopakování,procvičování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doplňují myšlenkovou mapu pomocí pera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 výkladu a procvičení vedlejší věty doplňkové.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rozlišuje vedlejší větu doplňkovou a předmětnou, dokáže zaměnit v souvětí vedlejší větu předmětnou </a:t>
                      </a:r>
                      <a:r>
                        <a:rPr lang="cs-CZ" sz="1400" b="0" smtClean="0">
                          <a:latin typeface="Times New Roman" pitchFamily="18" charset="0"/>
                          <a:cs typeface="Times New Roman" pitchFamily="18" charset="0"/>
                        </a:rPr>
                        <a:t>a doplňkovou.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6916394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908720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Vedlejší věta doplňková</a:t>
            </a:r>
            <a:endParaRPr lang="cs-CZ" sz="4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771800" y="5157192"/>
            <a:ext cx="59766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Český jazyk – 7. ročník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573016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Viděl srnčí stádo, jak se pase.</a:t>
            </a:r>
            <a:endParaRPr lang="cs-CZ" sz="3600" dirty="0"/>
          </a:p>
        </p:txBody>
      </p:sp>
      <p:sp>
        <p:nvSpPr>
          <p:cNvPr id="6" name="Zahnutá šipka nahoru 5"/>
          <p:cNvSpPr/>
          <p:nvPr/>
        </p:nvSpPr>
        <p:spPr>
          <a:xfrm>
            <a:off x="1115616" y="4149080"/>
            <a:ext cx="5256584" cy="936104"/>
          </a:xfrm>
          <a:prstGeom prst="curvedUpArrow">
            <a:avLst/>
          </a:prstGeom>
          <a:solidFill>
            <a:srgbClr val="FA8A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Zahnutá šipka nahoru 6"/>
          <p:cNvSpPr/>
          <p:nvPr/>
        </p:nvSpPr>
        <p:spPr>
          <a:xfrm>
            <a:off x="3419872" y="4077072"/>
            <a:ext cx="2592288" cy="576064"/>
          </a:xfrm>
          <a:prstGeom prst="curvedUpArrow">
            <a:avLst/>
          </a:prstGeom>
          <a:solidFill>
            <a:srgbClr val="FA8A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7544" y="5301208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Vedlejší věta doplňková rozvíjí podstatné jméno a sloveso z věty hlavní.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5576" y="332656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Viděl srnčí stádo pást se na louce.</a:t>
            </a:r>
            <a:endParaRPr lang="cs-CZ" sz="3600" dirty="0"/>
          </a:p>
        </p:txBody>
      </p:sp>
      <p:sp>
        <p:nvSpPr>
          <p:cNvPr id="11" name="Zahnutá šipka nahoru 10"/>
          <p:cNvSpPr/>
          <p:nvPr/>
        </p:nvSpPr>
        <p:spPr>
          <a:xfrm>
            <a:off x="1619672" y="836712"/>
            <a:ext cx="3384376" cy="720080"/>
          </a:xfrm>
          <a:prstGeom prst="curvedUpArrow">
            <a:avLst/>
          </a:prstGeom>
          <a:solidFill>
            <a:srgbClr val="FA8A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Zahnutá šipka nahoru 11"/>
          <p:cNvSpPr/>
          <p:nvPr/>
        </p:nvSpPr>
        <p:spPr>
          <a:xfrm>
            <a:off x="3635896" y="836712"/>
            <a:ext cx="1224136" cy="432048"/>
          </a:xfrm>
          <a:prstGeom prst="curvedUpArrow">
            <a:avLst/>
          </a:prstGeom>
          <a:solidFill>
            <a:srgbClr val="FA8A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27584" y="1772816"/>
            <a:ext cx="8064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Doplněk můžeme vyjádřit vedlejší větou doplňkovou.</a:t>
            </a:r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827584" y="1628800"/>
            <a:ext cx="8064896" cy="9361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67544" y="5301208"/>
            <a:ext cx="8424936" cy="10801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Nejčastější spojovací výrazy pro vedlejší větu doplňkovou jsou: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635896" y="908720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A8AED"/>
                </a:solidFill>
              </a:rPr>
              <a:t>jak</a:t>
            </a:r>
            <a:r>
              <a:rPr lang="cs-CZ" sz="2800" dirty="0" smtClean="0">
                <a:solidFill>
                  <a:srgbClr val="FA8AED"/>
                </a:solidFill>
              </a:rPr>
              <a:t>, kterak, aby, že.</a:t>
            </a:r>
            <a:endParaRPr lang="cs-CZ" sz="2800" dirty="0">
              <a:solidFill>
                <a:srgbClr val="FA8AED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1700808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 větám hlavním doplň vedlejší věty doplňkové.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2708920"/>
            <a:ext cx="849694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Pozorovali jsme kluky, jak</a:t>
            </a:r>
          </a:p>
          <a:p>
            <a:endParaRPr lang="cs-CZ" sz="2400" dirty="0"/>
          </a:p>
          <a:p>
            <a:r>
              <a:rPr lang="cs-CZ" sz="2400" dirty="0" smtClean="0"/>
              <a:t>Slyšeli jsme kosy, jak</a:t>
            </a:r>
          </a:p>
          <a:p>
            <a:endParaRPr lang="cs-CZ" sz="2400" dirty="0"/>
          </a:p>
          <a:p>
            <a:r>
              <a:rPr lang="cs-CZ" sz="2400" dirty="0" smtClean="0"/>
              <a:t>Nikdy jsem nezažil tatínka, aby</a:t>
            </a:r>
          </a:p>
          <a:p>
            <a:endParaRPr lang="cs-CZ" sz="2400" dirty="0"/>
          </a:p>
          <a:p>
            <a:r>
              <a:rPr lang="cs-CZ" sz="2400" dirty="0" smtClean="0"/>
              <a:t>Nevšimli jsme si sousedů, že</a:t>
            </a:r>
          </a:p>
          <a:p>
            <a:endParaRPr lang="cs-CZ" sz="2400" dirty="0"/>
          </a:p>
          <a:p>
            <a:r>
              <a:rPr lang="cs-CZ" sz="2400" dirty="0" smtClean="0"/>
              <a:t>Tajně jsme je poslouchali, kterak</a:t>
            </a:r>
          </a:p>
          <a:p>
            <a:endParaRPr lang="cs-CZ" sz="2400" dirty="0"/>
          </a:p>
          <a:p>
            <a:r>
              <a:rPr lang="cs-CZ" sz="2400" dirty="0" smtClean="0"/>
              <a:t> </a:t>
            </a:r>
          </a:p>
          <a:p>
            <a:endParaRPr lang="cs-CZ" sz="2400" dirty="0"/>
          </a:p>
          <a:p>
            <a:r>
              <a:rPr lang="cs-CZ" sz="2400" dirty="0" smtClean="0"/>
              <a:t> </a:t>
            </a:r>
          </a:p>
          <a:p>
            <a:endParaRPr lang="cs-CZ" sz="2400" dirty="0"/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067944" y="2708920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A8AED"/>
                </a:solidFill>
              </a:rPr>
              <a:t>se snaží přelézt plot.</a:t>
            </a:r>
            <a:endParaRPr lang="cs-CZ" sz="2400" dirty="0">
              <a:solidFill>
                <a:srgbClr val="FA8AED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491880" y="3429000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A8AED"/>
                </a:solidFill>
              </a:rPr>
              <a:t>zpívají na třešni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76056" y="4149080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A8AED"/>
                </a:solidFill>
              </a:rPr>
              <a:t>na nás křičel.</a:t>
            </a:r>
            <a:endParaRPr lang="cs-CZ" sz="2400" dirty="0">
              <a:solidFill>
                <a:srgbClr val="FA8AED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88024" y="4869160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A8AED"/>
                </a:solidFill>
              </a:rPr>
              <a:t>odjeli na dovolenou.</a:t>
            </a:r>
            <a:endParaRPr lang="cs-CZ" sz="2400" dirty="0">
              <a:solidFill>
                <a:srgbClr val="FA8AED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220072" y="5589240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A8AED"/>
                </a:solidFill>
              </a:rPr>
              <a:t>o nás mluví.</a:t>
            </a:r>
            <a:endParaRPr lang="cs-CZ" sz="2400" dirty="0">
              <a:solidFill>
                <a:srgbClr val="FA8AED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95536" y="332656"/>
            <a:ext cx="8136904" cy="12241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76672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Pozor! Rozlišuj větu vedlejší doplňkovou a předmětnou.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484784"/>
            <a:ext cx="82809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Pozorovali jsme, jak stín Slunce zakrývá Měsíc v úplňku.</a:t>
            </a:r>
          </a:p>
          <a:p>
            <a:endParaRPr lang="cs-CZ" sz="2400" dirty="0" smtClean="0"/>
          </a:p>
          <a:p>
            <a:r>
              <a:rPr lang="cs-CZ" sz="2400" dirty="0" smtClean="0"/>
              <a:t>Poslouchali jsme babičku, jak vypráví o svém dětství.</a:t>
            </a:r>
          </a:p>
          <a:p>
            <a:endParaRPr lang="cs-CZ" sz="2400" dirty="0" smtClean="0"/>
          </a:p>
          <a:p>
            <a:r>
              <a:rPr lang="cs-CZ" sz="2400" dirty="0" smtClean="0"/>
              <a:t>S napětím jsem poslouchala, jak se ke mně někdo blíží.</a:t>
            </a:r>
          </a:p>
          <a:p>
            <a:endParaRPr lang="cs-CZ" sz="2400" dirty="0" smtClean="0"/>
          </a:p>
          <a:p>
            <a:r>
              <a:rPr lang="cs-CZ" sz="2400" dirty="0" smtClean="0"/>
              <a:t>Při exkurzi jsme mohli pozorovat skláře, jak pracují </a:t>
            </a:r>
            <a:br>
              <a:rPr lang="cs-CZ" sz="2400" dirty="0" smtClean="0"/>
            </a:br>
            <a:r>
              <a:rPr lang="cs-CZ" sz="2400" dirty="0" smtClean="0"/>
              <a:t>s rozžhavenou sklovinou.</a:t>
            </a:r>
          </a:p>
          <a:p>
            <a:endParaRPr lang="cs-CZ" sz="2400" dirty="0" smtClean="0"/>
          </a:p>
          <a:p>
            <a:r>
              <a:rPr lang="cs-CZ" sz="2400" dirty="0" smtClean="0"/>
              <a:t>Zaslechli jsme něčí hlas, jak volá o pomoc.</a:t>
            </a:r>
          </a:p>
          <a:p>
            <a:endParaRPr lang="cs-CZ" sz="2400" dirty="0" smtClean="0"/>
          </a:p>
          <a:p>
            <a:r>
              <a:rPr lang="cs-CZ" sz="2400" dirty="0" smtClean="0"/>
              <a:t>Nikdy jsme nezažili, aby si maminka na něco stěžovala. 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251520" y="188640"/>
            <a:ext cx="8568952" cy="11521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040" y="404664"/>
            <a:ext cx="7597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Vedlejší větu předmětnou změň na doplňkovou </a:t>
            </a:r>
            <a:br>
              <a:rPr lang="cs-CZ" sz="2400" dirty="0" smtClean="0"/>
            </a:br>
            <a:r>
              <a:rPr lang="cs-CZ" sz="2400" dirty="0" smtClean="0"/>
              <a:t>a obráceně.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395536" y="260648"/>
            <a:ext cx="7920880" cy="11521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51520" y="1988840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 úžasem jsme pozorovali smečku lvů, jak loví antilopu.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2492896"/>
            <a:ext cx="8820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A8AED"/>
                </a:solidFill>
              </a:rPr>
              <a:t>S úžasem jsme pozorovali, jak smečka lvů loví antilopy. </a:t>
            </a:r>
            <a:endParaRPr lang="cs-CZ" sz="2400" dirty="0">
              <a:solidFill>
                <a:srgbClr val="FA8AED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0" y="378904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posledním okamžiku Jana zahlédla, jak na ni padá větev.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436510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A8AED"/>
                </a:solidFill>
              </a:rPr>
              <a:t>V posledním okamžiku Jana zahlédla větev, jak na ni padá.</a:t>
            </a:r>
            <a:endParaRPr lang="cs-CZ" sz="2400" dirty="0">
              <a:solidFill>
                <a:srgbClr val="FA8AED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79512" y="5301208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Nikdo z nás si nevšiml Petra, jak je smutný.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9512" y="5805264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A8AED"/>
                </a:solidFill>
              </a:rPr>
              <a:t>Nikdo z nás si nevšiml, jak je Petr smutný.</a:t>
            </a:r>
            <a:endParaRPr lang="cs-CZ" sz="2400" dirty="0">
              <a:solidFill>
                <a:srgbClr val="FA8AE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Použité materiály:</a:t>
            </a:r>
          </a:p>
          <a:p>
            <a:endParaRPr lang="cs-CZ" sz="2400" dirty="0" smtClean="0"/>
          </a:p>
          <a:p>
            <a:r>
              <a:rPr lang="cs-CZ" sz="2400" dirty="0" smtClean="0"/>
              <a:t>Text - vlastní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229</TotalTime>
  <Words>410</Words>
  <Application>Microsoft Office PowerPoint</Application>
  <PresentationFormat>Předvádění na obrazovce (4:3)</PresentationFormat>
  <Paragraphs>85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Talent</vt:lpstr>
      <vt:lpstr>Snímek 1</vt:lpstr>
      <vt:lpstr>ANOTACE: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ředitelka</dc:creator>
  <cp:lastModifiedBy>ředitelka</cp:lastModifiedBy>
  <cp:revision>27</cp:revision>
  <dcterms:created xsi:type="dcterms:W3CDTF">2013-05-07T10:27:06Z</dcterms:created>
  <dcterms:modified xsi:type="dcterms:W3CDTF">2013-06-05T12:02:57Z</dcterms:modified>
</cp:coreProperties>
</file>