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65" r:id="rId2"/>
    <p:sldId id="266" r:id="rId3"/>
    <p:sldId id="259" r:id="rId4"/>
    <p:sldId id="257" r:id="rId5"/>
    <p:sldId id="260" r:id="rId6"/>
    <p:sldId id="261" r:id="rId7"/>
    <p:sldId id="262" r:id="rId8"/>
    <p:sldId id="263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56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E303188-3543-48AB-8312-00D449B70196}" type="presOf" srcId="{1D8420EA-BFA0-403B-80F5-647FA396CC45}" destId="{8467D0EB-87A2-4285-8ACA-0398EFBF29BC}" srcOrd="1" destOrd="0" presId="urn:microsoft.com/office/officeart/2005/8/layout/target3"/>
    <dgm:cxn modelId="{84448F22-EC42-4CB3-ABF5-719129BFE514}" type="presOf" srcId="{130831A4-0540-4EC5-8F5A-93030E89D2D9}" destId="{F69CC921-512E-49F4-824C-A648EC5F27A5}" srcOrd="0" destOrd="0" presId="urn:microsoft.com/office/officeart/2005/8/layout/target3"/>
    <dgm:cxn modelId="{82DE408B-BB25-45CC-ABBA-19BEC8A99B26}" type="presOf" srcId="{914700B9-77B5-440A-A438-DE98B6D4894D}" destId="{BD9AF279-D483-48F2-BBBD-45F8E8923512}" srcOrd="1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EB223E69-3106-492E-84EE-420CB9DF9774}" type="presOf" srcId="{914700B9-77B5-440A-A438-DE98B6D4894D}" destId="{E73F1C26-6DCD-4001-88B9-355E01E2BCE7}" srcOrd="0" destOrd="0" presId="urn:microsoft.com/office/officeart/2005/8/layout/target3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3C558CE6-4F73-4F83-8383-849419EF5E02}" type="presOf" srcId="{130831A4-0540-4EC5-8F5A-93030E89D2D9}" destId="{8E23E229-92FC-49D1-B5FE-0303176B8A4E}" srcOrd="1" destOrd="0" presId="urn:microsoft.com/office/officeart/2005/8/layout/target3"/>
    <dgm:cxn modelId="{3D1955A4-9497-4DAA-9324-9569612AE34D}" type="presOf" srcId="{100B6B2E-82E6-4C11-B19B-F2DB3A0EA64F}" destId="{645AA564-2E9E-4954-AD87-AE01782CEC59}" srcOrd="0" destOrd="0" presId="urn:microsoft.com/office/officeart/2005/8/layout/target3"/>
    <dgm:cxn modelId="{992DB8FF-0500-4485-B659-1F35F494A295}" type="presOf" srcId="{1D8420EA-BFA0-403B-80F5-647FA396CC45}" destId="{F7B3C0B7-F0F7-4F49-B02C-3630F8C5FAE5}" srcOrd="0" destOrd="0" presId="urn:microsoft.com/office/officeart/2005/8/layout/target3"/>
    <dgm:cxn modelId="{29B00679-E5D4-499F-A4F3-0BF2B9EFB300}" type="presOf" srcId="{100B6B2E-82E6-4C11-B19B-F2DB3A0EA64F}" destId="{DBA8199F-D892-4A8E-A352-2B7844050E09}" srcOrd="1" destOrd="0" presId="urn:microsoft.com/office/officeart/2005/8/layout/target3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E2F457B6-805B-4C1C-A6D7-506C104EFA38}" type="presOf" srcId="{27FE2D31-D344-4B63-A89A-A89AB0D9F3E3}" destId="{FE47432B-CA46-450C-8D8F-66C300A95B52}" srcOrd="0" destOrd="0" presId="urn:microsoft.com/office/officeart/2005/8/layout/target3"/>
    <dgm:cxn modelId="{BB3724F6-E1FB-4E1B-A32E-73FC3B0236BD}" type="presParOf" srcId="{FE47432B-CA46-450C-8D8F-66C300A95B52}" destId="{B522209E-30D0-49D6-A340-2D383A11C668}" srcOrd="0" destOrd="0" presId="urn:microsoft.com/office/officeart/2005/8/layout/target3"/>
    <dgm:cxn modelId="{0A9FF885-11ED-4D9C-8F22-4FDCE307BC96}" type="presParOf" srcId="{FE47432B-CA46-450C-8D8F-66C300A95B52}" destId="{ED5A8377-51D5-4DC5-B0E7-680166966720}" srcOrd="1" destOrd="0" presId="urn:microsoft.com/office/officeart/2005/8/layout/target3"/>
    <dgm:cxn modelId="{D4FD8F70-3760-4458-9644-712AED30BA92}" type="presParOf" srcId="{FE47432B-CA46-450C-8D8F-66C300A95B52}" destId="{F69CC921-512E-49F4-824C-A648EC5F27A5}" srcOrd="2" destOrd="0" presId="urn:microsoft.com/office/officeart/2005/8/layout/target3"/>
    <dgm:cxn modelId="{79F02A8B-A032-4DE9-82E2-67D747B9B7DB}" type="presParOf" srcId="{FE47432B-CA46-450C-8D8F-66C300A95B52}" destId="{61C9CE18-EDA6-4EDF-BA1C-09779D38FBBF}" srcOrd="3" destOrd="0" presId="urn:microsoft.com/office/officeart/2005/8/layout/target3"/>
    <dgm:cxn modelId="{C6ADBDD4-8592-4A10-BC1B-C05B7C91EF61}" type="presParOf" srcId="{FE47432B-CA46-450C-8D8F-66C300A95B52}" destId="{D60DEAAB-7AFE-435A-ACF6-18851E4B0426}" srcOrd="4" destOrd="0" presId="urn:microsoft.com/office/officeart/2005/8/layout/target3"/>
    <dgm:cxn modelId="{733C7A95-4148-404C-9A30-65C272894695}" type="presParOf" srcId="{FE47432B-CA46-450C-8D8F-66C300A95B52}" destId="{F7B3C0B7-F0F7-4F49-B02C-3630F8C5FAE5}" srcOrd="5" destOrd="0" presId="urn:microsoft.com/office/officeart/2005/8/layout/target3"/>
    <dgm:cxn modelId="{69B65713-170F-4BDE-8AE1-26F3B7F82528}" type="presParOf" srcId="{FE47432B-CA46-450C-8D8F-66C300A95B52}" destId="{C9DA9446-E2D3-4F6A-8960-3CADFBF870B8}" srcOrd="6" destOrd="0" presId="urn:microsoft.com/office/officeart/2005/8/layout/target3"/>
    <dgm:cxn modelId="{74CD6A77-1D3B-48C7-8B4C-0EBA9E0AB0BE}" type="presParOf" srcId="{FE47432B-CA46-450C-8D8F-66C300A95B52}" destId="{9726EC6F-D322-4CD3-B489-1BE3DF7CE70B}" srcOrd="7" destOrd="0" presId="urn:microsoft.com/office/officeart/2005/8/layout/target3"/>
    <dgm:cxn modelId="{FBB22AB8-02CF-4CC9-83AF-EE54804F8705}" type="presParOf" srcId="{FE47432B-CA46-450C-8D8F-66C300A95B52}" destId="{645AA564-2E9E-4954-AD87-AE01782CEC59}" srcOrd="8" destOrd="0" presId="urn:microsoft.com/office/officeart/2005/8/layout/target3"/>
    <dgm:cxn modelId="{4AD3C625-D736-4715-BD69-732FC94D241B}" type="presParOf" srcId="{FE47432B-CA46-450C-8D8F-66C300A95B52}" destId="{8538CAC4-6A86-42B8-B5AF-2FF155DB9D02}" srcOrd="9" destOrd="0" presId="urn:microsoft.com/office/officeart/2005/8/layout/target3"/>
    <dgm:cxn modelId="{D1759CC1-CA16-4989-B72D-7B227D2CE6DC}" type="presParOf" srcId="{FE47432B-CA46-450C-8D8F-66C300A95B52}" destId="{26FD6024-A07F-46D0-8BC0-B5E595C5673D}" srcOrd="10" destOrd="0" presId="urn:microsoft.com/office/officeart/2005/8/layout/target3"/>
    <dgm:cxn modelId="{16B57461-8CFF-4442-95DB-A7CB16304BA4}" type="presParOf" srcId="{FE47432B-CA46-450C-8D8F-66C300A95B52}" destId="{E73F1C26-6DCD-4001-88B9-355E01E2BCE7}" srcOrd="11" destOrd="0" presId="urn:microsoft.com/office/officeart/2005/8/layout/target3"/>
    <dgm:cxn modelId="{FCFD5F3E-0F62-46AC-8087-CB514F3E88C8}" type="presParOf" srcId="{FE47432B-CA46-450C-8D8F-66C300A95B52}" destId="{8E23E229-92FC-49D1-B5FE-0303176B8A4E}" srcOrd="12" destOrd="0" presId="urn:microsoft.com/office/officeart/2005/8/layout/target3"/>
    <dgm:cxn modelId="{B2286983-75C9-48ED-B4F4-AD305A2626F0}" type="presParOf" srcId="{FE47432B-CA46-450C-8D8F-66C300A95B52}" destId="{8467D0EB-87A2-4285-8ACA-0398EFBF29BC}" srcOrd="13" destOrd="0" presId="urn:microsoft.com/office/officeart/2005/8/layout/target3"/>
    <dgm:cxn modelId="{DB3E1CBF-AB35-4B4D-8294-3581314D34F2}" type="presParOf" srcId="{FE47432B-CA46-450C-8D8F-66C300A95B52}" destId="{DBA8199F-D892-4A8E-A352-2B7844050E09}" srcOrd="14" destOrd="0" presId="urn:microsoft.com/office/officeart/2005/8/layout/target3"/>
    <dgm:cxn modelId="{3F6A8E94-7C04-4CBD-A964-D08817C61397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72818A-B4E4-47EF-B5D3-C175E81E3CBE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B7FDB2-3A1D-40E1-A3D0-755E147763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72818A-B4E4-47EF-B5D3-C175E81E3CBE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B7FDB2-3A1D-40E1-A3D0-755E147763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72818A-B4E4-47EF-B5D3-C175E81E3CBE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B7FDB2-3A1D-40E1-A3D0-755E147763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72818A-B4E4-47EF-B5D3-C175E81E3CBE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B7FDB2-3A1D-40E1-A3D0-755E147763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72818A-B4E4-47EF-B5D3-C175E81E3CBE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B7FDB2-3A1D-40E1-A3D0-755E147763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72818A-B4E4-47EF-B5D3-C175E81E3CBE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B7FDB2-3A1D-40E1-A3D0-755E147763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72818A-B4E4-47EF-B5D3-C175E81E3CBE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B7FDB2-3A1D-40E1-A3D0-755E147763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72818A-B4E4-47EF-B5D3-C175E81E3CBE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B7FDB2-3A1D-40E1-A3D0-755E147763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72818A-B4E4-47EF-B5D3-C175E81E3CBE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B7FDB2-3A1D-40E1-A3D0-755E147763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72818A-B4E4-47EF-B5D3-C175E81E3CBE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B7FDB2-3A1D-40E1-A3D0-755E147763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72818A-B4E4-47EF-B5D3-C175E81E3CBE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B7FDB2-3A1D-40E1-A3D0-755E147763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>
            <a:alpha val="2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72818A-B4E4-47EF-B5D3-C175E81E3CBE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B7FDB2-3A1D-40E1-A3D0-755E1477637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//upload.wikimedia.org/wikipedia/commons/d/de/SFEC_BritMus_Roman_021.JPG" TargetMode="Externa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commons.wikimedia.org/wiki/User:Merlin-UK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024592505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589240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925227238"/>
              </p:ext>
            </p:extLst>
          </p:nvPr>
        </p:nvGraphicFramePr>
        <p:xfrm>
          <a:off x="1691680" y="2852936"/>
          <a:ext cx="7056784" cy="2230735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300" b="0" dirty="0" smtClean="0"/>
                        <a:t>NÁZEV</a:t>
                      </a:r>
                      <a:r>
                        <a:rPr lang="cs-CZ" sz="1300" b="0" baseline="0" dirty="0" smtClean="0"/>
                        <a:t> A ČÍSLO MATERIÁLU:</a:t>
                      </a:r>
                      <a:endParaRPr lang="cs-CZ" sz="13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smtClean="0">
                          <a:latin typeface="Times New Roman" pitchFamily="18" charset="0"/>
                          <a:cs typeface="Times New Roman" pitchFamily="18" charset="0"/>
                        </a:rPr>
                        <a:t>VY_32_INOVACE_13_S09-</a:t>
                      </a:r>
                      <a:r>
                        <a:rPr lang="cs-CZ" sz="16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Čj</a:t>
                      </a:r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-7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</a:t>
                      </a:r>
                      <a:r>
                        <a:rPr lang="cs-CZ" sz="1600" dirty="0" smtClean="0"/>
                        <a:t>: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květen 2013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Naděžda </a:t>
                      </a:r>
                      <a:r>
                        <a:rPr lang="cs-CZ" sz="1400" b="1" dirty="0" err="1" smtClean="0">
                          <a:latin typeface="Times New Roman" pitchFamily="18" charset="0"/>
                          <a:cs typeface="Times New Roman" pitchFamily="18" charset="0"/>
                        </a:rPr>
                        <a:t>Rauchová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Jazyk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jazyková komunikace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a literatura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pro 7.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Ověřujeme si své znalosti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157990075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578965964"/>
              </p:ext>
            </p:extLst>
          </p:nvPr>
        </p:nvGraphicFramePr>
        <p:xfrm>
          <a:off x="539552" y="3573016"/>
          <a:ext cx="8280920" cy="25603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ROČNÍK</a:t>
                      </a:r>
                      <a:r>
                        <a:rPr lang="cs-CZ" sz="1300" baseline="0" dirty="0" smtClean="0"/>
                        <a:t>:</a:t>
                      </a:r>
                      <a:endParaRPr lang="cs-CZ" sz="13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smtClean="0">
                          <a:latin typeface="Times New Roman" pitchFamily="18" charset="0"/>
                          <a:cs typeface="Times New Roman" pitchFamily="18" charset="0"/>
                        </a:rPr>
                        <a:t>7.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0344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DRUH UČEBNÍHO MATERIÁLU: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s aktivním doplňováním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0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STUPEŇ</a:t>
                      </a:r>
                      <a:r>
                        <a:rPr lang="cs-CZ" sz="1300" b="1" baseline="0" dirty="0" smtClean="0"/>
                        <a:t> A TYP VZDĚLÁVÁNÍ: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- druhý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68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POMŮCKY: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Sešit, barevné fixy.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6896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CÍL – INOVACE: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Podporuje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aktivní zopakování,procvičování učiva s využitím interaktivní tabule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METODICKÉ POKYNY: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Žáci samostatně vypracovávají zadané úkoly.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925446500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Materiál slouží k ověření probraného učiv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z tvarosloví a větné skladby.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Žák samostatně vypracovává zadané úkoly a ověřuje si své vědomosti.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69163944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547936" y="629072"/>
            <a:ext cx="84969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47056" y="620688"/>
            <a:ext cx="84969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1052736"/>
            <a:ext cx="82089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Ověřujeme si své znalosti</a:t>
            </a:r>
            <a:endParaRPr lang="cs-CZ" sz="4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491880" y="4869160"/>
            <a:ext cx="52565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Český jazyk – 7. ročník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188640"/>
            <a:ext cx="86409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Mezi nejslavnější umělecká díla patří socha řeckého atleta, který metá disk. Sochař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Myrón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zachytil závodníka v okamžiku těsně před vymrštěním disku.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0" y="0"/>
            <a:ext cx="9144000" cy="1556792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Soubor:SFEC BritMus Roman 021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32240" y="2276872"/>
            <a:ext cx="2153816" cy="3870176"/>
          </a:xfrm>
          <a:prstGeom prst="rect">
            <a:avLst/>
          </a:prstGeom>
          <a:noFill/>
        </p:spPr>
      </p:pic>
      <p:sp>
        <p:nvSpPr>
          <p:cNvPr id="6" name="Zaoblený obdélník 5"/>
          <p:cNvSpPr/>
          <p:nvPr/>
        </p:nvSpPr>
        <p:spPr>
          <a:xfrm>
            <a:off x="827584" y="1916832"/>
            <a:ext cx="5184576" cy="936104"/>
          </a:xfrm>
          <a:prstGeom prst="round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dirty="0" smtClean="0">
                <a:solidFill>
                  <a:schemeClr val="bg1"/>
                </a:solidFill>
              </a:rPr>
              <a:t>Sochař </a:t>
            </a:r>
            <a:r>
              <a:rPr lang="cs-CZ" sz="2000" dirty="0" err="1" smtClean="0">
                <a:solidFill>
                  <a:schemeClr val="bg1"/>
                </a:solidFill>
              </a:rPr>
              <a:t>Myrón</a:t>
            </a:r>
            <a:r>
              <a:rPr lang="cs-CZ" sz="2000" dirty="0" smtClean="0">
                <a:solidFill>
                  <a:schemeClr val="bg1"/>
                </a:solidFill>
              </a:rPr>
              <a:t> byl antický řecký sochař.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179512" y="3140968"/>
            <a:ext cx="6408712" cy="936104"/>
          </a:xfrm>
          <a:prstGeom prst="round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dirty="0" smtClean="0"/>
              <a:t>Žil v polovině 5. století před naším letopočtem.</a:t>
            </a:r>
            <a:endParaRPr lang="cs-CZ" sz="2000" dirty="0"/>
          </a:p>
        </p:txBody>
      </p:sp>
      <p:sp>
        <p:nvSpPr>
          <p:cNvPr id="8" name="Zaoblený obdélník 7"/>
          <p:cNvSpPr/>
          <p:nvPr/>
        </p:nvSpPr>
        <p:spPr>
          <a:xfrm>
            <a:off x="395536" y="4365104"/>
            <a:ext cx="6120680" cy="1008112"/>
          </a:xfrm>
          <a:prstGeom prst="round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dirty="0" smtClean="0"/>
              <a:t>Socha muže, který metá disk, je jediná </a:t>
            </a:r>
            <a:r>
              <a:rPr lang="cs-CZ" sz="2000" dirty="0" err="1" smtClean="0"/>
              <a:t>Mirónova</a:t>
            </a:r>
            <a:r>
              <a:rPr lang="cs-CZ" sz="2000" dirty="0" smtClean="0"/>
              <a:t> socha, která se zachovala v originále.</a:t>
            </a:r>
            <a:endParaRPr lang="cs-CZ" sz="2000" dirty="0"/>
          </a:p>
        </p:txBody>
      </p:sp>
      <p:sp>
        <p:nvSpPr>
          <p:cNvPr id="9" name="Zaoblený obdélník 8"/>
          <p:cNvSpPr/>
          <p:nvPr/>
        </p:nvSpPr>
        <p:spPr>
          <a:xfrm>
            <a:off x="827584" y="5661248"/>
            <a:ext cx="5328592" cy="864096"/>
          </a:xfrm>
          <a:prstGeom prst="round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Socha je zhotovena z bronzu.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1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1268760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dirty="0" smtClean="0"/>
              <a:t>Mezi nejslavnější umělecká díla patří socha řeckého atleta, který metá disk. Sochař </a:t>
            </a:r>
            <a:r>
              <a:rPr lang="cs-CZ" sz="2000" dirty="0" err="1" smtClean="0"/>
              <a:t>Myrón</a:t>
            </a:r>
            <a:r>
              <a:rPr lang="cs-CZ" sz="2000" dirty="0" smtClean="0"/>
              <a:t> zachytil závodníka v okamžiku těsně před vymrštěním disku.</a:t>
            </a:r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0" y="1628800"/>
            <a:ext cx="8892480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rabicPeriod"/>
            </a:pPr>
            <a:r>
              <a:rPr lang="cs-CZ" sz="2000" dirty="0" smtClean="0"/>
              <a:t>Vypiš z textu všechny </a:t>
            </a:r>
            <a:r>
              <a:rPr lang="cs-CZ" sz="2000" b="1" dirty="0" smtClean="0"/>
              <a:t>základní skladebné dvojce</a:t>
            </a:r>
            <a:r>
              <a:rPr lang="cs-CZ" sz="2000" dirty="0" smtClean="0"/>
              <a:t>.</a:t>
            </a:r>
          </a:p>
          <a:p>
            <a:pPr marL="457200" indent="-457200">
              <a:buAutoNum type="arabicPeriod"/>
            </a:pPr>
            <a:endParaRPr lang="cs-CZ" sz="2000" dirty="0" smtClean="0"/>
          </a:p>
          <a:p>
            <a:pPr marL="457200" indent="-457200">
              <a:buAutoNum type="arabicPeriod"/>
            </a:pPr>
            <a:endParaRPr lang="cs-CZ" sz="2000" dirty="0" smtClean="0"/>
          </a:p>
          <a:p>
            <a:pPr marL="457200" indent="-457200">
              <a:buAutoNum type="arabicPeriod"/>
            </a:pPr>
            <a:r>
              <a:rPr lang="cs-CZ" sz="2000" dirty="0" smtClean="0"/>
              <a:t>Urči </a:t>
            </a:r>
            <a:r>
              <a:rPr lang="cs-CZ" sz="2000" b="1" dirty="0" smtClean="0"/>
              <a:t>slovní druhy</a:t>
            </a:r>
            <a:r>
              <a:rPr lang="cs-CZ" sz="2000" dirty="0" smtClean="0"/>
              <a:t>.</a:t>
            </a:r>
          </a:p>
          <a:p>
            <a:pPr marL="457200" indent="-457200">
              <a:buAutoNum type="arabicPeriod"/>
            </a:pPr>
            <a:endParaRPr lang="cs-CZ" sz="2000" dirty="0" smtClean="0"/>
          </a:p>
          <a:p>
            <a:pPr marL="457200" indent="-457200">
              <a:buAutoNum type="arabicPeriod"/>
            </a:pPr>
            <a:endParaRPr lang="cs-CZ" sz="2000" dirty="0" smtClean="0"/>
          </a:p>
          <a:p>
            <a:pPr marL="457200" indent="-457200">
              <a:buAutoNum type="arabicPeriod"/>
            </a:pPr>
            <a:r>
              <a:rPr lang="cs-CZ" sz="2000" dirty="0" smtClean="0"/>
              <a:t>U přídavných jmen </a:t>
            </a:r>
            <a:r>
              <a:rPr lang="cs-CZ" sz="2000" b="1" dirty="0" smtClean="0"/>
              <a:t>nejslavnější, řeckého </a:t>
            </a:r>
            <a:r>
              <a:rPr lang="cs-CZ" sz="2000" dirty="0" smtClean="0"/>
              <a:t>urči všechny mluvnické kategorie.</a:t>
            </a:r>
          </a:p>
          <a:p>
            <a:pPr marL="457200" indent="-457200">
              <a:buAutoNum type="arabicPeriod"/>
            </a:pPr>
            <a:endParaRPr lang="cs-CZ" sz="2000" dirty="0" smtClean="0"/>
          </a:p>
          <a:p>
            <a:pPr marL="457200" indent="-457200">
              <a:buAutoNum type="arabicPeriod"/>
            </a:pPr>
            <a:endParaRPr lang="cs-CZ" sz="2000" dirty="0" smtClean="0"/>
          </a:p>
          <a:p>
            <a:pPr marL="457200" indent="-457200">
              <a:buAutoNum type="arabicPeriod"/>
            </a:pPr>
            <a:endParaRPr lang="cs-CZ" sz="2000" dirty="0" smtClean="0"/>
          </a:p>
          <a:p>
            <a:pPr marL="457200" indent="-457200">
              <a:buAutoNum type="arabicPeriod"/>
            </a:pPr>
            <a:r>
              <a:rPr lang="cs-CZ" sz="2000" dirty="0" smtClean="0"/>
              <a:t>V jakém tvaru je přídavné jméno </a:t>
            </a:r>
            <a:r>
              <a:rPr lang="cs-CZ" sz="2000" b="1" dirty="0" smtClean="0"/>
              <a:t>nejslavnější</a:t>
            </a:r>
            <a:r>
              <a:rPr lang="cs-CZ" sz="2000" dirty="0" smtClean="0"/>
              <a:t>? Vytvoř ostatní tvary.</a:t>
            </a:r>
          </a:p>
          <a:p>
            <a:pPr marL="457200" indent="-457200">
              <a:buAutoNum type="arabicPeriod"/>
            </a:pPr>
            <a:endParaRPr lang="cs-CZ" sz="2000" dirty="0" smtClean="0"/>
          </a:p>
        </p:txBody>
      </p:sp>
      <p:sp>
        <p:nvSpPr>
          <p:cNvPr id="13" name="Zaoblený obdélník 12"/>
          <p:cNvSpPr/>
          <p:nvPr/>
        </p:nvSpPr>
        <p:spPr>
          <a:xfrm>
            <a:off x="683568" y="1988840"/>
            <a:ext cx="8136904" cy="360040"/>
          </a:xfrm>
          <a:prstGeom prst="round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dirty="0" smtClean="0">
                <a:solidFill>
                  <a:schemeClr val="bg1"/>
                </a:solidFill>
              </a:rPr>
              <a:t>socha – patří, který – metá, sochař </a:t>
            </a:r>
            <a:r>
              <a:rPr lang="cs-CZ" sz="2000" dirty="0" err="1" smtClean="0">
                <a:solidFill>
                  <a:schemeClr val="bg1"/>
                </a:solidFill>
              </a:rPr>
              <a:t>Myrón</a:t>
            </a:r>
            <a:r>
              <a:rPr lang="cs-CZ" sz="2000" dirty="0" smtClean="0">
                <a:solidFill>
                  <a:schemeClr val="bg1"/>
                </a:solidFill>
              </a:rPr>
              <a:t> - zachytil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611560" y="2924944"/>
            <a:ext cx="8208912" cy="432048"/>
          </a:xfrm>
          <a:prstGeom prst="round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dirty="0" smtClean="0">
                <a:solidFill>
                  <a:schemeClr val="bg1"/>
                </a:solidFill>
              </a:rPr>
              <a:t>7, 2, </a:t>
            </a:r>
            <a:r>
              <a:rPr lang="cs-CZ" sz="2000" dirty="0" err="1" smtClean="0">
                <a:solidFill>
                  <a:schemeClr val="bg1"/>
                </a:solidFill>
              </a:rPr>
              <a:t>2</a:t>
            </a:r>
            <a:r>
              <a:rPr lang="cs-CZ" sz="2000" dirty="0" smtClean="0">
                <a:solidFill>
                  <a:schemeClr val="bg1"/>
                </a:solidFill>
              </a:rPr>
              <a:t>, 1, 5, 1, 2, 1, 3, 5, 1. </a:t>
            </a:r>
            <a:r>
              <a:rPr lang="cs-CZ" sz="2000" dirty="0" err="1" smtClean="0">
                <a:solidFill>
                  <a:schemeClr val="bg1"/>
                </a:solidFill>
              </a:rPr>
              <a:t>1</a:t>
            </a:r>
            <a:r>
              <a:rPr lang="cs-CZ" sz="2000" dirty="0" smtClean="0">
                <a:solidFill>
                  <a:schemeClr val="bg1"/>
                </a:solidFill>
              </a:rPr>
              <a:t>, </a:t>
            </a:r>
            <a:r>
              <a:rPr lang="cs-CZ" sz="2000" dirty="0" err="1" smtClean="0">
                <a:solidFill>
                  <a:schemeClr val="bg1"/>
                </a:solidFill>
              </a:rPr>
              <a:t>1</a:t>
            </a:r>
            <a:r>
              <a:rPr lang="cs-CZ" sz="2000" dirty="0" smtClean="0">
                <a:solidFill>
                  <a:schemeClr val="bg1"/>
                </a:solidFill>
              </a:rPr>
              <a:t>, 5, 1, 7, 1, 6, 7, 1, </a:t>
            </a:r>
            <a:r>
              <a:rPr lang="cs-CZ" sz="2000" dirty="0" err="1" smtClean="0">
                <a:solidFill>
                  <a:schemeClr val="bg1"/>
                </a:solidFill>
              </a:rPr>
              <a:t>1.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11560" y="4149080"/>
            <a:ext cx="8280920" cy="648072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dirty="0" smtClean="0"/>
              <a:t>nejslavnější – 4.p., č. mn.,rod </a:t>
            </a:r>
            <a:r>
              <a:rPr lang="cs-CZ" sz="2000" dirty="0" err="1" smtClean="0"/>
              <a:t>stř</a:t>
            </a:r>
            <a:r>
              <a:rPr lang="cs-CZ" sz="2000" dirty="0" smtClean="0"/>
              <a:t>., druh měkký, vzor jarní</a:t>
            </a:r>
          </a:p>
          <a:p>
            <a:r>
              <a:rPr lang="cs-CZ" sz="2000" dirty="0" smtClean="0"/>
              <a:t>řeckého – 1.p., č. jed., rod </a:t>
            </a:r>
            <a:r>
              <a:rPr lang="cs-CZ" sz="2000" dirty="0" err="1" smtClean="0"/>
              <a:t>mužs</a:t>
            </a:r>
            <a:r>
              <a:rPr lang="cs-CZ" sz="2000" dirty="0" smtClean="0"/>
              <a:t>., druh tvrdý, vzor jarní</a:t>
            </a:r>
            <a:endParaRPr lang="cs-CZ" sz="2000" dirty="0"/>
          </a:p>
        </p:txBody>
      </p:sp>
      <p:sp>
        <p:nvSpPr>
          <p:cNvPr id="7" name="Zaoblený obdélník 6"/>
          <p:cNvSpPr/>
          <p:nvPr/>
        </p:nvSpPr>
        <p:spPr>
          <a:xfrm>
            <a:off x="611560" y="5445224"/>
            <a:ext cx="8136904" cy="576064"/>
          </a:xfrm>
          <a:prstGeom prst="round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dirty="0" smtClean="0"/>
              <a:t>3. stupeň přídavného jména, slavnější, slavný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1268760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dirty="0" smtClean="0"/>
              <a:t>Mezi nejslavnější umělecká díla patří socha řeckého atleta, který metá disk. Sochař </a:t>
            </a:r>
            <a:r>
              <a:rPr lang="cs-CZ" sz="2000" dirty="0" err="1" smtClean="0"/>
              <a:t>Myrón</a:t>
            </a:r>
            <a:r>
              <a:rPr lang="cs-CZ" sz="2000" dirty="0" smtClean="0"/>
              <a:t> zachytil závodníka v okamžiku těsně před vymrštěním disku.</a:t>
            </a:r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0" y="1412776"/>
            <a:ext cx="89644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5. </a:t>
            </a:r>
            <a:r>
              <a:rPr lang="cs-CZ" sz="2000" dirty="0" smtClean="0"/>
              <a:t>Z daných slov vypiš dvě slova ohebná: </a:t>
            </a:r>
            <a:r>
              <a:rPr lang="cs-CZ" sz="2000" b="1" dirty="0" smtClean="0"/>
              <a:t>mezi, který, těsně, před, metá </a:t>
            </a:r>
            <a:endParaRPr lang="cs-CZ" b="1" dirty="0"/>
          </a:p>
        </p:txBody>
      </p:sp>
      <p:sp>
        <p:nvSpPr>
          <p:cNvPr id="4" name="Zaoblený obdélník 3"/>
          <p:cNvSpPr/>
          <p:nvPr/>
        </p:nvSpPr>
        <p:spPr>
          <a:xfrm>
            <a:off x="2771800" y="1772816"/>
            <a:ext cx="1944216" cy="576064"/>
          </a:xfrm>
          <a:prstGeom prst="round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bg1"/>
                </a:solidFill>
              </a:rPr>
              <a:t>který, metá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0" y="2420888"/>
            <a:ext cx="88924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6. Zájmeno </a:t>
            </a:r>
            <a:r>
              <a:rPr lang="cs-CZ" sz="2000" b="1" dirty="0" smtClean="0"/>
              <a:t>který</a:t>
            </a:r>
            <a:r>
              <a:rPr lang="cs-CZ" sz="2000" dirty="0" smtClean="0"/>
              <a:t> nahraď synonymním zájmenem, urči druh zájmena.</a:t>
            </a:r>
            <a:endParaRPr lang="cs-CZ" sz="2000" dirty="0"/>
          </a:p>
        </p:txBody>
      </p:sp>
      <p:sp>
        <p:nvSpPr>
          <p:cNvPr id="6" name="Zaoblený obdélník 5"/>
          <p:cNvSpPr/>
          <p:nvPr/>
        </p:nvSpPr>
        <p:spPr>
          <a:xfrm>
            <a:off x="2267744" y="2924944"/>
            <a:ext cx="4248472" cy="720080"/>
          </a:xfrm>
          <a:prstGeom prst="round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jenž - zájmeno vztažné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0" y="3789040"/>
            <a:ext cx="91440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7. U slovesa </a:t>
            </a:r>
            <a:r>
              <a:rPr lang="cs-CZ" sz="2000" b="1" dirty="0" smtClean="0"/>
              <a:t>patří</a:t>
            </a:r>
            <a:r>
              <a:rPr lang="cs-CZ" sz="2000" dirty="0" smtClean="0"/>
              <a:t> urči všechny kategorie.</a:t>
            </a:r>
            <a:endParaRPr lang="cs-CZ" sz="2000" dirty="0"/>
          </a:p>
        </p:txBody>
      </p:sp>
      <p:sp>
        <p:nvSpPr>
          <p:cNvPr id="8" name="Zaoblený obdélník 7"/>
          <p:cNvSpPr/>
          <p:nvPr/>
        </p:nvSpPr>
        <p:spPr>
          <a:xfrm>
            <a:off x="1259632" y="4509120"/>
            <a:ext cx="6408712" cy="576064"/>
          </a:xfrm>
          <a:prstGeom prst="round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bg1"/>
                </a:solidFill>
              </a:rPr>
              <a:t>3. os., č,</a:t>
            </a:r>
            <a:r>
              <a:rPr lang="cs-CZ" sz="2000" dirty="0" err="1" smtClean="0">
                <a:solidFill>
                  <a:schemeClr val="bg1"/>
                </a:solidFill>
              </a:rPr>
              <a:t>j</a:t>
            </a:r>
            <a:r>
              <a:rPr lang="cs-CZ" sz="2000" dirty="0" smtClean="0">
                <a:solidFill>
                  <a:schemeClr val="bg1"/>
                </a:solidFill>
              </a:rPr>
              <a:t>., </a:t>
            </a:r>
            <a:r>
              <a:rPr lang="cs-CZ" sz="2000" dirty="0" err="1" smtClean="0">
                <a:solidFill>
                  <a:schemeClr val="bg1"/>
                </a:solidFill>
              </a:rPr>
              <a:t>zp</a:t>
            </a:r>
            <a:r>
              <a:rPr lang="cs-CZ" sz="2000" dirty="0" smtClean="0">
                <a:solidFill>
                  <a:schemeClr val="bg1"/>
                </a:solidFill>
              </a:rPr>
              <a:t>. </a:t>
            </a:r>
            <a:r>
              <a:rPr lang="cs-CZ" sz="2000" dirty="0" err="1" smtClean="0">
                <a:solidFill>
                  <a:schemeClr val="bg1"/>
                </a:solidFill>
              </a:rPr>
              <a:t>ozn</a:t>
            </a:r>
            <a:r>
              <a:rPr lang="cs-CZ" sz="2000" dirty="0" smtClean="0">
                <a:solidFill>
                  <a:schemeClr val="bg1"/>
                </a:solidFill>
              </a:rPr>
              <a:t>., čas př., rod činný 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0" y="5301208"/>
            <a:ext cx="89644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8. Urči větné členy: </a:t>
            </a:r>
            <a:r>
              <a:rPr lang="cs-CZ" sz="2000" b="1" dirty="0" smtClean="0"/>
              <a:t>atleta, v okamžiku, disk</a:t>
            </a:r>
            <a:endParaRPr lang="cs-CZ" sz="2000" b="1" dirty="0"/>
          </a:p>
        </p:txBody>
      </p:sp>
      <p:sp>
        <p:nvSpPr>
          <p:cNvPr id="10" name="Zaoblený obdélník 9"/>
          <p:cNvSpPr/>
          <p:nvPr/>
        </p:nvSpPr>
        <p:spPr>
          <a:xfrm>
            <a:off x="323528" y="5877272"/>
            <a:ext cx="8640960" cy="720080"/>
          </a:xfrm>
          <a:prstGeom prst="round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bg1"/>
                </a:solidFill>
              </a:rPr>
              <a:t>atleta – </a:t>
            </a:r>
            <a:r>
              <a:rPr lang="cs-CZ" sz="2000" dirty="0" err="1" smtClean="0">
                <a:solidFill>
                  <a:schemeClr val="bg1"/>
                </a:solidFill>
              </a:rPr>
              <a:t>Pkn</a:t>
            </a:r>
            <a:r>
              <a:rPr lang="cs-CZ" sz="2000" dirty="0" smtClean="0">
                <a:solidFill>
                  <a:schemeClr val="bg1"/>
                </a:solidFill>
              </a:rPr>
              <a:t>, v okamžiku – Puč, disk – </a:t>
            </a:r>
            <a:r>
              <a:rPr lang="cs-CZ" sz="2000" dirty="0" err="1" smtClean="0">
                <a:solidFill>
                  <a:schemeClr val="bg1"/>
                </a:solidFill>
              </a:rPr>
              <a:t>Pt</a:t>
            </a:r>
            <a:r>
              <a:rPr lang="cs-CZ" sz="2000" dirty="0" smtClean="0">
                <a:solidFill>
                  <a:schemeClr val="bg1"/>
                </a:solidFill>
              </a:rPr>
              <a:t> (4.p.)</a:t>
            </a:r>
            <a:endParaRPr lang="cs-CZ" sz="20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8" grpId="0" animBg="1"/>
      <p:bldP spid="1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1268760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dirty="0" smtClean="0"/>
              <a:t>Mezi nejslavnější umělecká díla patří socha řeckého atleta, který metá disk. Sochař </a:t>
            </a:r>
            <a:r>
              <a:rPr lang="cs-CZ" sz="2000" dirty="0" err="1" smtClean="0"/>
              <a:t>Myrón</a:t>
            </a:r>
            <a:r>
              <a:rPr lang="cs-CZ" sz="2000" dirty="0" smtClean="0"/>
              <a:t> zachytil závodníka v okamžiku těsně před vymrštěním disku.</a:t>
            </a:r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0" y="1412776"/>
            <a:ext cx="87849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9. Úvodní souvětí změň na větu jednoduchou. </a:t>
            </a:r>
            <a:endParaRPr lang="cs-CZ" sz="2000" dirty="0"/>
          </a:p>
        </p:txBody>
      </p:sp>
      <p:sp>
        <p:nvSpPr>
          <p:cNvPr id="5" name="Zaoblený obdélník 4"/>
          <p:cNvSpPr/>
          <p:nvPr/>
        </p:nvSpPr>
        <p:spPr>
          <a:xfrm>
            <a:off x="323528" y="1772816"/>
            <a:ext cx="8496944" cy="504056"/>
          </a:xfrm>
          <a:prstGeom prst="round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bg1"/>
                </a:solidFill>
              </a:rPr>
              <a:t>…… socha řeckého atleta metajícího disk.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0" y="2492896"/>
            <a:ext cx="85689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10. Jak můžeš jedním slovem pojmenovat atleta, který hází diskem?</a:t>
            </a:r>
            <a:endParaRPr lang="cs-CZ" sz="2000" dirty="0"/>
          </a:p>
        </p:txBody>
      </p:sp>
      <p:sp>
        <p:nvSpPr>
          <p:cNvPr id="7" name="Zaoblený obdélník 6"/>
          <p:cNvSpPr/>
          <p:nvPr/>
        </p:nvSpPr>
        <p:spPr>
          <a:xfrm>
            <a:off x="1187624" y="2924944"/>
            <a:ext cx="5904656" cy="432048"/>
          </a:xfrm>
          <a:prstGeom prst="round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diskobolos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23528" y="3501008"/>
            <a:ext cx="8496944" cy="3170099"/>
          </a:xfrm>
          <a:prstGeom prst="rect">
            <a:avLst/>
          </a:prstGeom>
          <a:noFill/>
          <a:ln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Nevztahuje se k textu:</a:t>
            </a:r>
          </a:p>
          <a:p>
            <a:r>
              <a:rPr lang="cs-CZ" sz="2000" dirty="0" smtClean="0"/>
              <a:t>11. Vyhledej ve větách několikanásobné větné členy a pojmenuj je:</a:t>
            </a:r>
          </a:p>
          <a:p>
            <a:endParaRPr lang="cs-CZ" sz="2000" dirty="0" smtClean="0"/>
          </a:p>
          <a:p>
            <a:pPr marL="457200" indent="-457200">
              <a:buAutoNum type="alphaLcParenR"/>
            </a:pPr>
            <a:r>
              <a:rPr lang="cs-CZ" sz="2000" dirty="0" smtClean="0"/>
              <a:t>Pro opékání na ohni nebo na roštu postavíme poměrně malé ohniště.                                          </a:t>
            </a:r>
          </a:p>
          <a:p>
            <a:pPr marL="457200" indent="-457200"/>
            <a:endParaRPr lang="cs-CZ" sz="2000" dirty="0" smtClean="0"/>
          </a:p>
          <a:p>
            <a:pPr marL="457200" indent="-457200"/>
            <a:r>
              <a:rPr lang="cs-CZ" sz="2000" dirty="0" smtClean="0"/>
              <a:t>b)   Mezi borovice se připletl ojediněle osamělý smrk nebo buk.</a:t>
            </a:r>
          </a:p>
          <a:p>
            <a:pPr marL="457200" indent="-457200">
              <a:buAutoNum type="alphaLcParenR"/>
            </a:pPr>
            <a:endParaRPr lang="cs-CZ" sz="2000" dirty="0" smtClean="0"/>
          </a:p>
          <a:p>
            <a:pPr marL="457200" indent="-457200"/>
            <a:r>
              <a:rPr lang="cs-CZ" sz="2000" dirty="0" smtClean="0"/>
              <a:t>c)    Děti i dospělí se tu procházeli mezi různými stánky a atrakcemi.</a:t>
            </a:r>
          </a:p>
          <a:p>
            <a:pPr marL="457200" indent="-457200">
              <a:buAutoNum type="alphaLcParenR"/>
            </a:pPr>
            <a:endParaRPr lang="cs-CZ" sz="2000" dirty="0" smtClean="0"/>
          </a:p>
          <a:p>
            <a:pPr marL="457200" indent="-457200">
              <a:buAutoNum type="alphaLcParenR"/>
            </a:pPr>
            <a:endParaRPr lang="cs-CZ" sz="2000" dirty="0"/>
          </a:p>
        </p:txBody>
      </p:sp>
      <p:sp>
        <p:nvSpPr>
          <p:cNvPr id="10" name="Zaoblený obdélník 9"/>
          <p:cNvSpPr/>
          <p:nvPr/>
        </p:nvSpPr>
        <p:spPr>
          <a:xfrm>
            <a:off x="2411760" y="4437112"/>
            <a:ext cx="2088232" cy="504056"/>
          </a:xfrm>
          <a:prstGeom prst="round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aoblený obdélník 11"/>
          <p:cNvSpPr/>
          <p:nvPr/>
        </p:nvSpPr>
        <p:spPr>
          <a:xfrm>
            <a:off x="5220072" y="5013176"/>
            <a:ext cx="2088232" cy="432048"/>
          </a:xfrm>
          <a:prstGeom prst="round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aoblený obdélník 12"/>
          <p:cNvSpPr/>
          <p:nvPr/>
        </p:nvSpPr>
        <p:spPr>
          <a:xfrm>
            <a:off x="683568" y="5589240"/>
            <a:ext cx="1512168" cy="504056"/>
          </a:xfrm>
          <a:prstGeom prst="round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Zaoblený obdélník 13"/>
          <p:cNvSpPr/>
          <p:nvPr/>
        </p:nvSpPr>
        <p:spPr>
          <a:xfrm>
            <a:off x="5292080" y="5589240"/>
            <a:ext cx="2088232" cy="504056"/>
          </a:xfrm>
          <a:prstGeom prst="roundRect">
            <a:avLst/>
          </a:prstGeom>
          <a:noFill/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10" grpId="0" animBg="1"/>
      <p:bldP spid="12" grpId="0" animBg="1"/>
      <p:bldP spid="13" grpId="0" animBg="1"/>
      <p:bldP spid="1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1268760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dirty="0" smtClean="0"/>
              <a:t>Mezi nejslavnější umělecká díla patří socha řeckého atleta, který metá disk. Sochař </a:t>
            </a:r>
            <a:r>
              <a:rPr lang="cs-CZ" sz="2000" dirty="0" err="1" smtClean="0"/>
              <a:t>Myrón</a:t>
            </a:r>
            <a:r>
              <a:rPr lang="cs-CZ" sz="2000" dirty="0" smtClean="0"/>
              <a:t> zachytil závodníka v okamžiku těsně před vymrštěním disku.</a:t>
            </a:r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1556792"/>
            <a:ext cx="871296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12. Napiš větné celky podle těchto schémat:  </a:t>
            </a:r>
          </a:p>
          <a:p>
            <a:endParaRPr lang="cs-CZ" sz="2000" dirty="0" smtClean="0"/>
          </a:p>
          <a:p>
            <a:r>
              <a:rPr lang="cs-CZ" sz="2000" dirty="0" smtClean="0"/>
              <a:t>„V……………..?“ m ………………….. .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r>
              <a:rPr lang="cs-CZ" sz="2000" dirty="0" smtClean="0"/>
              <a:t>V …………….: „V ……………………. .“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r>
              <a:rPr lang="cs-CZ" sz="2000" dirty="0" smtClean="0"/>
              <a:t>„V ……………. ,“ m ……………. , „m …………….. .“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20" y="4941168"/>
            <a:ext cx="86409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13. Napiš jedno ustálené rčení (přísloví) na slovo ruka (ruce). Tvar slova můžeš měnit.</a:t>
            </a:r>
            <a:endParaRPr lang="cs-CZ" sz="2000" dirty="0"/>
          </a:p>
        </p:txBody>
      </p:sp>
      <p:sp>
        <p:nvSpPr>
          <p:cNvPr id="6" name="Zaoblený obdélník 5"/>
          <p:cNvSpPr/>
          <p:nvPr/>
        </p:nvSpPr>
        <p:spPr>
          <a:xfrm>
            <a:off x="323528" y="5805264"/>
            <a:ext cx="8568952" cy="864096"/>
          </a:xfrm>
          <a:prstGeom prst="round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Má obě ruce levé. Ruka ruku myje. Studené ruce – upřímné srdce.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1700808"/>
            <a:ext cx="6237926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Autor fotografie: </a:t>
            </a:r>
            <a:r>
              <a:rPr lang="cs-CZ" sz="2400" dirty="0" err="1" smtClean="0"/>
              <a:t>Steve</a:t>
            </a:r>
            <a:r>
              <a:rPr lang="cs-CZ" sz="2400" dirty="0" smtClean="0"/>
              <a:t> F-E-</a:t>
            </a:r>
            <a:r>
              <a:rPr lang="cs-CZ" sz="2400" dirty="0" err="1" smtClean="0"/>
              <a:t>Cameron</a:t>
            </a:r>
            <a:r>
              <a:rPr lang="cs-CZ" sz="2400" dirty="0" smtClean="0"/>
              <a:t> (</a:t>
            </a:r>
            <a:r>
              <a:rPr lang="cs-CZ" sz="2400" dirty="0" err="1" smtClean="0">
                <a:hlinkClick r:id="rId2" tooltip="User:Merlin-UK"/>
              </a:rPr>
              <a:t>Merlin</a:t>
            </a:r>
            <a:r>
              <a:rPr lang="cs-CZ" sz="2400" dirty="0" smtClean="0">
                <a:hlinkClick r:id="rId2" tooltip="User:Merlin-UK"/>
              </a:rPr>
              <a:t>-UK</a:t>
            </a:r>
            <a:r>
              <a:rPr lang="cs-CZ" sz="2400" dirty="0" smtClean="0"/>
              <a:t>)</a:t>
            </a:r>
            <a:endParaRPr lang="cs-CZ" sz="2400" dirty="0"/>
          </a:p>
        </p:txBody>
      </p:sp>
      <p:sp>
        <p:nvSpPr>
          <p:cNvPr id="3" name="Obdélník 2"/>
          <p:cNvSpPr/>
          <p:nvPr/>
        </p:nvSpPr>
        <p:spPr>
          <a:xfrm>
            <a:off x="539552" y="2132856"/>
            <a:ext cx="8352928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/>
              <a:t>http://cs.wikipedia.org/wiki/Soubor:SFEC_BritMus_Roman_021.JPG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188640"/>
            <a:ext cx="842493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Použité materiály:</a:t>
            </a:r>
          </a:p>
          <a:p>
            <a:endParaRPr lang="cs-CZ" sz="2400" dirty="0" smtClean="0"/>
          </a:p>
          <a:p>
            <a:r>
              <a:rPr lang="cs-CZ" sz="2400" dirty="0" smtClean="0"/>
              <a:t>Text - vlastní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554</TotalTime>
  <Words>713</Words>
  <Application>Microsoft Office PowerPoint</Application>
  <PresentationFormat>Předvádění na obrazovce (4:3)</PresentationFormat>
  <Paragraphs>98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ANOTACE: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ředitelka</dc:creator>
  <cp:lastModifiedBy>ředitelka</cp:lastModifiedBy>
  <cp:revision>56</cp:revision>
  <dcterms:created xsi:type="dcterms:W3CDTF">2013-05-13T11:47:56Z</dcterms:created>
  <dcterms:modified xsi:type="dcterms:W3CDTF">2013-06-05T12:03:57Z</dcterms:modified>
</cp:coreProperties>
</file>