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7" r:id="rId4"/>
    <p:sldId id="259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727" autoAdjust="0"/>
  </p:normalViewPr>
  <p:slideViewPr>
    <p:cSldViewPr>
      <p:cViewPr>
        <p:scale>
          <a:sx n="75" d="100"/>
          <a:sy n="75" d="100"/>
        </p:scale>
        <p:origin x="-123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144993-F83F-4960-80FA-CAE2079FB050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CB34CB70-4196-437A-956D-6D3AD9D813E3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2DAE606-56E4-4D88-BCBE-A51AD6B6496F}" type="presOf" srcId="{100B6B2E-82E6-4C11-B19B-F2DB3A0EA64F}" destId="{645AA564-2E9E-4954-AD87-AE01782CEC59}" srcOrd="0" destOrd="0" presId="urn:microsoft.com/office/officeart/2005/8/layout/target3"/>
    <dgm:cxn modelId="{2C87A738-0105-4031-B7D8-C96F29787D07}" type="presOf" srcId="{914700B9-77B5-440A-A438-DE98B6D4894D}" destId="{E73F1C26-6DCD-4001-88B9-355E01E2BCE7}" srcOrd="0" destOrd="0" presId="urn:microsoft.com/office/officeart/2005/8/layout/target3"/>
    <dgm:cxn modelId="{4AC62E19-8D74-4117-B443-3426E80D32EB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A656B05E-5929-4CA3-A8F5-A4432772190B}" type="presOf" srcId="{1D8420EA-BFA0-403B-80F5-647FA396CC45}" destId="{F7B3C0B7-F0F7-4F49-B02C-3630F8C5FAE5}" srcOrd="0" destOrd="0" presId="urn:microsoft.com/office/officeart/2005/8/layout/target3"/>
    <dgm:cxn modelId="{69A61B61-5A2C-40FA-8187-C5B53E2E6626}" type="presOf" srcId="{100B6B2E-82E6-4C11-B19B-F2DB3A0EA64F}" destId="{DBA8199F-D892-4A8E-A352-2B7844050E09}" srcOrd="1" destOrd="0" presId="urn:microsoft.com/office/officeart/2005/8/layout/target3"/>
    <dgm:cxn modelId="{0CB6EDDF-810B-4289-BB56-1B12F5D11B42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4163A2E-C793-470F-81CC-102DFBC65D66}" type="presOf" srcId="{1D8420EA-BFA0-403B-80F5-647FA396CC45}" destId="{8467D0EB-87A2-4285-8ACA-0398EFBF29BC}" srcOrd="1" destOrd="0" presId="urn:microsoft.com/office/officeart/2005/8/layout/target3"/>
    <dgm:cxn modelId="{202B93BC-69E1-4C01-9272-4D04598C49DD}" type="presParOf" srcId="{FE47432B-CA46-450C-8D8F-66C300A95B52}" destId="{B522209E-30D0-49D6-A340-2D383A11C668}" srcOrd="0" destOrd="0" presId="urn:microsoft.com/office/officeart/2005/8/layout/target3"/>
    <dgm:cxn modelId="{54A93FE7-8883-4E00-9BDF-DF88FF113988}" type="presParOf" srcId="{FE47432B-CA46-450C-8D8F-66C300A95B52}" destId="{ED5A8377-51D5-4DC5-B0E7-680166966720}" srcOrd="1" destOrd="0" presId="urn:microsoft.com/office/officeart/2005/8/layout/target3"/>
    <dgm:cxn modelId="{1C817D3F-5B9E-4A97-B29A-81B191E97911}" type="presParOf" srcId="{FE47432B-CA46-450C-8D8F-66C300A95B52}" destId="{F69CC921-512E-49F4-824C-A648EC5F27A5}" srcOrd="2" destOrd="0" presId="urn:microsoft.com/office/officeart/2005/8/layout/target3"/>
    <dgm:cxn modelId="{A60B3ED5-4097-4309-9727-B6A5580D88C7}" type="presParOf" srcId="{FE47432B-CA46-450C-8D8F-66C300A95B52}" destId="{61C9CE18-EDA6-4EDF-BA1C-09779D38FBBF}" srcOrd="3" destOrd="0" presId="urn:microsoft.com/office/officeart/2005/8/layout/target3"/>
    <dgm:cxn modelId="{BD28C78B-2667-4F42-8E58-DE754707DF6F}" type="presParOf" srcId="{FE47432B-CA46-450C-8D8F-66C300A95B52}" destId="{D60DEAAB-7AFE-435A-ACF6-18851E4B0426}" srcOrd="4" destOrd="0" presId="urn:microsoft.com/office/officeart/2005/8/layout/target3"/>
    <dgm:cxn modelId="{4409C3B8-6BC9-41C0-AB70-893CC293ABB4}" type="presParOf" srcId="{FE47432B-CA46-450C-8D8F-66C300A95B52}" destId="{F7B3C0B7-F0F7-4F49-B02C-3630F8C5FAE5}" srcOrd="5" destOrd="0" presId="urn:microsoft.com/office/officeart/2005/8/layout/target3"/>
    <dgm:cxn modelId="{D20C1298-1947-4D69-9459-662A28CCDAFF}" type="presParOf" srcId="{FE47432B-CA46-450C-8D8F-66C300A95B52}" destId="{C9DA9446-E2D3-4F6A-8960-3CADFBF870B8}" srcOrd="6" destOrd="0" presId="urn:microsoft.com/office/officeart/2005/8/layout/target3"/>
    <dgm:cxn modelId="{6856FC12-D4B1-48CE-8B21-F15950DA8866}" type="presParOf" srcId="{FE47432B-CA46-450C-8D8F-66C300A95B52}" destId="{9726EC6F-D322-4CD3-B489-1BE3DF7CE70B}" srcOrd="7" destOrd="0" presId="urn:microsoft.com/office/officeart/2005/8/layout/target3"/>
    <dgm:cxn modelId="{5331B85F-4BCF-4773-9E47-7CFE1F3EA648}" type="presParOf" srcId="{FE47432B-CA46-450C-8D8F-66C300A95B52}" destId="{645AA564-2E9E-4954-AD87-AE01782CEC59}" srcOrd="8" destOrd="0" presId="urn:microsoft.com/office/officeart/2005/8/layout/target3"/>
    <dgm:cxn modelId="{C05169F7-E8DB-4E41-9F6B-BD07C296B196}" type="presParOf" srcId="{FE47432B-CA46-450C-8D8F-66C300A95B52}" destId="{8538CAC4-6A86-42B8-B5AF-2FF155DB9D02}" srcOrd="9" destOrd="0" presId="urn:microsoft.com/office/officeart/2005/8/layout/target3"/>
    <dgm:cxn modelId="{E0C4675A-8F95-4BC0-8E9F-EC5C1CF9EFEE}" type="presParOf" srcId="{FE47432B-CA46-450C-8D8F-66C300A95B52}" destId="{26FD6024-A07F-46D0-8BC0-B5E595C5673D}" srcOrd="10" destOrd="0" presId="urn:microsoft.com/office/officeart/2005/8/layout/target3"/>
    <dgm:cxn modelId="{DD4C851E-8B65-4E09-90CF-AC1AE4D87216}" type="presParOf" srcId="{FE47432B-CA46-450C-8D8F-66C300A95B52}" destId="{E73F1C26-6DCD-4001-88B9-355E01E2BCE7}" srcOrd="11" destOrd="0" presId="urn:microsoft.com/office/officeart/2005/8/layout/target3"/>
    <dgm:cxn modelId="{D9F21869-CB31-4A0D-85E1-C2BFE9E65DC9}" type="presParOf" srcId="{FE47432B-CA46-450C-8D8F-66C300A95B52}" destId="{8E23E229-92FC-49D1-B5FE-0303176B8A4E}" srcOrd="12" destOrd="0" presId="urn:microsoft.com/office/officeart/2005/8/layout/target3"/>
    <dgm:cxn modelId="{6553672E-9B33-4D2C-B55F-F7C90A007B30}" type="presParOf" srcId="{FE47432B-CA46-450C-8D8F-66C300A95B52}" destId="{8467D0EB-87A2-4285-8ACA-0398EFBF29BC}" srcOrd="13" destOrd="0" presId="urn:microsoft.com/office/officeart/2005/8/layout/target3"/>
    <dgm:cxn modelId="{6D77A66D-9FC1-4B38-8E4B-0AECE0CA4596}" type="presParOf" srcId="{FE47432B-CA46-450C-8D8F-66C300A95B52}" destId="{DBA8199F-D892-4A8E-A352-2B7844050E09}" srcOrd="14" destOrd="0" presId="urn:microsoft.com/office/officeart/2005/8/layout/target3"/>
    <dgm:cxn modelId="{D991AA91-6968-4D28-9F5F-BE87BEC818B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DCDBC8F-F54E-4BFE-941A-EBD5F9F3A66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CB50BB0-A275-4F96-B07D-616179E749A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Astrid_Lindgren_1924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Jan_Vil%C3%ADmek_-_Bo%C5%BEena_N%C4%9Bmcov%C3%A1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Slavní spisovatelé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seznámení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osobností Boženy Němcové, jejího literárního díla.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aktivně doplňuje poznatky týkající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díla i života Boženy Němcové, pracuje s vědomosti o slavných světových autorkách.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8"/>
            <a:ext cx="82089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Slavní spisovatelé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4293096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Český jazyk – 7. ročník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Slavné spisovatelky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6" name="Picture 2" descr="Astrid Lindgrenová v roce 192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44824"/>
            <a:ext cx="2143125" cy="28575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779912" y="2420888"/>
            <a:ext cx="4789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Nositelka Ceny Hanse Christiana Andersena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3717032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Švédská spisovatelka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458112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Pipi</a:t>
            </a:r>
            <a:r>
              <a:rPr lang="cs-CZ" sz="2400" dirty="0" smtClean="0">
                <a:solidFill>
                  <a:schemeClr val="bg1"/>
                </a:solidFill>
              </a:rPr>
              <a:t> Dlouhá Punčocha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5589240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Děti z </a:t>
            </a:r>
            <a:r>
              <a:rPr lang="cs-CZ" sz="2400" dirty="0" err="1" smtClean="0">
                <a:solidFill>
                  <a:schemeClr val="bg1"/>
                </a:solidFill>
              </a:rPr>
              <a:t>Bullerbynu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5229200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bg1"/>
                </a:solidFill>
              </a:rPr>
              <a:t>Astrid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Lindgrenová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1028" name="Picture 4" descr="C:\Users\ředitelka\AppData\Local\Microsoft\Windows\Temporary Internet Files\Content.IE5\X47Y7U6M\MC9004107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4869160"/>
            <a:ext cx="2052034" cy="162392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851920" y="1628800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1907 - 2002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Slavné spisovatelky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2050" name="Picture 2" descr="http://upload.wikimedia.org/wikipedia/commons/5/5d/J._K._Rowling_2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2016224" cy="288032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843808" y="3212976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Psaním knížek si vydělala majetek větší než  má anglická královna.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1556792"/>
            <a:ext cx="6444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Narodila se 1964, v současné době stále píše.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2276872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Britská spisovatelka.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4293096"/>
            <a:ext cx="6300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Hermiona</a:t>
            </a:r>
            <a:r>
              <a:rPr lang="cs-CZ" sz="2400" dirty="0" smtClean="0">
                <a:solidFill>
                  <a:schemeClr val="bg1"/>
                </a:solidFill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</a:rPr>
              <a:t>mudlové</a:t>
            </a:r>
            <a:r>
              <a:rPr lang="cs-CZ" sz="2400" dirty="0" smtClean="0">
                <a:solidFill>
                  <a:schemeClr val="bg1"/>
                </a:solidFill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</a:rPr>
              <a:t>Voldemort</a:t>
            </a:r>
            <a:r>
              <a:rPr lang="cs-CZ" sz="2400" dirty="0" smtClean="0">
                <a:solidFill>
                  <a:schemeClr val="bg1"/>
                </a:solidFill>
              </a:rPr>
              <a:t>, Bradavice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2" y="5229200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Harry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Potter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725144"/>
            <a:ext cx="34563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bg1"/>
                </a:solidFill>
              </a:rPr>
              <a:t>Joanne</a:t>
            </a:r>
            <a:r>
              <a:rPr lang="cs-CZ" sz="4800" dirty="0" smtClean="0">
                <a:solidFill>
                  <a:schemeClr val="bg1"/>
                </a:solidFill>
              </a:rPr>
              <a:t> K.</a:t>
            </a:r>
          </a:p>
          <a:p>
            <a:r>
              <a:rPr lang="cs-CZ" sz="4800" dirty="0" err="1" smtClean="0">
                <a:solidFill>
                  <a:schemeClr val="bg1"/>
                </a:solidFill>
              </a:rPr>
              <a:t>Rowlingová</a:t>
            </a:r>
            <a:endParaRPr lang="cs-CZ" sz="4800" dirty="0">
              <a:solidFill>
                <a:schemeClr val="bg1"/>
              </a:solidFill>
            </a:endParaRPr>
          </a:p>
        </p:txBody>
      </p:sp>
      <p:pic>
        <p:nvPicPr>
          <p:cNvPr id="3073" name="Picture 1" descr="C:\Users\ředitelka\AppData\Local\Microsoft\Windows\Temporary Internet Files\Content.IE5\7DIZ66DA\MC9001986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4797152"/>
            <a:ext cx="1512518" cy="18048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260648"/>
            <a:ext cx="589231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Slavné spisovatelky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412776"/>
            <a:ext cx="2376264" cy="3096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1556792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Žila v 19. století.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2492896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Křestní jméno si v dospělosti změnila  za ryze  české.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07904" y="3717032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Můžeme ji zařadit mezi spisovatele, jako byli Erben, </a:t>
            </a:r>
            <a:r>
              <a:rPr lang="cs-CZ" sz="2400" dirty="0" err="1" smtClean="0">
                <a:solidFill>
                  <a:schemeClr val="bg1"/>
                </a:solidFill>
              </a:rPr>
              <a:t>Čelakovský</a:t>
            </a:r>
            <a:r>
              <a:rPr lang="cs-CZ" sz="2400" dirty="0" smtClean="0">
                <a:solidFill>
                  <a:schemeClr val="bg1"/>
                </a:solidFill>
              </a:rPr>
              <a:t> , </a:t>
            </a:r>
            <a:r>
              <a:rPr lang="cs-CZ" sz="2400" dirty="0" err="1" smtClean="0">
                <a:solidFill>
                  <a:schemeClr val="bg1"/>
                </a:solidFill>
              </a:rPr>
              <a:t>Baar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5085184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Její osobní život byl plný tragédií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a smutku, v jejích dílech však vítězí dobro, láska a spravedlnost.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050" name="Picture 2" descr="Jan Vilímek - Božena Němcová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12776"/>
            <a:ext cx="2381250" cy="312000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9512" y="4797152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Božena Němcová</a:t>
            </a:r>
            <a:endParaRPr lang="cs-CZ" sz="4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Božena Němcová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820891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Narozena 1820 ve Vídni, zemřela 1862 v Praze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Dětství prožila v Ratibořicích ve východních     Čechách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Vzpomínky na svoji babičku zpracovala ve stejnojmenném díle – </a:t>
            </a:r>
            <a:r>
              <a:rPr lang="cs-CZ" sz="28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Babička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Pokus se zodpovědět následující otázky: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Jak se jmenovala babička Boženy Němcové?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220486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Magdaléna Novotná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78092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Kde se odehrává děj Babičky?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3212976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Staré bělidlo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3789040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Čí život končí v díle tragicky?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422108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život Viktorky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869160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Které postavy zastupují vyšší šlechtu?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544522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kněžna Zaháňská, komtesa Hortenzie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Jak se jmenovali sourozenci Barunky, kteří v díle vystupují?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1124744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Jan, Vilém, Adélka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844824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Komu patří jména Sultán a </a:t>
            </a:r>
            <a:r>
              <a:rPr lang="cs-CZ" sz="2400" dirty="0" err="1" smtClean="0">
                <a:solidFill>
                  <a:schemeClr val="bg1"/>
                </a:solidFill>
              </a:rPr>
              <a:t>Tyrl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2492896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psi na Starém bělidle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306896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Co měla na mysli kněžna, když pronesla  o babičce: </a:t>
            </a:r>
            <a:r>
              <a:rPr lang="cs-CZ" sz="2400" b="1" i="1" dirty="0" smtClean="0">
                <a:solidFill>
                  <a:schemeClr val="bg1"/>
                </a:solidFill>
              </a:rPr>
              <a:t>„Šťastná to žena.“</a:t>
            </a:r>
            <a:endParaRPr lang="cs-CZ" sz="2400" b="1" i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077072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Dokonči: </a:t>
            </a:r>
            <a:r>
              <a:rPr lang="cs-CZ" sz="2400" b="1" i="1" dirty="0" smtClean="0">
                <a:solidFill>
                  <a:schemeClr val="bg1"/>
                </a:solidFill>
              </a:rPr>
              <a:t>„Dobrá hospodyňka</a:t>
            </a:r>
            <a:r>
              <a:rPr lang="cs-CZ" sz="2400" dirty="0" smtClean="0">
                <a:solidFill>
                  <a:schemeClr val="bg1"/>
                </a:solidFill>
              </a:rPr>
              <a:t>………………………………..“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                </a:t>
            </a:r>
            <a:r>
              <a:rPr lang="cs-CZ" sz="2400" b="1" i="1" dirty="0" smtClean="0">
                <a:solidFill>
                  <a:schemeClr val="bg1"/>
                </a:solidFill>
              </a:rPr>
              <a:t>„Kdo se nesrovná</a:t>
            </a:r>
            <a:r>
              <a:rPr lang="cs-CZ" sz="2400" dirty="0" smtClean="0">
                <a:solidFill>
                  <a:schemeClr val="bg1"/>
                </a:solidFill>
              </a:rPr>
              <a:t>…………………………………..“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Život a dílo Boženy Němcové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84249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V 17 letech byla na přání rodiny provdána za Josefa Němce,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o 15 let staršího finančního úředníka.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Manželství nebylo šťastné.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Často se stěhovali – Čechy, Slovensko, Uhry.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Mezi pražskou vlasteneckou společností byla uznávána nejen pro svou krásu, ale i pro svoji vzdělanost a pokrokové názory.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Jejími přáteli byli K. H. Borovský, F. L. </a:t>
            </a:r>
            <a:r>
              <a:rPr lang="cs-CZ" sz="2400" dirty="0" err="1" smtClean="0">
                <a:solidFill>
                  <a:schemeClr val="bg1"/>
                </a:solidFill>
              </a:rPr>
              <a:t>Čelakovský</a:t>
            </a:r>
            <a:r>
              <a:rPr lang="cs-CZ" sz="2400" dirty="0" smtClean="0">
                <a:solidFill>
                  <a:schemeClr val="bg1"/>
                </a:solidFill>
              </a:rPr>
              <a:t>, K. J. Erben,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K. Světlá.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Měla čtyři děti. Smrt nejstaršího syna Hynka ji velmi poznamenala 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Právě po jeho smrti začala psát Babičku, zidealizovaný pohled na český venkov, vztahy mezi lidmi i vlastní dětství.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8434" name="Picture 2" descr="http://upload.wikimedia.org/wikipedia/commons/c/ca/Bo%C5%BEena_N%C4%9Bmcov%C3%A1_s_d%C4%9Btmi_roku_18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429000"/>
            <a:ext cx="3857625" cy="26289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716016" y="3501008"/>
            <a:ext cx="41764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Rodina  velmi strádala. Josef Němec  i s rodinou byl neustále sledován policií za své revoluční a vlastenecké názory.  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80728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Dílo Boženy Němcové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Časté stěhování využila Němcová ke sběru lidové slovesnosti i k psaní vlastních povídek.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b="1" i="1" dirty="0" smtClean="0">
                <a:solidFill>
                  <a:schemeClr val="bg1"/>
                </a:solidFill>
              </a:rPr>
              <a:t>Slovenské pohádky a pověsti </a:t>
            </a:r>
            <a:r>
              <a:rPr lang="cs-CZ" sz="2400" dirty="0" smtClean="0">
                <a:solidFill>
                  <a:schemeClr val="bg1"/>
                </a:solidFill>
              </a:rPr>
              <a:t>– 10 svazků, např. O dvanácti měsíčkách.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b="1" i="1" dirty="0" smtClean="0">
                <a:solidFill>
                  <a:schemeClr val="bg1"/>
                </a:solidFill>
              </a:rPr>
              <a:t>Národní báchorky a pověsti </a:t>
            </a:r>
            <a:r>
              <a:rPr lang="cs-CZ" sz="2400" b="1" dirty="0" smtClean="0">
                <a:solidFill>
                  <a:schemeClr val="bg1"/>
                </a:solidFill>
              </a:rPr>
              <a:t>– </a:t>
            </a:r>
            <a:r>
              <a:rPr lang="cs-CZ" sz="2400" dirty="0" smtClean="0">
                <a:solidFill>
                  <a:schemeClr val="bg1"/>
                </a:solidFill>
              </a:rPr>
              <a:t>pohádky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převypravuje, nesnaží se o zachycení původní podoby. Vždy vítězí dobro a láska.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Pobyt na Chodsku – </a:t>
            </a:r>
            <a:r>
              <a:rPr lang="cs-CZ" sz="2400" b="1" i="1" dirty="0" smtClean="0">
                <a:solidFill>
                  <a:schemeClr val="bg1"/>
                </a:solidFill>
              </a:rPr>
              <a:t>Obrazy z okolí Domažlického</a:t>
            </a:r>
            <a:r>
              <a:rPr lang="cs-CZ" sz="2400" dirty="0" smtClean="0">
                <a:solidFill>
                  <a:schemeClr val="bg1"/>
                </a:solidFill>
              </a:rPr>
              <a:t>, </a:t>
            </a:r>
            <a:r>
              <a:rPr lang="cs-CZ" sz="2400" b="1" i="1" dirty="0" smtClean="0">
                <a:solidFill>
                  <a:schemeClr val="bg1"/>
                </a:solidFill>
              </a:rPr>
              <a:t>Pohorská vesnice</a:t>
            </a:r>
            <a:endParaRPr lang="cs-CZ" sz="24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424936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Povídky: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Divá Bára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Pan učitel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V zámku a podzámčí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Karla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Chyže</a:t>
            </a:r>
            <a:r>
              <a:rPr lang="cs-CZ" sz="2400" dirty="0" smtClean="0">
                <a:solidFill>
                  <a:schemeClr val="bg1"/>
                </a:solidFill>
              </a:rPr>
              <a:t>  pod horami</a:t>
            </a: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852936"/>
            <a:ext cx="6462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http://cs.wikipedia.org/wiki/Astrid_Lindgrenov%C3%A1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7056" y="3645024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http://upload.wikimedia.org/wikipedia/commons/5/5d/J._K._Rowling_2010.jpg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284984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Autor snímku: Daniel </a:t>
            </a:r>
            <a:r>
              <a:rPr lang="cs-CZ" dirty="0" err="1" smtClean="0">
                <a:solidFill>
                  <a:schemeClr val="bg1"/>
                </a:solidFill>
              </a:rPr>
              <a:t>Ogren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9064" y="4509120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http://cs.wikipedia.org/wiki/Soubor:Jan_Vil%C3%ADmek_-_Bo%C5%BEena_N%C4%9Bmcov%C3%A1.jpg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5445224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http://upload.wikimedia.org/wikipedia/commons/c/ca/Bo%C5%BEena_N%C4%9Bmcov%C3%A1_s_d%C4%9Btmi_roku_1852.jpg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1628800"/>
            <a:ext cx="777686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Ilustrace –</a:t>
            </a:r>
            <a:r>
              <a:rPr lang="cs-CZ" sz="2000" dirty="0" smtClean="0"/>
              <a:t> </a:t>
            </a:r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76672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Použité materiály: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Text - vlastní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268</TotalTime>
  <Words>590</Words>
  <Application>Microsoft Office PowerPoint</Application>
  <PresentationFormat>Předvádění na obrazovce (4:3)</PresentationFormat>
  <Paragraphs>125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43</cp:revision>
  <dcterms:created xsi:type="dcterms:W3CDTF">2013-05-09T10:59:11Z</dcterms:created>
  <dcterms:modified xsi:type="dcterms:W3CDTF">2013-06-05T12:04:22Z</dcterms:modified>
</cp:coreProperties>
</file>