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1E03"/>
    <a:srgbClr val="F68B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60CB79E-69EB-40C6-A6F6-4F0764890F5F}" type="presOf" srcId="{100B6B2E-82E6-4C11-B19B-F2DB3A0EA64F}" destId="{645AA564-2E9E-4954-AD87-AE01782CEC59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3C2E2078-1BB1-4E38-ADF7-0B4C826B7450}" type="presOf" srcId="{914700B9-77B5-440A-A438-DE98B6D4894D}" destId="{BD9AF279-D483-48F2-BBBD-45F8E8923512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B78ED04F-CB51-445F-97EC-727FB2FB95B5}" type="presOf" srcId="{914700B9-77B5-440A-A438-DE98B6D4894D}" destId="{E73F1C26-6DCD-4001-88B9-355E01E2BCE7}" srcOrd="0" destOrd="0" presId="urn:microsoft.com/office/officeart/2005/8/layout/target3"/>
    <dgm:cxn modelId="{6F700A41-60F6-47EE-87F7-60E8882EE122}" type="presOf" srcId="{130831A4-0540-4EC5-8F5A-93030E89D2D9}" destId="{F69CC921-512E-49F4-824C-A648EC5F27A5}" srcOrd="0" destOrd="0" presId="urn:microsoft.com/office/officeart/2005/8/layout/target3"/>
    <dgm:cxn modelId="{396165D0-5186-4FE7-9296-61EF72AB7446}" type="presOf" srcId="{1D8420EA-BFA0-403B-80F5-647FA396CC45}" destId="{F7B3C0B7-F0F7-4F49-B02C-3630F8C5FAE5}" srcOrd="0" destOrd="0" presId="urn:microsoft.com/office/officeart/2005/8/layout/target3"/>
    <dgm:cxn modelId="{583B2A08-72C5-4052-A9A4-365E0447CB77}" type="presOf" srcId="{27FE2D31-D344-4B63-A89A-A89AB0D9F3E3}" destId="{FE47432B-CA46-450C-8D8F-66C300A95B52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74CA42-92CB-4E1C-92F0-DD70121F56D9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2773728C-459F-444E-9BEF-79DAC3ED1BF1}" type="presOf" srcId="{1D8420EA-BFA0-403B-80F5-647FA396CC45}" destId="{8467D0EB-87A2-4285-8ACA-0398EFBF29BC}" srcOrd="1" destOrd="0" presId="urn:microsoft.com/office/officeart/2005/8/layout/target3"/>
    <dgm:cxn modelId="{699E41ED-F47A-4510-9C4D-0451DC035826}" type="presOf" srcId="{100B6B2E-82E6-4C11-B19B-F2DB3A0EA64F}" destId="{DBA8199F-D892-4A8E-A352-2B7844050E09}" srcOrd="1" destOrd="0" presId="urn:microsoft.com/office/officeart/2005/8/layout/target3"/>
    <dgm:cxn modelId="{A7E30FB3-CA52-41AE-98C9-DF09F8AC6546}" type="presParOf" srcId="{FE47432B-CA46-450C-8D8F-66C300A95B52}" destId="{B522209E-30D0-49D6-A340-2D383A11C668}" srcOrd="0" destOrd="0" presId="urn:microsoft.com/office/officeart/2005/8/layout/target3"/>
    <dgm:cxn modelId="{48685F9B-5C55-4AAB-8CD6-FC2F05F77C4E}" type="presParOf" srcId="{FE47432B-CA46-450C-8D8F-66C300A95B52}" destId="{ED5A8377-51D5-4DC5-B0E7-680166966720}" srcOrd="1" destOrd="0" presId="urn:microsoft.com/office/officeart/2005/8/layout/target3"/>
    <dgm:cxn modelId="{DBB7EEDC-B399-4E15-A5AF-81210023BBFA}" type="presParOf" srcId="{FE47432B-CA46-450C-8D8F-66C300A95B52}" destId="{F69CC921-512E-49F4-824C-A648EC5F27A5}" srcOrd="2" destOrd="0" presId="urn:microsoft.com/office/officeart/2005/8/layout/target3"/>
    <dgm:cxn modelId="{C137E4A9-9A4A-4494-87C1-C18FBB537AF0}" type="presParOf" srcId="{FE47432B-CA46-450C-8D8F-66C300A95B52}" destId="{61C9CE18-EDA6-4EDF-BA1C-09779D38FBBF}" srcOrd="3" destOrd="0" presId="urn:microsoft.com/office/officeart/2005/8/layout/target3"/>
    <dgm:cxn modelId="{5A222D3C-D9F0-4180-AA8F-3C515D55B8B0}" type="presParOf" srcId="{FE47432B-CA46-450C-8D8F-66C300A95B52}" destId="{D60DEAAB-7AFE-435A-ACF6-18851E4B0426}" srcOrd="4" destOrd="0" presId="urn:microsoft.com/office/officeart/2005/8/layout/target3"/>
    <dgm:cxn modelId="{41C0FFC9-0887-4F25-809F-7E6B6CFF774A}" type="presParOf" srcId="{FE47432B-CA46-450C-8D8F-66C300A95B52}" destId="{F7B3C0B7-F0F7-4F49-B02C-3630F8C5FAE5}" srcOrd="5" destOrd="0" presId="urn:microsoft.com/office/officeart/2005/8/layout/target3"/>
    <dgm:cxn modelId="{1B32EFE5-D858-4D84-A18F-1FD534495E12}" type="presParOf" srcId="{FE47432B-CA46-450C-8D8F-66C300A95B52}" destId="{C9DA9446-E2D3-4F6A-8960-3CADFBF870B8}" srcOrd="6" destOrd="0" presId="urn:microsoft.com/office/officeart/2005/8/layout/target3"/>
    <dgm:cxn modelId="{00AEB419-8176-4F8D-AA4B-57365A394056}" type="presParOf" srcId="{FE47432B-CA46-450C-8D8F-66C300A95B52}" destId="{9726EC6F-D322-4CD3-B489-1BE3DF7CE70B}" srcOrd="7" destOrd="0" presId="urn:microsoft.com/office/officeart/2005/8/layout/target3"/>
    <dgm:cxn modelId="{D3139C44-D775-4889-A1FB-938C0C3EA90A}" type="presParOf" srcId="{FE47432B-CA46-450C-8D8F-66C300A95B52}" destId="{645AA564-2E9E-4954-AD87-AE01782CEC59}" srcOrd="8" destOrd="0" presId="urn:microsoft.com/office/officeart/2005/8/layout/target3"/>
    <dgm:cxn modelId="{F67AAFD8-48BB-4F75-915E-1D70980A7F0C}" type="presParOf" srcId="{FE47432B-CA46-450C-8D8F-66C300A95B52}" destId="{8538CAC4-6A86-42B8-B5AF-2FF155DB9D02}" srcOrd="9" destOrd="0" presId="urn:microsoft.com/office/officeart/2005/8/layout/target3"/>
    <dgm:cxn modelId="{912762D5-4C89-4B09-B78C-8E222C40DDDD}" type="presParOf" srcId="{FE47432B-CA46-450C-8D8F-66C300A95B52}" destId="{26FD6024-A07F-46D0-8BC0-B5E595C5673D}" srcOrd="10" destOrd="0" presId="urn:microsoft.com/office/officeart/2005/8/layout/target3"/>
    <dgm:cxn modelId="{13C0E802-682F-4DFE-A74F-B90A50C16501}" type="presParOf" srcId="{FE47432B-CA46-450C-8D8F-66C300A95B52}" destId="{E73F1C26-6DCD-4001-88B9-355E01E2BCE7}" srcOrd="11" destOrd="0" presId="urn:microsoft.com/office/officeart/2005/8/layout/target3"/>
    <dgm:cxn modelId="{F727881C-ED3A-4936-B90A-96DA5D434565}" type="presParOf" srcId="{FE47432B-CA46-450C-8D8F-66C300A95B52}" destId="{8E23E229-92FC-49D1-B5FE-0303176B8A4E}" srcOrd="12" destOrd="0" presId="urn:microsoft.com/office/officeart/2005/8/layout/target3"/>
    <dgm:cxn modelId="{60BEDE1D-492A-4C27-AB50-C52685C1B1DC}" type="presParOf" srcId="{FE47432B-CA46-450C-8D8F-66C300A95B52}" destId="{8467D0EB-87A2-4285-8ACA-0398EFBF29BC}" srcOrd="13" destOrd="0" presId="urn:microsoft.com/office/officeart/2005/8/layout/target3"/>
    <dgm:cxn modelId="{3314320F-19D8-4276-A979-59319BEDD653}" type="presParOf" srcId="{FE47432B-CA46-450C-8D8F-66C300A95B52}" destId="{DBA8199F-D892-4A8E-A352-2B7844050E09}" srcOrd="14" destOrd="0" presId="urn:microsoft.com/office/officeart/2005/8/layout/target3"/>
    <dgm:cxn modelId="{7698BDEE-345D-43F8-8029-02817499DD21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35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3A31F-7E51-4443-90FA-B311CA268D13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31686-F123-4054-B151-D66F9DFB2D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25227238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VY_32_INOVACE_15_S09-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Naděžda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Rauchová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Slova jednoznačná a mnohoznačná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579900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 aktivním doplňováním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Sešit, barevné fixy.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zopakování,procvičování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 aktivnímu opakování a procvičení významu slov, k seznámení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 pojmy metafora  metonymie.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rozlišuje slova jednoznačná a mnohoznačná, hledá přenesené významy slov mnohoznačných.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91639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131840" y="5589240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Český  jazyk – 7. ročník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12776"/>
            <a:ext cx="84969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Slova jednoznačná a mnohoznačná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ředitelka\AppData\Local\Microsoft\Windows\Temporary Internet Files\Content.IE5\ZJ2IIDUX\MC90034793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36912"/>
            <a:ext cx="1826057" cy="1730959"/>
          </a:xfrm>
          <a:prstGeom prst="rect">
            <a:avLst/>
          </a:prstGeom>
          <a:noFill/>
        </p:spPr>
      </p:pic>
      <p:pic>
        <p:nvPicPr>
          <p:cNvPr id="1031" name="Picture 7" descr="C:\Users\ředitelka\AppData\Local\Microsoft\Windows\Temporary Internet Files\Content.IE5\BC2DBHUR\MC90033475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852936"/>
            <a:ext cx="1484071" cy="1834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340768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Máš 250 000?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1" name="Picture 3" descr="C:\Users\ředitelka\AppData\Local\Microsoft\Windows\Temporary Internet Files\Content.IE5\XKLFPFZI\MP9003826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476672"/>
            <a:ext cx="1277888" cy="1760240"/>
          </a:xfrm>
          <a:prstGeom prst="rect">
            <a:avLst/>
          </a:prstGeom>
          <a:noFill/>
        </p:spPr>
      </p:pic>
      <p:cxnSp>
        <p:nvCxnSpPr>
          <p:cNvPr id="9" name="Přímá spojovací čára 8"/>
          <p:cNvCxnSpPr/>
          <p:nvPr/>
        </p:nvCxnSpPr>
        <p:spPr>
          <a:xfrm flipV="1">
            <a:off x="4427984" y="548680"/>
            <a:ext cx="2664296" cy="1728192"/>
          </a:xfrm>
          <a:prstGeom prst="line">
            <a:avLst/>
          </a:prstGeom>
          <a:ln>
            <a:solidFill>
              <a:srgbClr val="3F1E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283968" y="332656"/>
            <a:ext cx="2592288" cy="1800200"/>
          </a:xfrm>
          <a:prstGeom prst="line">
            <a:avLst/>
          </a:prstGeom>
          <a:ln>
            <a:solidFill>
              <a:srgbClr val="3F1E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467544" y="3068960"/>
            <a:ext cx="8136904" cy="23762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dirty="0" smtClean="0">
                <a:solidFill>
                  <a:srgbClr val="3F1E03"/>
                </a:solidFill>
              </a:rPr>
              <a:t>Jedná se o přibližný počet slov české slovní zásoby, který uvádí Příruční slovník jazyka českého. </a:t>
            </a:r>
            <a:endParaRPr lang="cs-CZ" sz="3600" dirty="0">
              <a:solidFill>
                <a:srgbClr val="3F1E03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980728"/>
            <a:ext cx="3240360" cy="1296144"/>
          </a:xfrm>
          <a:prstGeom prst="rect">
            <a:avLst/>
          </a:prstGeom>
          <a:noFill/>
          <a:ln>
            <a:solidFill>
              <a:srgbClr val="3F1E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70485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3F1E03"/>
                </a:solidFill>
              </a:rPr>
              <a:t>Slova jednoznačná</a:t>
            </a:r>
          </a:p>
          <a:p>
            <a:endParaRPr lang="cs-CZ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 mají jen jeden význam</a:t>
            </a:r>
          </a:p>
          <a:p>
            <a:pPr>
              <a:buFont typeface="Arial" pitchFamily="34" charset="0"/>
              <a:buChar char="•"/>
            </a:pPr>
            <a:endParaRPr lang="cs-CZ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 patří sem:</a:t>
            </a:r>
          </a:p>
          <a:p>
            <a:endParaRPr lang="cs-CZ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solidFill>
                  <a:srgbClr val="3F1E03"/>
                </a:solidFill>
              </a:rPr>
              <a:t>vlastní jména 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(Aleš, Domažlice, Dvořák)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solidFill>
                  <a:srgbClr val="3F1E03"/>
                </a:solidFill>
              </a:rPr>
              <a:t>odborné názvy 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(příslovce, pestík)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solidFill>
                  <a:srgbClr val="3F1E03"/>
                </a:solidFill>
              </a:rPr>
              <a:t>zvukomalebná citoslovce 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(cink, </a:t>
            </a:r>
            <a:r>
              <a:rPr lang="cs-CZ" sz="3200" dirty="0" err="1" smtClean="0">
                <a:solidFill>
                  <a:schemeClr val="accent6">
                    <a:lumMod val="50000"/>
                  </a:schemeClr>
                </a:solidFill>
              </a:rPr>
              <a:t>vrkú</a:t>
            </a:r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88640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Slova mnohoznačná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196752"/>
            <a:ext cx="85689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3F1E03"/>
                </a:solidFill>
              </a:rPr>
              <a:t>mají kromě základního významu ještě význam jiný - druhotný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rgbClr val="3F1E03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3F1E03"/>
                </a:solidFill>
              </a:rPr>
              <a:t> druhotný význam může být přenesený na základě nějaké souvislosti nebo podobnosti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(metafora, metonymie)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800" dirty="0" smtClean="0">
              <a:solidFill>
                <a:srgbClr val="3F1E03"/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rgbClr val="3F1E03"/>
              </a:solidFill>
            </a:endParaRPr>
          </a:p>
          <a:p>
            <a:r>
              <a:rPr lang="cs-CZ" sz="2800" dirty="0" smtClean="0">
                <a:solidFill>
                  <a:srgbClr val="3F1E03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3F1E03"/>
                </a:solidFill>
              </a:rPr>
              <a:t>oba významy  mohou být na sobě nezávislé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(homonyma)</a:t>
            </a:r>
            <a:endParaRPr lang="cs-CZ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ředitelka\AppData\Local\Microsoft\Windows\Temporary Internet Files\Content.IE5\NGUYT8DH\MP9004447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429000"/>
            <a:ext cx="1298840" cy="1519064"/>
          </a:xfrm>
          <a:prstGeom prst="rect">
            <a:avLst/>
          </a:prstGeom>
          <a:noFill/>
        </p:spPr>
      </p:pic>
      <p:pic>
        <p:nvPicPr>
          <p:cNvPr id="1029" name="Picture 5" descr="C:\Users\ředitelka\AppData\Local\Microsoft\Windows\Temporary Internet Files\Content.IE5\XKLFPFZI\MP90042758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429000"/>
            <a:ext cx="1440160" cy="1512168"/>
          </a:xfrm>
          <a:prstGeom prst="rect">
            <a:avLst/>
          </a:prstGeom>
          <a:noFill/>
        </p:spPr>
      </p:pic>
      <p:sp>
        <p:nvSpPr>
          <p:cNvPr id="8" name="Šipka doprava 7"/>
          <p:cNvSpPr/>
          <p:nvPr/>
        </p:nvSpPr>
        <p:spPr>
          <a:xfrm>
            <a:off x="4139952" y="3933056"/>
            <a:ext cx="1224136" cy="72008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1" name="Picture 7" descr="C:\Users\ředitelka\AppData\Local\Microsoft\Windows\Temporary Internet Files\Content.IE5\PWL4SZEP\MC90029003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589240"/>
            <a:ext cx="1425921" cy="1042657"/>
          </a:xfrm>
          <a:prstGeom prst="rect">
            <a:avLst/>
          </a:prstGeom>
          <a:noFill/>
        </p:spPr>
      </p:pic>
      <p:pic>
        <p:nvPicPr>
          <p:cNvPr id="1033" name="Picture 9" descr="C:\Users\ředitelka\AppData\Local\Microsoft\Windows\Temporary Internet Files\Content.IE5\LGB5YVHH\MC90024061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5445224"/>
            <a:ext cx="1008112" cy="1224136"/>
          </a:xfrm>
          <a:prstGeom prst="rect">
            <a:avLst/>
          </a:prstGeom>
          <a:noFill/>
        </p:spPr>
      </p:pic>
      <p:sp>
        <p:nvSpPr>
          <p:cNvPr id="14" name="Násobení 13"/>
          <p:cNvSpPr/>
          <p:nvPr/>
        </p:nvSpPr>
        <p:spPr>
          <a:xfrm>
            <a:off x="4572000" y="5589240"/>
            <a:ext cx="914400" cy="914400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548680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Slova mnohoznačná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7281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přenášení pojmenování na základě vnější podobnosti - </a:t>
            </a:r>
            <a:r>
              <a:rPr lang="cs-CZ" sz="3600" b="1" dirty="0" smtClean="0"/>
              <a:t>metafora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40770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 smtClean="0"/>
              <a:t> přenášení pojmenování na základě vnitřní souvislosti - </a:t>
            </a:r>
            <a:r>
              <a:rPr lang="cs-CZ" sz="3600" b="1" dirty="0" smtClean="0"/>
              <a:t>metonymie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88640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Rozliš slova jednoznačná a mnohoznačná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15121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motýlek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stolička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příslovce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větrník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pět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bakterie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zastávka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>
                <a:solidFill>
                  <a:srgbClr val="C00000"/>
                </a:solidFill>
              </a:rPr>
              <a:t>hřeben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71392" y="908720"/>
            <a:ext cx="5221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hmyz – součást slavnostního obleku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67744" y="98072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67744" y="162880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67744" y="314096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67744" y="530120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609329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242088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386104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67744" y="4581128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35896" y="1628800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nábytek – druh zubu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3068960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větrný mlýn - zákusek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99384" y="5229200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čas na odpočinek – místo zastavení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63888" y="6093296"/>
            <a:ext cx="5436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pomůcka na úpravu vlasů – vrcholy hor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3F1E03"/>
                </a:solidFill>
              </a:rPr>
              <a:t>K daným slovům napiš věty s významem původním a významem přeneseným. </a:t>
            </a:r>
            <a:endParaRPr lang="cs-CZ" sz="2800" dirty="0">
              <a:solidFill>
                <a:srgbClr val="3F1E03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556792"/>
            <a:ext cx="11521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liška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ježek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beran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krk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selhat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</a:rPr>
              <a:t>mrak</a:t>
            </a:r>
          </a:p>
          <a:p>
            <a:endParaRPr lang="cs-CZ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63688" y="1556792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Své doupě si </a:t>
            </a:r>
            <a:r>
              <a:rPr lang="cs-CZ" sz="2000" b="1" dirty="0" smtClean="0"/>
              <a:t>liška</a:t>
            </a:r>
            <a:r>
              <a:rPr lang="cs-CZ" sz="2000" dirty="0" smtClean="0"/>
              <a:t> udělala v seníku.</a:t>
            </a:r>
          </a:p>
          <a:p>
            <a:r>
              <a:rPr lang="cs-CZ" sz="2000" dirty="0" smtClean="0"/>
              <a:t>V košíku jsme měli jen pár </a:t>
            </a:r>
            <a:r>
              <a:rPr lang="cs-CZ" sz="2000" dirty="0" smtClean="0">
                <a:solidFill>
                  <a:srgbClr val="C00000"/>
                </a:solidFill>
              </a:rPr>
              <a:t>lišek</a:t>
            </a:r>
            <a:r>
              <a:rPr lang="cs-CZ" sz="2000" dirty="0" smtClean="0"/>
              <a:t> a jeden hříbek.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63688" y="2348880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Ježek</a:t>
            </a:r>
            <a:r>
              <a:rPr lang="cs-CZ" sz="2000" dirty="0" smtClean="0"/>
              <a:t> patří mezi hmyzožravce.</a:t>
            </a:r>
          </a:p>
          <a:p>
            <a:r>
              <a:rPr lang="cs-CZ" sz="2000" dirty="0" smtClean="0"/>
              <a:t>Petr se nechal ostříhat na </a:t>
            </a:r>
            <a:r>
              <a:rPr lang="cs-CZ" sz="2000" dirty="0" smtClean="0">
                <a:solidFill>
                  <a:srgbClr val="C00000"/>
                </a:solidFill>
              </a:rPr>
              <a:t>ježka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306896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Stádo ovcí vedl </a:t>
            </a:r>
            <a:r>
              <a:rPr lang="cs-CZ" sz="2000" b="1" dirty="0" smtClean="0"/>
              <a:t>beran</a:t>
            </a:r>
            <a:r>
              <a:rPr lang="cs-CZ" sz="2000" dirty="0" smtClean="0"/>
              <a:t> s mohutnými rohy.</a:t>
            </a:r>
          </a:p>
          <a:p>
            <a:r>
              <a:rPr lang="cs-CZ" sz="2000" dirty="0" smtClean="0"/>
              <a:t>Na zatlučení pilotů použili stavbaři </a:t>
            </a:r>
            <a:r>
              <a:rPr lang="cs-CZ" sz="2000" dirty="0" smtClean="0">
                <a:solidFill>
                  <a:srgbClr val="C00000"/>
                </a:solidFill>
              </a:rPr>
              <a:t>beran</a:t>
            </a:r>
            <a:r>
              <a:rPr lang="cs-CZ" sz="2000" dirty="0" smtClean="0"/>
              <a:t>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763688" y="3789040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 bolest v </a:t>
            </a:r>
            <a:r>
              <a:rPr lang="cs-CZ" sz="2000" b="1" dirty="0" smtClean="0"/>
              <a:t>krku</a:t>
            </a:r>
            <a:r>
              <a:rPr lang="cs-CZ" sz="2000" dirty="0" smtClean="0"/>
              <a:t> pomáhá kloktání slané vody.</a:t>
            </a:r>
          </a:p>
          <a:p>
            <a:r>
              <a:rPr lang="cs-CZ" sz="2000" dirty="0" smtClean="0"/>
              <a:t>Levou rukou uchop housle za </a:t>
            </a:r>
            <a:r>
              <a:rPr lang="cs-CZ" sz="2000" dirty="0" smtClean="0">
                <a:solidFill>
                  <a:srgbClr val="C00000"/>
                </a:solidFill>
              </a:rPr>
              <a:t>krk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07704" y="4581128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 obraně naši fotbalisté </a:t>
            </a:r>
            <a:r>
              <a:rPr lang="cs-CZ" sz="2000" b="1" dirty="0" smtClean="0">
                <a:solidFill>
                  <a:srgbClr val="3F1E03"/>
                </a:solidFill>
              </a:rPr>
              <a:t>selhali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Při posledním výstřelu puška </a:t>
            </a:r>
            <a:r>
              <a:rPr lang="cs-CZ" sz="2000" dirty="0" smtClean="0">
                <a:solidFill>
                  <a:srgbClr val="C00000"/>
                </a:solidFill>
              </a:rPr>
              <a:t>selhala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5696" y="5373216"/>
            <a:ext cx="6624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Od západu se obloha zatahovala černými </a:t>
            </a:r>
            <a:r>
              <a:rPr lang="cs-CZ" sz="2000" b="1" dirty="0" smtClean="0"/>
              <a:t>mraky.</a:t>
            </a:r>
          </a:p>
          <a:p>
            <a:r>
              <a:rPr lang="cs-CZ" sz="2000" dirty="0" smtClean="0">
                <a:solidFill>
                  <a:srgbClr val="C00000"/>
                </a:solidFill>
              </a:rPr>
              <a:t>Mraky </a:t>
            </a:r>
            <a:r>
              <a:rPr lang="cs-CZ" sz="2000" dirty="0" smtClean="0"/>
              <a:t>lidí se nestarají o svoji budoucnost.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1844824"/>
            <a:ext cx="48359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Ilustrace – </a:t>
            </a:r>
            <a:r>
              <a:rPr lang="cs-CZ" sz="2400" dirty="0" smtClean="0">
                <a:hlinkClick r:id="rId2"/>
              </a:rPr>
              <a:t>www.office.</a:t>
            </a:r>
            <a:r>
              <a:rPr lang="cs-CZ" sz="2400" dirty="0" err="1" smtClean="0">
                <a:hlinkClick r:id="rId2"/>
              </a:rPr>
              <a:t>microsoft.com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47667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Použité materiály:</a:t>
            </a:r>
          </a:p>
          <a:p>
            <a:endParaRPr lang="cs-CZ" sz="2400" dirty="0" smtClean="0"/>
          </a:p>
          <a:p>
            <a:r>
              <a:rPr lang="cs-CZ" sz="2400" dirty="0" smtClean="0"/>
              <a:t>Text - vlastní</a:t>
            </a: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</TotalTime>
  <Words>437</Words>
  <Application>Microsoft Office PowerPoint</Application>
  <PresentationFormat>Předvádění na obrazovce (4:3)</PresentationFormat>
  <Paragraphs>118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ředitelka</dc:creator>
  <cp:lastModifiedBy>ředitelka</cp:lastModifiedBy>
  <cp:revision>36</cp:revision>
  <dcterms:created xsi:type="dcterms:W3CDTF">2013-05-17T12:31:12Z</dcterms:created>
  <dcterms:modified xsi:type="dcterms:W3CDTF">2013-06-05T12:04:48Z</dcterms:modified>
</cp:coreProperties>
</file>