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09C2"/>
    <a:srgbClr val="4F227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BD45DAE-A866-458D-B4A0-D7774E41BC75}" type="presOf" srcId="{1D8420EA-BFA0-403B-80F5-647FA396CC45}" destId="{8467D0EB-87A2-4285-8ACA-0398EFBF29BC}" srcOrd="1" destOrd="0" presId="urn:microsoft.com/office/officeart/2005/8/layout/target3"/>
    <dgm:cxn modelId="{8B970602-2474-4ED5-BEDF-9A1F5AFF2983}" type="presOf" srcId="{914700B9-77B5-440A-A438-DE98B6D4894D}" destId="{BD9AF279-D483-48F2-BBBD-45F8E8923512}" srcOrd="1" destOrd="0" presId="urn:microsoft.com/office/officeart/2005/8/layout/target3"/>
    <dgm:cxn modelId="{43A70AB0-0DEA-4E62-B70B-4EB73C9E9123}" type="presOf" srcId="{914700B9-77B5-440A-A438-DE98B6D4894D}" destId="{E73F1C26-6DCD-4001-88B9-355E01E2BCE7}" srcOrd="0" destOrd="0" presId="urn:microsoft.com/office/officeart/2005/8/layout/target3"/>
    <dgm:cxn modelId="{33E3D3AD-4AB3-4349-8B91-1CFFE7C1C520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965F346-962F-443C-B7D3-BE41DA7FD924}" type="presOf" srcId="{1D8420EA-BFA0-403B-80F5-647FA396CC45}" destId="{F7B3C0B7-F0F7-4F49-B02C-3630F8C5FAE5}" srcOrd="0" destOrd="0" presId="urn:microsoft.com/office/officeart/2005/8/layout/target3"/>
    <dgm:cxn modelId="{503C217A-C597-426B-87C2-1DF14E39FD59}" type="presOf" srcId="{100B6B2E-82E6-4C11-B19B-F2DB3A0EA64F}" destId="{645AA564-2E9E-4954-AD87-AE01782CEC59}" srcOrd="0" destOrd="0" presId="urn:microsoft.com/office/officeart/2005/8/layout/target3"/>
    <dgm:cxn modelId="{758E1D95-E7A2-4E06-9865-D58157F36831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4AA69A4-B937-438C-8DAD-45C9A986A16C}" type="presOf" srcId="{27FE2D31-D344-4B63-A89A-A89AB0D9F3E3}" destId="{FE47432B-CA46-450C-8D8F-66C300A95B52}" srcOrd="0" destOrd="0" presId="urn:microsoft.com/office/officeart/2005/8/layout/target3"/>
    <dgm:cxn modelId="{959F259F-C1E1-43D3-B897-50613DC6B677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7829160-F6B3-447C-9450-DFF71363CA3F}" type="presParOf" srcId="{FE47432B-CA46-450C-8D8F-66C300A95B52}" destId="{B522209E-30D0-49D6-A340-2D383A11C668}" srcOrd="0" destOrd="0" presId="urn:microsoft.com/office/officeart/2005/8/layout/target3"/>
    <dgm:cxn modelId="{4D085860-6B7C-4F87-92CA-15CE714001E2}" type="presParOf" srcId="{FE47432B-CA46-450C-8D8F-66C300A95B52}" destId="{ED5A8377-51D5-4DC5-B0E7-680166966720}" srcOrd="1" destOrd="0" presId="urn:microsoft.com/office/officeart/2005/8/layout/target3"/>
    <dgm:cxn modelId="{EED3C2B1-F9DA-405B-AAA9-BFA7E2C5931A}" type="presParOf" srcId="{FE47432B-CA46-450C-8D8F-66C300A95B52}" destId="{F69CC921-512E-49F4-824C-A648EC5F27A5}" srcOrd="2" destOrd="0" presId="urn:microsoft.com/office/officeart/2005/8/layout/target3"/>
    <dgm:cxn modelId="{23DE8DE3-50E0-4F34-B30D-99987AC528C0}" type="presParOf" srcId="{FE47432B-CA46-450C-8D8F-66C300A95B52}" destId="{61C9CE18-EDA6-4EDF-BA1C-09779D38FBBF}" srcOrd="3" destOrd="0" presId="urn:microsoft.com/office/officeart/2005/8/layout/target3"/>
    <dgm:cxn modelId="{44EDA7EF-C0D3-475C-9498-18651ABC0DFD}" type="presParOf" srcId="{FE47432B-CA46-450C-8D8F-66C300A95B52}" destId="{D60DEAAB-7AFE-435A-ACF6-18851E4B0426}" srcOrd="4" destOrd="0" presId="urn:microsoft.com/office/officeart/2005/8/layout/target3"/>
    <dgm:cxn modelId="{5F5FE87C-2CAF-435A-8F0C-ABF957E1D706}" type="presParOf" srcId="{FE47432B-CA46-450C-8D8F-66C300A95B52}" destId="{F7B3C0B7-F0F7-4F49-B02C-3630F8C5FAE5}" srcOrd="5" destOrd="0" presId="urn:microsoft.com/office/officeart/2005/8/layout/target3"/>
    <dgm:cxn modelId="{5E684F29-7F69-4469-83F6-80443EDC0C56}" type="presParOf" srcId="{FE47432B-CA46-450C-8D8F-66C300A95B52}" destId="{C9DA9446-E2D3-4F6A-8960-3CADFBF870B8}" srcOrd="6" destOrd="0" presId="urn:microsoft.com/office/officeart/2005/8/layout/target3"/>
    <dgm:cxn modelId="{B088DCB9-5963-4579-9769-A02A0FD436F3}" type="presParOf" srcId="{FE47432B-CA46-450C-8D8F-66C300A95B52}" destId="{9726EC6F-D322-4CD3-B489-1BE3DF7CE70B}" srcOrd="7" destOrd="0" presId="urn:microsoft.com/office/officeart/2005/8/layout/target3"/>
    <dgm:cxn modelId="{66F1E266-BC63-4919-BD4A-BC6D8A30E9A2}" type="presParOf" srcId="{FE47432B-CA46-450C-8D8F-66C300A95B52}" destId="{645AA564-2E9E-4954-AD87-AE01782CEC59}" srcOrd="8" destOrd="0" presId="urn:microsoft.com/office/officeart/2005/8/layout/target3"/>
    <dgm:cxn modelId="{65F3F9D2-D68E-4A41-8E8A-E2DF8F922CC3}" type="presParOf" srcId="{FE47432B-CA46-450C-8D8F-66C300A95B52}" destId="{8538CAC4-6A86-42B8-B5AF-2FF155DB9D02}" srcOrd="9" destOrd="0" presId="urn:microsoft.com/office/officeart/2005/8/layout/target3"/>
    <dgm:cxn modelId="{299E7337-7A49-41C7-BC01-7514BB1C5227}" type="presParOf" srcId="{FE47432B-CA46-450C-8D8F-66C300A95B52}" destId="{26FD6024-A07F-46D0-8BC0-B5E595C5673D}" srcOrd="10" destOrd="0" presId="urn:microsoft.com/office/officeart/2005/8/layout/target3"/>
    <dgm:cxn modelId="{1178E02F-872E-4786-BBEF-43099CAF431B}" type="presParOf" srcId="{FE47432B-CA46-450C-8D8F-66C300A95B52}" destId="{E73F1C26-6DCD-4001-88B9-355E01E2BCE7}" srcOrd="11" destOrd="0" presId="urn:microsoft.com/office/officeart/2005/8/layout/target3"/>
    <dgm:cxn modelId="{8ADD537F-7E9A-4019-8D56-72E33587233D}" type="presParOf" srcId="{FE47432B-CA46-450C-8D8F-66C300A95B52}" destId="{8E23E229-92FC-49D1-B5FE-0303176B8A4E}" srcOrd="12" destOrd="0" presId="urn:microsoft.com/office/officeart/2005/8/layout/target3"/>
    <dgm:cxn modelId="{2B8CE97B-87F0-4FCB-8FE8-AF0A5911E107}" type="presParOf" srcId="{FE47432B-CA46-450C-8D8F-66C300A95B52}" destId="{8467D0EB-87A2-4285-8ACA-0398EFBF29BC}" srcOrd="13" destOrd="0" presId="urn:microsoft.com/office/officeart/2005/8/layout/target3"/>
    <dgm:cxn modelId="{3B0C1944-56CC-4D02-8D2A-BDF9F9676655}" type="presParOf" srcId="{FE47432B-CA46-450C-8D8F-66C300A95B52}" destId="{DBA8199F-D892-4A8E-A352-2B7844050E09}" srcOrd="14" destOrd="0" presId="urn:microsoft.com/office/officeart/2005/8/layout/target3"/>
    <dgm:cxn modelId="{41BD18A0-910A-4A4C-9DB3-474AC3C858B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01105-1665-404C-8F9D-E74BAEF14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1866C-511B-48E2-879C-9CF63A7F9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01105-1665-404C-8F9D-E74BAEF14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1866C-511B-48E2-879C-9CF63A7F9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01105-1665-404C-8F9D-E74BAEF14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1866C-511B-48E2-879C-9CF63A7F9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01105-1665-404C-8F9D-E74BAEF14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1866C-511B-48E2-879C-9CF63A7F9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01105-1665-404C-8F9D-E74BAEF14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1866C-511B-48E2-879C-9CF63A7F9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01105-1665-404C-8F9D-E74BAEF14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1866C-511B-48E2-879C-9CF63A7F9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01105-1665-404C-8F9D-E74BAEF14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1866C-511B-48E2-879C-9CF63A7F9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01105-1665-404C-8F9D-E74BAEF14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1866C-511B-48E2-879C-9CF63A7F9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01105-1665-404C-8F9D-E74BAEF14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1866C-511B-48E2-879C-9CF63A7F9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01105-1665-404C-8F9D-E74BAEF14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1866C-511B-48E2-879C-9CF63A7F9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01105-1665-404C-8F9D-E74BAEF14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1866C-511B-48E2-879C-9CF63A7F9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60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501105-1665-404C-8F9D-E74BAEF14AA3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1866C-511B-48E2-879C-9CF63A7F9C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VY_32_INOVACE_16_S09-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Metafora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seznámení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procvičování přenášení významu slov na základě podobnosti.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dokáže používat ve větách přenesené významy slov – metafory.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24744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4F2270"/>
                </a:solidFill>
              </a:rPr>
              <a:t>METAFORA</a:t>
            </a:r>
            <a:endParaRPr lang="cs-CZ" sz="9600" dirty="0">
              <a:solidFill>
                <a:srgbClr val="4F227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3968" y="4437112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Český jazyk – 7. ročník</a:t>
            </a:r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8136904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Metafora</a:t>
            </a:r>
            <a:r>
              <a:rPr lang="cs-CZ" sz="3200" dirty="0" smtClean="0"/>
              <a:t> – přenášení pojmenování na základě podobnosti</a:t>
            </a:r>
            <a:endParaRPr lang="cs-CZ" sz="3200" dirty="0"/>
          </a:p>
        </p:txBody>
      </p:sp>
      <p:pic>
        <p:nvPicPr>
          <p:cNvPr id="1026" name="Picture 2" descr="C:\Users\ředitelka\AppData\Local\Microsoft\Windows\Temporary Internet Files\Content.IE5\X47Y7U6M\MP9004490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924944"/>
            <a:ext cx="3275856" cy="3212976"/>
          </a:xfrm>
          <a:prstGeom prst="rect">
            <a:avLst/>
          </a:prstGeom>
          <a:noFill/>
        </p:spPr>
      </p:pic>
      <p:pic>
        <p:nvPicPr>
          <p:cNvPr id="1028" name="Picture 4" descr="C:\Users\ředitelka\AppData\Local\Microsoft\Windows\Temporary Internet Files\Content.IE5\KAELARCG\MP9004424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348880"/>
            <a:ext cx="1080120" cy="1224136"/>
          </a:xfrm>
          <a:prstGeom prst="rect">
            <a:avLst/>
          </a:prstGeom>
          <a:noFill/>
        </p:spPr>
      </p:pic>
      <p:pic>
        <p:nvPicPr>
          <p:cNvPr id="1029" name="Picture 5" descr="C:\Users\ředitelka\AppData\Local\Microsoft\Windows\Temporary Internet Files\Content.IE5\X47Y7U6M\MC9001508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005064"/>
            <a:ext cx="1708099" cy="1687982"/>
          </a:xfrm>
          <a:prstGeom prst="rect">
            <a:avLst/>
          </a:prstGeom>
          <a:noFill/>
        </p:spPr>
      </p:pic>
      <p:pic>
        <p:nvPicPr>
          <p:cNvPr id="1031" name="Picture 7" descr="C:\Users\ředitelka\AppData\Local\Microsoft\Windows\Temporary Internet Files\Content.IE5\F55YLK4I\MC90044128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2924944"/>
            <a:ext cx="1515616" cy="129959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6516216" y="4941168"/>
            <a:ext cx="1512168" cy="15841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Rodný list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Metafora - podle vnější podoby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rameno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34888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mléko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284984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hrdlo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933056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kohoutek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4797152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komora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1196752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E109C2"/>
                </a:solidFill>
              </a:rPr>
              <a:t>část těla – část řeky </a:t>
            </a:r>
            <a:endParaRPr lang="cs-CZ" sz="2400" dirty="0">
              <a:solidFill>
                <a:srgbClr val="E109C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67744" y="2276872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E109C2"/>
                </a:solidFill>
              </a:rPr>
              <a:t>nápoj – tekutina obsažená v dužnině rostliny</a:t>
            </a:r>
            <a:endParaRPr lang="cs-CZ" sz="2400" dirty="0">
              <a:solidFill>
                <a:srgbClr val="E109C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67744" y="3212976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E109C2"/>
                </a:solidFill>
              </a:rPr>
              <a:t>krk – úzká část lahve</a:t>
            </a:r>
            <a:endParaRPr lang="cs-CZ" sz="2400" dirty="0">
              <a:solidFill>
                <a:srgbClr val="E109C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4221088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E109C2"/>
                </a:solidFill>
              </a:rPr>
              <a:t>kur domácí – část vodovodu</a:t>
            </a:r>
            <a:endParaRPr lang="cs-CZ" sz="2400" dirty="0">
              <a:solidFill>
                <a:srgbClr val="E109C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5589240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E109C2"/>
                </a:solidFill>
              </a:rPr>
              <a:t>místnost – část srdce</a:t>
            </a:r>
            <a:endParaRPr lang="cs-CZ" sz="2400" dirty="0">
              <a:solidFill>
                <a:srgbClr val="E109C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U některých metafor je vnější podoba potlačena a naopak převažuje vnitřní podstata.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78092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beránek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71703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jidáš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65313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xantipa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73325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grázl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3728" y="2564904"/>
            <a:ext cx="6624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louce pobíhal bílý beránek.</a:t>
            </a:r>
          </a:p>
          <a:p>
            <a:r>
              <a:rPr lang="cs-CZ" sz="2400" dirty="0" smtClean="0"/>
              <a:t>Petr je proti Tomášovi úplný beránek.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23728" y="3501008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Jidáš zradil Ježíše Krista pro pár stříbrných.</a:t>
            </a:r>
          </a:p>
          <a:p>
            <a:r>
              <a:rPr lang="cs-CZ" sz="2400" dirty="0" smtClean="0"/>
              <a:t>Hledali jsme mezi sebou </a:t>
            </a:r>
            <a:r>
              <a:rPr lang="cs-CZ" sz="2400" dirty="0" err="1" smtClean="0"/>
              <a:t>jidáše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5736" y="4509120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Xantipa byla svárlivá žena filosofa Sokrata.</a:t>
            </a:r>
          </a:p>
          <a:p>
            <a:r>
              <a:rPr lang="cs-CZ" sz="2400" dirty="0" smtClean="0"/>
              <a:t>Jana je mezi dívkami nejhorší xantipa.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5733256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Jan Jiří </a:t>
            </a:r>
            <a:r>
              <a:rPr lang="cs-CZ" sz="2400" dirty="0" err="1" smtClean="0"/>
              <a:t>Grasl</a:t>
            </a:r>
            <a:r>
              <a:rPr lang="cs-CZ" sz="2400" dirty="0" smtClean="0"/>
              <a:t> byl loupežný vrah z jižní Moravy.</a:t>
            </a:r>
          </a:p>
          <a:p>
            <a:r>
              <a:rPr lang="cs-CZ" sz="2400" dirty="0" smtClean="0"/>
              <a:t>Ať z tebe nevyroste grázl.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Daná slova použij ve větách jako metafory.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10801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Oko</a:t>
            </a:r>
          </a:p>
          <a:p>
            <a:endParaRPr lang="cs-CZ" sz="2400" dirty="0" smtClean="0"/>
          </a:p>
          <a:p>
            <a:r>
              <a:rPr lang="cs-CZ" sz="2400" dirty="0" smtClean="0"/>
              <a:t>Les</a:t>
            </a:r>
          </a:p>
          <a:p>
            <a:endParaRPr lang="cs-CZ" sz="2400" dirty="0" smtClean="0"/>
          </a:p>
          <a:p>
            <a:r>
              <a:rPr lang="cs-CZ" sz="2400" dirty="0" smtClean="0"/>
              <a:t>Školka</a:t>
            </a:r>
          </a:p>
          <a:p>
            <a:endParaRPr lang="cs-CZ" sz="2400" dirty="0" smtClean="0"/>
          </a:p>
          <a:p>
            <a:r>
              <a:rPr lang="cs-CZ" sz="2400" dirty="0" smtClean="0"/>
              <a:t>Úl</a:t>
            </a:r>
          </a:p>
          <a:p>
            <a:endParaRPr lang="cs-CZ" sz="2400" dirty="0" smtClean="0"/>
          </a:p>
          <a:p>
            <a:r>
              <a:rPr lang="cs-CZ" sz="2400" dirty="0" smtClean="0"/>
              <a:t>Koleno</a:t>
            </a:r>
          </a:p>
          <a:p>
            <a:endParaRPr lang="cs-CZ" sz="2400" dirty="0" smtClean="0"/>
          </a:p>
          <a:p>
            <a:r>
              <a:rPr lang="cs-CZ" sz="2400" smtClean="0"/>
              <a:t>Hlava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1412776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E109C2"/>
                </a:solidFill>
              </a:rPr>
              <a:t>V každé řadě přidejte čtyři oka.</a:t>
            </a:r>
            <a:endParaRPr lang="cs-CZ" sz="2400" dirty="0">
              <a:solidFill>
                <a:srgbClr val="E109C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2276872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>
                <a:solidFill>
                  <a:srgbClr val="E109C2"/>
                </a:solidFill>
              </a:rPr>
              <a:t>Rázem </a:t>
            </a:r>
            <a:r>
              <a:rPr lang="cs-CZ" sz="2400" smtClean="0">
                <a:solidFill>
                  <a:srgbClr val="E109C2"/>
                </a:solidFill>
              </a:rPr>
              <a:t>se </a:t>
            </a:r>
            <a:r>
              <a:rPr lang="cs-CZ" sz="2400" dirty="0" smtClean="0">
                <a:solidFill>
                  <a:srgbClr val="E109C2"/>
                </a:solidFill>
              </a:rPr>
              <a:t>zvedl les rukou.</a:t>
            </a:r>
            <a:endParaRPr lang="cs-CZ" sz="2400" dirty="0">
              <a:solidFill>
                <a:srgbClr val="E109C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3068960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E109C2"/>
                </a:solidFill>
              </a:rPr>
              <a:t>Sazenice mladých smrčků jsme si vyzvedli v lesní školce.</a:t>
            </a:r>
            <a:endParaRPr lang="cs-CZ" sz="2400" dirty="0">
              <a:solidFill>
                <a:srgbClr val="E109C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3717032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E109C2"/>
                </a:solidFill>
              </a:rPr>
              <a:t>Z vánočního cukroví mám nejradši úly.</a:t>
            </a:r>
            <a:endParaRPr lang="cs-CZ" sz="2400" dirty="0">
              <a:solidFill>
                <a:srgbClr val="E109C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4509120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E109C2"/>
                </a:solidFill>
              </a:rPr>
              <a:t>Koleno pod umyvadlem bylo ucpané.</a:t>
            </a:r>
            <a:endParaRPr lang="cs-CZ" sz="2400" dirty="0">
              <a:solidFill>
                <a:srgbClr val="E109C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63688" y="5301208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E109C2"/>
                </a:solidFill>
              </a:rPr>
              <a:t>Hlavou rodiny je naše maminka.</a:t>
            </a:r>
            <a:endParaRPr lang="cs-CZ" sz="2400" dirty="0">
              <a:solidFill>
                <a:srgbClr val="E109C2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BC2DBHUR\MC9004283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052736"/>
            <a:ext cx="1863725" cy="1371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916832"/>
            <a:ext cx="48359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548680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Použitý materiál:</a:t>
            </a:r>
          </a:p>
          <a:p>
            <a:endParaRPr lang="cs-CZ" sz="2400" dirty="0" smtClean="0"/>
          </a:p>
          <a:p>
            <a:r>
              <a:rPr lang="cs-CZ" sz="2400" dirty="0" smtClean="0"/>
              <a:t>Text - vlastní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344</Words>
  <Application>Microsoft Office PowerPoint</Application>
  <PresentationFormat>Předvádění na obrazovce (4:3)</PresentationFormat>
  <Paragraphs>89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26</cp:revision>
  <dcterms:created xsi:type="dcterms:W3CDTF">2013-05-21T10:02:23Z</dcterms:created>
  <dcterms:modified xsi:type="dcterms:W3CDTF">2013-06-13T20:00:14Z</dcterms:modified>
</cp:coreProperties>
</file>