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7" r:id="rId4"/>
    <p:sldId id="258" r:id="rId5"/>
    <p:sldId id="259" r:id="rId6"/>
    <p:sldId id="261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45B414-507B-4D11-8E77-E2A1121CA62F}" type="presOf" srcId="{1D8420EA-BFA0-403B-80F5-647FA396CC45}" destId="{F7B3C0B7-F0F7-4F49-B02C-3630F8C5FAE5}" srcOrd="0" destOrd="0" presId="urn:microsoft.com/office/officeart/2005/8/layout/target3"/>
    <dgm:cxn modelId="{C6D1BAEB-5941-45E5-9FA8-F8A5F6BF7C3A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6C0E96F-6569-48D8-A11A-C4080119591B}" type="presOf" srcId="{27FE2D31-D344-4B63-A89A-A89AB0D9F3E3}" destId="{FE47432B-CA46-450C-8D8F-66C300A95B52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4E7D2C89-D9F7-445F-82A7-3DA24E9F4E3A}" type="presOf" srcId="{914700B9-77B5-440A-A438-DE98B6D4894D}" destId="{E73F1C26-6DCD-4001-88B9-355E01E2BCE7}" srcOrd="0" destOrd="0" presId="urn:microsoft.com/office/officeart/2005/8/layout/target3"/>
    <dgm:cxn modelId="{B07F9B3D-B6C2-4187-977E-890E9D9CB27B}" type="presOf" srcId="{914700B9-77B5-440A-A438-DE98B6D4894D}" destId="{BD9AF279-D483-48F2-BBBD-45F8E8923512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1CAFE9AC-4929-40F8-9C2C-3B7D2FE40E56}" type="presOf" srcId="{100B6B2E-82E6-4C11-B19B-F2DB3A0EA64F}" destId="{DBA8199F-D892-4A8E-A352-2B7844050E09}" srcOrd="1" destOrd="0" presId="urn:microsoft.com/office/officeart/2005/8/layout/target3"/>
    <dgm:cxn modelId="{3CFD6195-CBA6-4461-8E5E-133E874A413A}" type="presOf" srcId="{130831A4-0540-4EC5-8F5A-93030E89D2D9}" destId="{F69CC921-512E-49F4-824C-A648EC5F27A5}" srcOrd="0" destOrd="0" presId="urn:microsoft.com/office/officeart/2005/8/layout/target3"/>
    <dgm:cxn modelId="{BF8AD9EC-EBF9-4099-BB6D-FBD2F1FF2583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8CDD0489-E36F-424C-89DA-1465FEE15F96}" type="presOf" srcId="{1D8420EA-BFA0-403B-80F5-647FA396CC45}" destId="{8467D0EB-87A2-4285-8ACA-0398EFBF29BC}" srcOrd="1" destOrd="0" presId="urn:microsoft.com/office/officeart/2005/8/layout/target3"/>
    <dgm:cxn modelId="{9FFFD402-AB1D-4FAA-9CA9-64B53EFC74F6}" type="presParOf" srcId="{FE47432B-CA46-450C-8D8F-66C300A95B52}" destId="{B522209E-30D0-49D6-A340-2D383A11C668}" srcOrd="0" destOrd="0" presId="urn:microsoft.com/office/officeart/2005/8/layout/target3"/>
    <dgm:cxn modelId="{A8FFA5B0-D879-433D-8928-B7AC018B281A}" type="presParOf" srcId="{FE47432B-CA46-450C-8D8F-66C300A95B52}" destId="{ED5A8377-51D5-4DC5-B0E7-680166966720}" srcOrd="1" destOrd="0" presId="urn:microsoft.com/office/officeart/2005/8/layout/target3"/>
    <dgm:cxn modelId="{099CA839-BF07-45AA-8ECE-0D3811D89618}" type="presParOf" srcId="{FE47432B-CA46-450C-8D8F-66C300A95B52}" destId="{F69CC921-512E-49F4-824C-A648EC5F27A5}" srcOrd="2" destOrd="0" presId="urn:microsoft.com/office/officeart/2005/8/layout/target3"/>
    <dgm:cxn modelId="{40144334-B6D2-44E6-93F4-92185179D6CC}" type="presParOf" srcId="{FE47432B-CA46-450C-8D8F-66C300A95B52}" destId="{61C9CE18-EDA6-4EDF-BA1C-09779D38FBBF}" srcOrd="3" destOrd="0" presId="urn:microsoft.com/office/officeart/2005/8/layout/target3"/>
    <dgm:cxn modelId="{782BDAE5-E72B-424C-88F5-E60A08E09AF6}" type="presParOf" srcId="{FE47432B-CA46-450C-8D8F-66C300A95B52}" destId="{D60DEAAB-7AFE-435A-ACF6-18851E4B0426}" srcOrd="4" destOrd="0" presId="urn:microsoft.com/office/officeart/2005/8/layout/target3"/>
    <dgm:cxn modelId="{EB4E98A6-FE4E-456D-A671-FC11A02473E9}" type="presParOf" srcId="{FE47432B-CA46-450C-8D8F-66C300A95B52}" destId="{F7B3C0B7-F0F7-4F49-B02C-3630F8C5FAE5}" srcOrd="5" destOrd="0" presId="urn:microsoft.com/office/officeart/2005/8/layout/target3"/>
    <dgm:cxn modelId="{CB846531-25F3-48EC-90AF-194CEEFAA777}" type="presParOf" srcId="{FE47432B-CA46-450C-8D8F-66C300A95B52}" destId="{C9DA9446-E2D3-4F6A-8960-3CADFBF870B8}" srcOrd="6" destOrd="0" presId="urn:microsoft.com/office/officeart/2005/8/layout/target3"/>
    <dgm:cxn modelId="{7B9F4330-0C8A-432A-A32D-76217CFB4EC2}" type="presParOf" srcId="{FE47432B-CA46-450C-8D8F-66C300A95B52}" destId="{9726EC6F-D322-4CD3-B489-1BE3DF7CE70B}" srcOrd="7" destOrd="0" presId="urn:microsoft.com/office/officeart/2005/8/layout/target3"/>
    <dgm:cxn modelId="{E89E7333-6D71-4056-A9B2-4C6497B482FC}" type="presParOf" srcId="{FE47432B-CA46-450C-8D8F-66C300A95B52}" destId="{645AA564-2E9E-4954-AD87-AE01782CEC59}" srcOrd="8" destOrd="0" presId="urn:microsoft.com/office/officeart/2005/8/layout/target3"/>
    <dgm:cxn modelId="{570A44A6-37B4-4853-AFE0-4158159D58FC}" type="presParOf" srcId="{FE47432B-CA46-450C-8D8F-66C300A95B52}" destId="{8538CAC4-6A86-42B8-B5AF-2FF155DB9D02}" srcOrd="9" destOrd="0" presId="urn:microsoft.com/office/officeart/2005/8/layout/target3"/>
    <dgm:cxn modelId="{FD1AAE40-8F1F-4C1D-A364-943308CD8FEC}" type="presParOf" srcId="{FE47432B-CA46-450C-8D8F-66C300A95B52}" destId="{26FD6024-A07F-46D0-8BC0-B5E595C5673D}" srcOrd="10" destOrd="0" presId="urn:microsoft.com/office/officeart/2005/8/layout/target3"/>
    <dgm:cxn modelId="{04AB68A2-31DA-4936-953F-997381D0C4FA}" type="presParOf" srcId="{FE47432B-CA46-450C-8D8F-66C300A95B52}" destId="{E73F1C26-6DCD-4001-88B9-355E01E2BCE7}" srcOrd="11" destOrd="0" presId="urn:microsoft.com/office/officeart/2005/8/layout/target3"/>
    <dgm:cxn modelId="{70F9BCE3-C381-489F-BD30-8AA6DA79F473}" type="presParOf" srcId="{FE47432B-CA46-450C-8D8F-66C300A95B52}" destId="{8E23E229-92FC-49D1-B5FE-0303176B8A4E}" srcOrd="12" destOrd="0" presId="urn:microsoft.com/office/officeart/2005/8/layout/target3"/>
    <dgm:cxn modelId="{EB7CC2DC-4AEE-4051-8D0F-96AEDD14CA7C}" type="presParOf" srcId="{FE47432B-CA46-450C-8D8F-66C300A95B52}" destId="{8467D0EB-87A2-4285-8ACA-0398EFBF29BC}" srcOrd="13" destOrd="0" presId="urn:microsoft.com/office/officeart/2005/8/layout/target3"/>
    <dgm:cxn modelId="{D64A9FCE-0CE4-4216-A915-DB992937D405}" type="presParOf" srcId="{FE47432B-CA46-450C-8D8F-66C300A95B52}" destId="{DBA8199F-D892-4A8E-A352-2B7844050E09}" srcOrd="14" destOrd="0" presId="urn:microsoft.com/office/officeart/2005/8/layout/target3"/>
    <dgm:cxn modelId="{5ECC4979-ED13-4EAA-A4F0-A9159F6857C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21D6B-048E-4C0A-944B-C18F725A2DA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174FE-B46F-4F1A-9EA3-6DC2E2202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b/b1/Anders-Celsius-Hea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3/39/GodfreyKneller-IsaacNewton-1689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VY_32_INOVACE_17_S09-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Metonymie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výkladu a procvičení slov mnohoznačných, přenášení významu na základě souvislosti.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 rozlišuje přenesení významu na základě vnitřní souvislosti, používá metonymii ve větách.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7344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accent4">
                    <a:lumMod val="50000"/>
                  </a:schemeClr>
                </a:solidFill>
              </a:rPr>
              <a:t>METONYMIE</a:t>
            </a:r>
            <a:endParaRPr lang="cs-CZ" sz="6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5856" y="4653136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Český jazyk – 7. ročník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81369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Metonymie</a:t>
            </a:r>
            <a:r>
              <a:rPr lang="cs-CZ" sz="4400" dirty="0" smtClean="0"/>
              <a:t> – </a:t>
            </a:r>
            <a:r>
              <a:rPr lang="cs-CZ" sz="3200" dirty="0" smtClean="0"/>
              <a:t>přenesení pojmenování na základě vnitřní souvislosti.</a:t>
            </a:r>
            <a:endParaRPr lang="cs-CZ" sz="3200" dirty="0"/>
          </a:p>
        </p:txBody>
      </p:sp>
      <p:pic>
        <p:nvPicPr>
          <p:cNvPr id="1027" name="Picture 3" descr="C:\Users\ředitelka\AppData\Local\Microsoft\Windows\Temporary Internet Files\Content.IE5\F55YLK4I\MC9000363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852936"/>
            <a:ext cx="1826971" cy="2017166"/>
          </a:xfrm>
          <a:prstGeom prst="rect">
            <a:avLst/>
          </a:prstGeom>
          <a:noFill/>
        </p:spPr>
      </p:pic>
      <p:pic>
        <p:nvPicPr>
          <p:cNvPr id="1030" name="Picture 6" descr="C:\Users\ředitelka\AppData\Local\Microsoft\Windows\Temporary Internet Files\Content.IE5\3W688TFV\MP90038785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708920"/>
            <a:ext cx="1592576" cy="190080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851920" y="4653136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7030A0"/>
                </a:solidFill>
              </a:rPr>
              <a:t>olej</a:t>
            </a:r>
            <a:endParaRPr lang="cs-CZ" sz="6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Jméno vynálezce se přenáší na vynález, výrobek:</a:t>
            </a:r>
            <a:endParaRPr lang="cs-CZ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80728"/>
            <a:ext cx="73448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Německý lékař Roentgen – rentgen</a:t>
            </a:r>
          </a:p>
          <a:p>
            <a:endParaRPr lang="cs-CZ" sz="2400" dirty="0" smtClean="0"/>
          </a:p>
          <a:p>
            <a:r>
              <a:rPr lang="cs-CZ" sz="2400" dirty="0" smtClean="0"/>
              <a:t>Rakouský cukrář </a:t>
            </a:r>
            <a:r>
              <a:rPr lang="cs-CZ" sz="2400" dirty="0" err="1" smtClean="0"/>
              <a:t>Pischinger</a:t>
            </a:r>
            <a:r>
              <a:rPr lang="cs-CZ" sz="2400" dirty="0" smtClean="0"/>
              <a:t> – </a:t>
            </a:r>
            <a:r>
              <a:rPr lang="cs-CZ" sz="2400" dirty="0" err="1" smtClean="0"/>
              <a:t>píšingr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Německý chovatel </a:t>
            </a:r>
            <a:r>
              <a:rPr lang="cs-CZ" sz="2400" dirty="0" err="1" smtClean="0"/>
              <a:t>Dobermann</a:t>
            </a:r>
            <a:r>
              <a:rPr lang="cs-CZ" sz="2400" dirty="0" smtClean="0"/>
              <a:t> – dobrman</a:t>
            </a:r>
          </a:p>
          <a:p>
            <a:endParaRPr lang="cs-CZ" sz="2400" dirty="0" smtClean="0"/>
          </a:p>
          <a:p>
            <a:r>
              <a:rPr lang="cs-CZ" sz="2400" dirty="0" smtClean="0"/>
              <a:t>Američan S. </a:t>
            </a:r>
            <a:r>
              <a:rPr lang="cs-CZ" sz="2400" dirty="0" err="1" smtClean="0"/>
              <a:t>Colt</a:t>
            </a:r>
            <a:r>
              <a:rPr lang="cs-CZ" sz="2400" dirty="0" smtClean="0"/>
              <a:t> – kolt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3933056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Jméno vědce se přenáší na fyzikální jednotky:</a:t>
            </a:r>
            <a:endParaRPr lang="cs-CZ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50" name="Picture 2" descr="Soubor:Anders-Celsius-Hea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581128"/>
            <a:ext cx="1368152" cy="1656184"/>
          </a:xfrm>
          <a:prstGeom prst="rect">
            <a:avLst/>
          </a:prstGeom>
          <a:noFill/>
        </p:spPr>
      </p:pic>
      <p:pic>
        <p:nvPicPr>
          <p:cNvPr id="2052" name="Picture 4" descr="Soubor:GodfreyKneller-IsaacNewton-1689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653136"/>
            <a:ext cx="1512168" cy="16288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339752" y="4653136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Isaac</a:t>
            </a:r>
            <a:r>
              <a:rPr lang="cs-CZ" sz="2000" dirty="0" smtClean="0"/>
              <a:t> Newton</a:t>
            </a:r>
          </a:p>
          <a:p>
            <a:endParaRPr lang="cs-CZ" sz="2000" dirty="0" smtClean="0"/>
          </a:p>
          <a:p>
            <a:r>
              <a:rPr lang="cs-CZ" sz="2000" dirty="0" smtClean="0"/>
              <a:t>newton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4725144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Anders</a:t>
            </a:r>
            <a:r>
              <a:rPr lang="cs-CZ" sz="2000" dirty="0" smtClean="0"/>
              <a:t> Celsius</a:t>
            </a:r>
          </a:p>
          <a:p>
            <a:endParaRPr lang="cs-CZ" sz="2000" dirty="0" smtClean="0"/>
          </a:p>
          <a:p>
            <a:r>
              <a:rPr lang="cs-CZ" sz="2000" dirty="0" smtClean="0"/>
              <a:t>stupeň Celsia  </a:t>
            </a:r>
            <a:endParaRPr lang="cs-CZ" sz="2000" dirty="0"/>
          </a:p>
        </p:txBody>
      </p:sp>
      <p:pic>
        <p:nvPicPr>
          <p:cNvPr id="2053" name="Picture 5" descr="C:\Users\ředitelka\AppData\Local\Microsoft\Windows\Temporary Internet Files\Content.IE5\7DIZ66DA\MP90044829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052736"/>
            <a:ext cx="180020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Jméno osady se přenáší na věci: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698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Švýcarské údolí </a:t>
            </a:r>
            <a:r>
              <a:rPr lang="cs-CZ" sz="2400" dirty="0" err="1" smtClean="0"/>
              <a:t>Emmental</a:t>
            </a:r>
            <a:r>
              <a:rPr lang="cs-CZ" sz="2400" dirty="0" smtClean="0"/>
              <a:t> – sýr ementál</a:t>
            </a:r>
          </a:p>
          <a:p>
            <a:endParaRPr lang="cs-CZ" sz="2400" dirty="0" smtClean="0"/>
          </a:p>
          <a:p>
            <a:r>
              <a:rPr lang="cs-CZ" sz="2400" dirty="0" smtClean="0"/>
              <a:t>Kubánské hlavní město Havana – doutníky havana</a:t>
            </a:r>
          </a:p>
          <a:p>
            <a:endParaRPr lang="cs-CZ" sz="2400" dirty="0" smtClean="0"/>
          </a:p>
          <a:p>
            <a:r>
              <a:rPr lang="cs-CZ" sz="2400" dirty="0" smtClean="0"/>
              <a:t>Syrské hlavní město Damašek – textilní látka damašek</a:t>
            </a:r>
          </a:p>
          <a:p>
            <a:endParaRPr lang="cs-CZ" sz="2400" dirty="0" smtClean="0"/>
          </a:p>
          <a:p>
            <a:r>
              <a:rPr lang="cs-CZ" sz="2400" dirty="0" smtClean="0"/>
              <a:t>Anglické město Rugby – míčová hra ragby </a:t>
            </a:r>
            <a:endParaRPr lang="cs-CZ" sz="2400" dirty="0"/>
          </a:p>
        </p:txBody>
      </p:sp>
      <p:pic>
        <p:nvPicPr>
          <p:cNvPr id="17410" name="Picture 2" descr="C:\Users\ředitelka\AppData\Local\Microsoft\Windows\Temporary Internet Files\Content.IE5\7DIZ66DA\MP9004483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76672"/>
            <a:ext cx="1525767" cy="206084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79512" y="3717032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Pojmenování činnosti se přenáší na původce činnosti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365104"/>
            <a:ext cx="489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Stráž (střežení) – hradní stráž</a:t>
            </a:r>
          </a:p>
          <a:p>
            <a:endParaRPr lang="cs-CZ" sz="2400" dirty="0" smtClean="0"/>
          </a:p>
          <a:p>
            <a:r>
              <a:rPr lang="cs-CZ" sz="2400" dirty="0" smtClean="0"/>
              <a:t>Vláda (vládnutí) – nově zvolená vláda</a:t>
            </a:r>
          </a:p>
          <a:p>
            <a:endParaRPr lang="cs-CZ" sz="2400" dirty="0" smtClean="0"/>
          </a:p>
          <a:p>
            <a:r>
              <a:rPr lang="cs-CZ" sz="2400" dirty="0" smtClean="0"/>
              <a:t>Přítok (přitékání) – levý přítok Labe</a:t>
            </a:r>
            <a:endParaRPr lang="cs-CZ" sz="2400" dirty="0"/>
          </a:p>
        </p:txBody>
      </p:sp>
      <p:pic>
        <p:nvPicPr>
          <p:cNvPr id="17411" name="Picture 3" descr="C:\Users\ředitelka\AppData\Local\Microsoft\Windows\Temporary Internet Files\Content.IE5\X47Y7U6M\MP9004027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653136"/>
            <a:ext cx="2094736" cy="1656184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3923928" y="908720"/>
            <a:ext cx="1656184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499992" y="1772816"/>
            <a:ext cx="2232248" cy="432048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355976" y="2348880"/>
            <a:ext cx="2736304" cy="432048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3419872" y="3068960"/>
            <a:ext cx="2232248" cy="576064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411760" y="4437112"/>
            <a:ext cx="1512168" cy="36004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2483768" y="5229200"/>
            <a:ext cx="2448272" cy="432048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2699792" y="5877272"/>
            <a:ext cx="1944216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4249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Daná slova použij ve větách v původním významu a jako metonymie.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844824"/>
            <a:ext cx="2880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KAŠMÍR</a:t>
            </a: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SEGEDÍN</a:t>
            </a: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PSANÍ</a:t>
            </a: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endParaRPr lang="cs-CZ" sz="2400" dirty="0" smtClean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TITAN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7704" y="1700808"/>
            <a:ext cx="69847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Kašmír je pohoří v nejsevernější části Indie.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2204864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Babička si přála k narozeninám šátek z </a:t>
            </a:r>
            <a:r>
              <a:rPr lang="cs-CZ" sz="2200" b="1" dirty="0" smtClean="0"/>
              <a:t>kašmíru.</a:t>
            </a:r>
            <a:endParaRPr lang="cs-CZ" sz="2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07704" y="2924944"/>
            <a:ext cx="69847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Třetím největším maďarským městem je Segedín.</a:t>
            </a:r>
            <a:endParaRPr lang="cs-CZ" sz="2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3429000"/>
            <a:ext cx="69847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K obědu si dneska dám </a:t>
            </a:r>
            <a:r>
              <a:rPr lang="cs-CZ" sz="2200" b="1" dirty="0" err="1" smtClean="0"/>
              <a:t>segedín</a:t>
            </a:r>
            <a:r>
              <a:rPr lang="cs-CZ" sz="2200" dirty="0" smtClean="0"/>
              <a:t> a knedlíky.</a:t>
            </a:r>
            <a:endParaRPr lang="cs-CZ" sz="2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4005064"/>
            <a:ext cx="6696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Psaní na klávesnici mi nedělá problémy.</a:t>
            </a:r>
            <a:endParaRPr lang="cs-CZ" sz="2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4437112"/>
            <a:ext cx="6696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Musím si na poště vyzvednout důležité </a:t>
            </a:r>
            <a:r>
              <a:rPr lang="cs-CZ" sz="2200" b="1" dirty="0" smtClean="0"/>
              <a:t>psaní</a:t>
            </a:r>
            <a:r>
              <a:rPr lang="cs-CZ" sz="2200" dirty="0" smtClean="0"/>
              <a:t>.</a:t>
            </a:r>
            <a:endParaRPr lang="cs-CZ" sz="2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79712" y="5157192"/>
            <a:ext cx="67687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V řeckých bájích vystupuje obr Titan.</a:t>
            </a:r>
            <a:endParaRPr lang="cs-CZ" sz="2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661248"/>
            <a:ext cx="68407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V medicíně se používají náhradní klouby a šrouby z </a:t>
            </a:r>
            <a:r>
              <a:rPr lang="cs-CZ" sz="2200" b="1" dirty="0" smtClean="0"/>
              <a:t>titanu</a:t>
            </a:r>
            <a:r>
              <a:rPr lang="cs-CZ" sz="2200" dirty="0" smtClean="0"/>
              <a:t>.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068960"/>
            <a:ext cx="8532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http://cs.wikipedia.org/wiki/Soubor:Anders-Celsius-Head.jpg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263691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http://cs.wikipedia.org/wiki/Soubor:GodfreyKneller-IsaacNewton-1689.jpg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1556792"/>
            <a:ext cx="4835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3265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dirty="0" smtClean="0"/>
              <a:t>Texty - vlastní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370</Words>
  <Application>Microsoft Office PowerPoint</Application>
  <PresentationFormat>Předvádění na obrazovce (4:3)</PresentationFormat>
  <Paragraphs>93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33</cp:revision>
  <dcterms:created xsi:type="dcterms:W3CDTF">2013-05-27T10:53:07Z</dcterms:created>
  <dcterms:modified xsi:type="dcterms:W3CDTF">2013-08-02T07:40:35Z</dcterms:modified>
</cp:coreProperties>
</file>