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A71FD2-8EEB-4478-89F5-20BCBE545923}" type="presOf" srcId="{914700B9-77B5-440A-A438-DE98B6D4894D}" destId="{E73F1C26-6DCD-4001-88B9-355E01E2BCE7}" srcOrd="0" destOrd="0" presId="urn:microsoft.com/office/officeart/2005/8/layout/target3"/>
    <dgm:cxn modelId="{4FA32F39-02BF-4789-A188-55D568C27CCE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B0FE4E7-3F71-4628-B34C-ED818B6B6FA6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F398B4D-1E0B-4CEA-9FC2-40DDA783A3BE}" type="presOf" srcId="{100B6B2E-82E6-4C11-B19B-F2DB3A0EA64F}" destId="{DBA8199F-D892-4A8E-A352-2B7844050E09}" srcOrd="1" destOrd="0" presId="urn:microsoft.com/office/officeart/2005/8/layout/target3"/>
    <dgm:cxn modelId="{18DB5866-9980-4D7F-BF88-2FCD85320874}" type="presOf" srcId="{100B6B2E-82E6-4C11-B19B-F2DB3A0EA64F}" destId="{645AA564-2E9E-4954-AD87-AE01782CEC59}" srcOrd="0" destOrd="0" presId="urn:microsoft.com/office/officeart/2005/8/layout/target3"/>
    <dgm:cxn modelId="{C1D35059-9FD1-4AA9-A7AC-11AC67828FF2}" type="presOf" srcId="{914700B9-77B5-440A-A438-DE98B6D4894D}" destId="{BD9AF279-D483-48F2-BBBD-45F8E8923512}" srcOrd="1" destOrd="0" presId="urn:microsoft.com/office/officeart/2005/8/layout/target3"/>
    <dgm:cxn modelId="{59B7001A-2208-412F-A48D-651BE3C1ED01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A033D66-B94B-426F-8669-04A469C17832}" type="presOf" srcId="{130831A4-0540-4EC5-8F5A-93030E89D2D9}" destId="{F69CC921-512E-49F4-824C-A648EC5F27A5}" srcOrd="0" destOrd="0" presId="urn:microsoft.com/office/officeart/2005/8/layout/target3"/>
    <dgm:cxn modelId="{2F803EAC-A0DA-433B-BE95-8B5E3982DF51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1502083-C78C-45FD-8316-2093291A87B5}" type="presParOf" srcId="{FE47432B-CA46-450C-8D8F-66C300A95B52}" destId="{B522209E-30D0-49D6-A340-2D383A11C668}" srcOrd="0" destOrd="0" presId="urn:microsoft.com/office/officeart/2005/8/layout/target3"/>
    <dgm:cxn modelId="{A7261437-0B10-4128-8134-C146CE42908D}" type="presParOf" srcId="{FE47432B-CA46-450C-8D8F-66C300A95B52}" destId="{ED5A8377-51D5-4DC5-B0E7-680166966720}" srcOrd="1" destOrd="0" presId="urn:microsoft.com/office/officeart/2005/8/layout/target3"/>
    <dgm:cxn modelId="{0475D52D-0B82-4342-A85B-4A48DA32CE1A}" type="presParOf" srcId="{FE47432B-CA46-450C-8D8F-66C300A95B52}" destId="{F69CC921-512E-49F4-824C-A648EC5F27A5}" srcOrd="2" destOrd="0" presId="urn:microsoft.com/office/officeart/2005/8/layout/target3"/>
    <dgm:cxn modelId="{A196C2BF-F5F5-4032-B70E-E375D017E347}" type="presParOf" srcId="{FE47432B-CA46-450C-8D8F-66C300A95B52}" destId="{61C9CE18-EDA6-4EDF-BA1C-09779D38FBBF}" srcOrd="3" destOrd="0" presId="urn:microsoft.com/office/officeart/2005/8/layout/target3"/>
    <dgm:cxn modelId="{B9EF56CD-84FD-4BFC-9DCC-A7163978FC69}" type="presParOf" srcId="{FE47432B-CA46-450C-8D8F-66C300A95B52}" destId="{D60DEAAB-7AFE-435A-ACF6-18851E4B0426}" srcOrd="4" destOrd="0" presId="urn:microsoft.com/office/officeart/2005/8/layout/target3"/>
    <dgm:cxn modelId="{FF10413B-C072-4B40-869F-41A32EDD44AC}" type="presParOf" srcId="{FE47432B-CA46-450C-8D8F-66C300A95B52}" destId="{F7B3C0B7-F0F7-4F49-B02C-3630F8C5FAE5}" srcOrd="5" destOrd="0" presId="urn:microsoft.com/office/officeart/2005/8/layout/target3"/>
    <dgm:cxn modelId="{C495F05F-B0E4-4F04-BBF1-24A624EF4DB9}" type="presParOf" srcId="{FE47432B-CA46-450C-8D8F-66C300A95B52}" destId="{C9DA9446-E2D3-4F6A-8960-3CADFBF870B8}" srcOrd="6" destOrd="0" presId="urn:microsoft.com/office/officeart/2005/8/layout/target3"/>
    <dgm:cxn modelId="{784F2928-FAF0-4B92-82E2-1977910F0F96}" type="presParOf" srcId="{FE47432B-CA46-450C-8D8F-66C300A95B52}" destId="{9726EC6F-D322-4CD3-B489-1BE3DF7CE70B}" srcOrd="7" destOrd="0" presId="urn:microsoft.com/office/officeart/2005/8/layout/target3"/>
    <dgm:cxn modelId="{424E5F70-2B3D-4CFD-B2EE-74AE19BBF0B7}" type="presParOf" srcId="{FE47432B-CA46-450C-8D8F-66C300A95B52}" destId="{645AA564-2E9E-4954-AD87-AE01782CEC59}" srcOrd="8" destOrd="0" presId="urn:microsoft.com/office/officeart/2005/8/layout/target3"/>
    <dgm:cxn modelId="{62DA7EB1-AB3B-4485-9900-E11DBE63292D}" type="presParOf" srcId="{FE47432B-CA46-450C-8D8F-66C300A95B52}" destId="{8538CAC4-6A86-42B8-B5AF-2FF155DB9D02}" srcOrd="9" destOrd="0" presId="urn:microsoft.com/office/officeart/2005/8/layout/target3"/>
    <dgm:cxn modelId="{F2D50851-7322-4993-810A-AA8A858B4EB0}" type="presParOf" srcId="{FE47432B-CA46-450C-8D8F-66C300A95B52}" destId="{26FD6024-A07F-46D0-8BC0-B5E595C5673D}" srcOrd="10" destOrd="0" presId="urn:microsoft.com/office/officeart/2005/8/layout/target3"/>
    <dgm:cxn modelId="{9622F356-FA52-4FD1-B91F-DE067ADE3084}" type="presParOf" srcId="{FE47432B-CA46-450C-8D8F-66C300A95B52}" destId="{E73F1C26-6DCD-4001-88B9-355E01E2BCE7}" srcOrd="11" destOrd="0" presId="urn:microsoft.com/office/officeart/2005/8/layout/target3"/>
    <dgm:cxn modelId="{D7CC9475-2232-4EDF-9355-646D1A487C91}" type="presParOf" srcId="{FE47432B-CA46-450C-8D8F-66C300A95B52}" destId="{8E23E229-92FC-49D1-B5FE-0303176B8A4E}" srcOrd="12" destOrd="0" presId="urn:microsoft.com/office/officeart/2005/8/layout/target3"/>
    <dgm:cxn modelId="{543EB489-E88A-407B-B394-40BF343FF67E}" type="presParOf" srcId="{FE47432B-CA46-450C-8D8F-66C300A95B52}" destId="{8467D0EB-87A2-4285-8ACA-0398EFBF29BC}" srcOrd="13" destOrd="0" presId="urn:microsoft.com/office/officeart/2005/8/layout/target3"/>
    <dgm:cxn modelId="{88836624-23E3-4CE0-856F-958DB9CD6807}" type="presParOf" srcId="{FE47432B-CA46-450C-8D8F-66C300A95B52}" destId="{DBA8199F-D892-4A8E-A352-2B7844050E09}" srcOrd="14" destOrd="0" presId="urn:microsoft.com/office/officeart/2005/8/layout/target3"/>
    <dgm:cxn modelId="{E644C9D3-1066-45D3-B018-B52A14CC982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C7EB0-860A-4F30-BB93-93FF76C594C0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88EB19-2584-4B61-8AB6-5EB6984A1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Synonyma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procvičení synonym, rozlišení významu jednotlivých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synonym.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 vytváří synonyma k jednotlivým slovům, chápe význam slova synonymum, používá synonyma </a:t>
                      </a:r>
                      <a:r>
                        <a:rPr lang="cs-CZ" sz="1400" b="0" smtClean="0">
                          <a:latin typeface="Times New Roman" pitchFamily="18" charset="0"/>
                          <a:cs typeface="Times New Roman" pitchFamily="18" charset="0"/>
                        </a:rPr>
                        <a:t>ve větách.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SYNONYMA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5301208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Český jazyk – 7. ročník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Synonyma jsou: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836712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a) přenesená pojmenování na základě vnitřní souvislosti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</a:t>
            </a:r>
            <a:r>
              <a:rPr lang="cs-CZ" sz="2000" dirty="0" smtClean="0"/>
              <a:t>slova stejně znějící s rozdílným významem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844824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c) slova stejného nebo podobného významu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276872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d) </a:t>
            </a:r>
            <a:r>
              <a:rPr lang="cs-CZ" sz="2000" dirty="0" smtClean="0"/>
              <a:t>slova protikladná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996952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 co nejvíce synonym ke slovu </a:t>
            </a:r>
            <a:r>
              <a:rPr lang="cs-CZ" sz="2400" b="1" dirty="0" smtClean="0"/>
              <a:t>obydlí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573016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Dům, vila, stavení, příbytek, chata, chatrč, přístřešek, stavba,chalupa, statek, palác, bouda. </a:t>
            </a:r>
            <a:endParaRPr lang="cs-CZ" sz="2000" dirty="0"/>
          </a:p>
        </p:txBody>
      </p:sp>
      <p:pic>
        <p:nvPicPr>
          <p:cNvPr id="1027" name="Picture 3" descr="C:\Users\ředitelka\AppData\Local\Microsoft\Windows\Temporary Internet Files\Content.IE5\PWL4SZEP\MP9004484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060848"/>
            <a:ext cx="2627784" cy="2212279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39552" y="4509120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 co nejvíce synonym ke slovu </a:t>
            </a:r>
            <a:r>
              <a:rPr lang="cs-CZ" sz="2400" b="1" dirty="0" smtClean="0"/>
              <a:t>běžet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373216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Utíkat, sprintovat, pádit, hnát, klusat, letět</a:t>
            </a:r>
            <a:endParaRPr lang="cs-CZ" sz="2000" dirty="0"/>
          </a:p>
        </p:txBody>
      </p:sp>
      <p:pic>
        <p:nvPicPr>
          <p:cNvPr id="1028" name="Picture 4" descr="C:\Users\ředitelka\AppData\Local\Microsoft\Windows\Temporary Internet Files\Content.IE5\QU7AB4QB\MC9004238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581128"/>
            <a:ext cx="1495425" cy="1936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build="allAtOnce"/>
      <p:bldP spid="5" grpId="0"/>
      <p:bldP spid="6" grpId="0"/>
      <p:bldP spid="6" grpId="1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Který z daných výrazů je synonymem ke slovu: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05273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a) vesna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96208" y="163718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763688" y="1628800"/>
            <a:ext cx="2160240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květen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63688" y="908720"/>
            <a:ext cx="2160240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květina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63688" y="2276872"/>
            <a:ext cx="2160240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jaro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763688" y="2924944"/>
            <a:ext cx="2160240" cy="5040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podzim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98072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b) zemák</a:t>
            </a:r>
            <a:endParaRPr lang="cs-CZ" sz="2000" dirty="0"/>
          </a:p>
        </p:txBody>
      </p:sp>
      <p:sp>
        <p:nvSpPr>
          <p:cNvPr id="20" name="Obdélník 19"/>
          <p:cNvSpPr/>
          <p:nvPr/>
        </p:nvSpPr>
        <p:spPr>
          <a:xfrm>
            <a:off x="6012160" y="1556792"/>
            <a:ext cx="288032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zemědělec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908720"/>
            <a:ext cx="288032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Zemní plyn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12160" y="2924944"/>
            <a:ext cx="288032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brambora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12160" y="2204864"/>
            <a:ext cx="288032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zelné placky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3528" y="386104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c) bryskní</a:t>
            </a:r>
            <a:endParaRPr lang="cs-CZ" sz="2000" dirty="0"/>
          </a:p>
        </p:txBody>
      </p:sp>
      <p:sp>
        <p:nvSpPr>
          <p:cNvPr id="25" name="Obdélník 24"/>
          <p:cNvSpPr/>
          <p:nvPr/>
        </p:nvSpPr>
        <p:spPr>
          <a:xfrm>
            <a:off x="1691680" y="4509120"/>
            <a:ext cx="2088232" cy="5760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ostrý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763688" y="3789040"/>
            <a:ext cx="2088232" cy="5760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blyštivý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691680" y="5229200"/>
            <a:ext cx="2088232" cy="5760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brzdící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691680" y="6021288"/>
            <a:ext cx="2088232" cy="5760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milý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716016" y="3861048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c) rohování</a:t>
            </a:r>
            <a:endParaRPr lang="cs-CZ" sz="2000" dirty="0"/>
          </a:p>
        </p:txBody>
      </p:sp>
      <p:sp>
        <p:nvSpPr>
          <p:cNvPr id="31" name="Obdélník 30"/>
          <p:cNvSpPr/>
          <p:nvPr/>
        </p:nvSpPr>
        <p:spPr>
          <a:xfrm>
            <a:off x="6228184" y="3861048"/>
            <a:ext cx="1296144" cy="5760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ragby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228184" y="4509120"/>
            <a:ext cx="1296144" cy="5760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zápas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228184" y="5229200"/>
            <a:ext cx="1296144" cy="5760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box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228184" y="5949280"/>
            <a:ext cx="1296144" cy="5760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florbal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7" grpId="0" animBg="1"/>
      <p:bldP spid="20" grpId="0" animBg="1"/>
      <p:bldP spid="21" grpId="0" animBg="1"/>
      <p:bldP spid="23" grpId="0" animBg="1"/>
      <p:bldP spid="26" grpId="0" animBg="1"/>
      <p:bldP spid="27" grpId="0" animBg="1"/>
      <p:bldP spid="28" grpId="0" animBg="1"/>
      <p:bldP spid="31" grpId="0" animBg="1"/>
      <p:bldP spid="33" grpId="0" animBg="1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 do vět vhodné synonymum ke slovu hluk. Pokaždé použij jiné synonymum.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51520" y="2420888"/>
            <a:ext cx="8712968" cy="424847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 pavilónu kočkovitých šelem se ozýval    ……………..       hladových lvů.</a:t>
            </a:r>
          </a:p>
          <a:p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„Proč je tady takový …………….. ,“ zlobila se paní učitelka na své žáky.</a:t>
            </a:r>
          </a:p>
          <a:p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 koupaliště se ozýval smích a ……………… dětí.</a:t>
            </a:r>
          </a:p>
          <a:p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……………….. motorů závodních vozů zanikal hlas sportovního </a:t>
            </a:r>
          </a:p>
          <a:p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komentátora.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1268760"/>
            <a:ext cx="3672408" cy="72008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Rámus, řev, křik, burácení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340768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Potřebuješ nápovědu?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052736"/>
            <a:ext cx="36783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Ilustrace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32656"/>
            <a:ext cx="51125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materiály: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627</TotalTime>
  <Words>347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49</cp:revision>
  <dcterms:created xsi:type="dcterms:W3CDTF">2013-05-28T12:01:52Z</dcterms:created>
  <dcterms:modified xsi:type="dcterms:W3CDTF">2013-08-02T07:44:14Z</dcterms:modified>
</cp:coreProperties>
</file>