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D2245-A5BD-498D-B6FF-3ED5D25646A3}" type="presOf" srcId="{27FE2D31-D344-4B63-A89A-A89AB0D9F3E3}" destId="{FE47432B-CA46-450C-8D8F-66C300A95B52}" srcOrd="0" destOrd="0" presId="urn:microsoft.com/office/officeart/2005/8/layout/target3"/>
    <dgm:cxn modelId="{28BAE78D-31DB-42E8-ACC6-CAC7D93A2078}" type="presOf" srcId="{1D8420EA-BFA0-403B-80F5-647FA396CC45}" destId="{8467D0EB-87A2-4285-8ACA-0398EFBF29BC}" srcOrd="1" destOrd="0" presId="urn:microsoft.com/office/officeart/2005/8/layout/target3"/>
    <dgm:cxn modelId="{CAB7F132-1F7F-4783-892C-B4A4BCC39848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E47D94B4-0093-47D6-B90B-F0134F5AF43E}" type="presOf" srcId="{914700B9-77B5-440A-A438-DE98B6D4894D}" destId="{BD9AF279-D483-48F2-BBBD-45F8E8923512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1BCC0FF-0C61-42D4-BABA-167C2CB148D2}" type="presOf" srcId="{1D8420EA-BFA0-403B-80F5-647FA396CC45}" destId="{F7B3C0B7-F0F7-4F49-B02C-3630F8C5FAE5}" srcOrd="0" destOrd="0" presId="urn:microsoft.com/office/officeart/2005/8/layout/target3"/>
    <dgm:cxn modelId="{33194C7B-65FA-4C0B-9B57-87F7C7961481}" type="presOf" srcId="{130831A4-0540-4EC5-8F5A-93030E89D2D9}" destId="{F69CC921-512E-49F4-824C-A648EC5F27A5}" srcOrd="0" destOrd="0" presId="urn:microsoft.com/office/officeart/2005/8/layout/target3"/>
    <dgm:cxn modelId="{51979627-CBEF-4919-BDA6-E9B8A8FD6BFA}" type="presOf" srcId="{130831A4-0540-4EC5-8F5A-93030E89D2D9}" destId="{8E23E229-92FC-49D1-B5FE-0303176B8A4E}" srcOrd="1" destOrd="0" presId="urn:microsoft.com/office/officeart/2005/8/layout/target3"/>
    <dgm:cxn modelId="{A01E5E58-E9BF-4173-8ECD-EC71A44B6F87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F1BBA5E4-3EBD-4B04-81B5-75C532EA1CC9}" type="presOf" srcId="{100B6B2E-82E6-4C11-B19B-F2DB3A0EA64F}" destId="{645AA564-2E9E-4954-AD87-AE01782CEC59}" srcOrd="0" destOrd="0" presId="urn:microsoft.com/office/officeart/2005/8/layout/target3"/>
    <dgm:cxn modelId="{C4F19A8C-CFA1-4F49-8E17-50DDBC245180}" type="presParOf" srcId="{FE47432B-CA46-450C-8D8F-66C300A95B52}" destId="{B522209E-30D0-49D6-A340-2D383A11C668}" srcOrd="0" destOrd="0" presId="urn:microsoft.com/office/officeart/2005/8/layout/target3"/>
    <dgm:cxn modelId="{C7AE7A2F-3283-407B-B442-0E3A6958BB2A}" type="presParOf" srcId="{FE47432B-CA46-450C-8D8F-66C300A95B52}" destId="{ED5A8377-51D5-4DC5-B0E7-680166966720}" srcOrd="1" destOrd="0" presId="urn:microsoft.com/office/officeart/2005/8/layout/target3"/>
    <dgm:cxn modelId="{241200B7-8485-46C1-95C0-3553AC68A0D2}" type="presParOf" srcId="{FE47432B-CA46-450C-8D8F-66C300A95B52}" destId="{F69CC921-512E-49F4-824C-A648EC5F27A5}" srcOrd="2" destOrd="0" presId="urn:microsoft.com/office/officeart/2005/8/layout/target3"/>
    <dgm:cxn modelId="{C131A644-6D50-4A11-AFE2-D59861551DCA}" type="presParOf" srcId="{FE47432B-CA46-450C-8D8F-66C300A95B52}" destId="{61C9CE18-EDA6-4EDF-BA1C-09779D38FBBF}" srcOrd="3" destOrd="0" presId="urn:microsoft.com/office/officeart/2005/8/layout/target3"/>
    <dgm:cxn modelId="{E2E85C8C-DF5B-4789-9925-D3A3A347F67F}" type="presParOf" srcId="{FE47432B-CA46-450C-8D8F-66C300A95B52}" destId="{D60DEAAB-7AFE-435A-ACF6-18851E4B0426}" srcOrd="4" destOrd="0" presId="urn:microsoft.com/office/officeart/2005/8/layout/target3"/>
    <dgm:cxn modelId="{B63B6F4A-A29E-4371-8B1F-843B601FA8F6}" type="presParOf" srcId="{FE47432B-CA46-450C-8D8F-66C300A95B52}" destId="{F7B3C0B7-F0F7-4F49-B02C-3630F8C5FAE5}" srcOrd="5" destOrd="0" presId="urn:microsoft.com/office/officeart/2005/8/layout/target3"/>
    <dgm:cxn modelId="{4FACD564-31D2-40CD-90A0-3828C1D6ADF6}" type="presParOf" srcId="{FE47432B-CA46-450C-8D8F-66C300A95B52}" destId="{C9DA9446-E2D3-4F6A-8960-3CADFBF870B8}" srcOrd="6" destOrd="0" presId="urn:microsoft.com/office/officeart/2005/8/layout/target3"/>
    <dgm:cxn modelId="{6C3C476C-4542-4D72-81F8-4CAB3A1DB5FA}" type="presParOf" srcId="{FE47432B-CA46-450C-8D8F-66C300A95B52}" destId="{9726EC6F-D322-4CD3-B489-1BE3DF7CE70B}" srcOrd="7" destOrd="0" presId="urn:microsoft.com/office/officeart/2005/8/layout/target3"/>
    <dgm:cxn modelId="{7D4C9A44-DDE3-4DDB-BEC9-88159C74B23E}" type="presParOf" srcId="{FE47432B-CA46-450C-8D8F-66C300A95B52}" destId="{645AA564-2E9E-4954-AD87-AE01782CEC59}" srcOrd="8" destOrd="0" presId="urn:microsoft.com/office/officeart/2005/8/layout/target3"/>
    <dgm:cxn modelId="{7D10CE7F-E5BD-4854-898C-4F4D6AAC46D5}" type="presParOf" srcId="{FE47432B-CA46-450C-8D8F-66C300A95B52}" destId="{8538CAC4-6A86-42B8-B5AF-2FF155DB9D02}" srcOrd="9" destOrd="0" presId="urn:microsoft.com/office/officeart/2005/8/layout/target3"/>
    <dgm:cxn modelId="{4F7A7ACA-6FD9-4B91-9CC7-8E51E10314D6}" type="presParOf" srcId="{FE47432B-CA46-450C-8D8F-66C300A95B52}" destId="{26FD6024-A07F-46D0-8BC0-B5E595C5673D}" srcOrd="10" destOrd="0" presId="urn:microsoft.com/office/officeart/2005/8/layout/target3"/>
    <dgm:cxn modelId="{184C2F1D-00DF-4F1B-A3A9-4FBFA7D264DD}" type="presParOf" srcId="{FE47432B-CA46-450C-8D8F-66C300A95B52}" destId="{E73F1C26-6DCD-4001-88B9-355E01E2BCE7}" srcOrd="11" destOrd="0" presId="urn:microsoft.com/office/officeart/2005/8/layout/target3"/>
    <dgm:cxn modelId="{1A760B3F-3F3B-43FF-A969-47F8F9206B54}" type="presParOf" srcId="{FE47432B-CA46-450C-8D8F-66C300A95B52}" destId="{8E23E229-92FC-49D1-B5FE-0303176B8A4E}" srcOrd="12" destOrd="0" presId="urn:microsoft.com/office/officeart/2005/8/layout/target3"/>
    <dgm:cxn modelId="{1EE9ED48-E94A-4250-B3BF-B0E0163363AB}" type="presParOf" srcId="{FE47432B-CA46-450C-8D8F-66C300A95B52}" destId="{8467D0EB-87A2-4285-8ACA-0398EFBF29BC}" srcOrd="13" destOrd="0" presId="urn:microsoft.com/office/officeart/2005/8/layout/target3"/>
    <dgm:cxn modelId="{51911248-96B6-4B96-BA6C-680E3715BB57}" type="presParOf" srcId="{FE47432B-CA46-450C-8D8F-66C300A95B52}" destId="{DBA8199F-D892-4A8E-A352-2B7844050E09}" srcOrd="14" destOrd="0" presId="urn:microsoft.com/office/officeart/2005/8/layout/target3"/>
    <dgm:cxn modelId="{BE4DE75C-0558-4FAE-988F-0742EB59806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1C90-B794-4027-8BBC-F670E632494A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9E64B-5245-4976-BEB9-AF5F74793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1C90-B794-4027-8BBC-F670E632494A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9E64B-5245-4976-BEB9-AF5F74793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1C90-B794-4027-8BBC-F670E632494A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9E64B-5245-4976-BEB9-AF5F74793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1C90-B794-4027-8BBC-F670E632494A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9E64B-5245-4976-BEB9-AF5F74793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1C90-B794-4027-8BBC-F670E632494A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9E64B-5245-4976-BEB9-AF5F74793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1C90-B794-4027-8BBC-F670E632494A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9E64B-5245-4976-BEB9-AF5F74793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1C90-B794-4027-8BBC-F670E632494A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9E64B-5245-4976-BEB9-AF5F74793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1C90-B794-4027-8BBC-F670E632494A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9E64B-5245-4976-BEB9-AF5F74793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1C90-B794-4027-8BBC-F670E632494A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9E64B-5245-4976-BEB9-AF5F74793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1C90-B794-4027-8BBC-F670E632494A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9E64B-5245-4976-BEB9-AF5F74793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1C90-B794-4027-8BBC-F670E632494A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9E64B-5245-4976-BEB9-AF5F74793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  <a:alpha val="5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A1C90-B794-4027-8BBC-F670E632494A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F9E64B-5245-4976-BEB9-AF5F74793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VY_32_INOVACE_20_S09-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Antonyma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 procvičení významu slov protikladných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antonym.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chápe význam slova antonymum, rozlišuje synonyma, homonyma a antonyma.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Antonyma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5229200"/>
            <a:ext cx="6192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Český jazyk – 7. ročník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7992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6">
                    <a:lumMod val="50000"/>
                  </a:schemeClr>
                </a:solidFill>
              </a:rPr>
              <a:t>Antonyma – slova protikladná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= slova s opačným významem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NGUYT8DH\MP9004447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772816"/>
            <a:ext cx="1008112" cy="792088"/>
          </a:xfrm>
          <a:prstGeom prst="rect">
            <a:avLst/>
          </a:prstGeom>
          <a:noFill/>
        </p:spPr>
      </p:pic>
      <p:pic>
        <p:nvPicPr>
          <p:cNvPr id="1031" name="Picture 7" descr="C:\Users\ředitelka\AppData\Local\Microsoft\Windows\Temporary Internet Files\Content.IE5\BC2DBHUR\MP90018063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628800"/>
            <a:ext cx="2088232" cy="158417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403648" y="285293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malý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335699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velký</a:t>
            </a:r>
            <a:endParaRPr lang="cs-CZ" sz="2400" dirty="0"/>
          </a:p>
        </p:txBody>
      </p:sp>
      <p:pic>
        <p:nvPicPr>
          <p:cNvPr id="1032" name="Picture 8" descr="C:\Users\ředitelka\AppData\Local\Microsoft\Windows\Temporary Internet Files\Content.IE5\NGUYT8DH\MP9004100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4581128"/>
            <a:ext cx="1547664" cy="1102593"/>
          </a:xfrm>
          <a:prstGeom prst="rect">
            <a:avLst/>
          </a:prstGeom>
          <a:noFill/>
        </p:spPr>
      </p:pic>
      <p:pic>
        <p:nvPicPr>
          <p:cNvPr id="1034" name="Picture 10" descr="C:\Users\ředitelka\AppData\Local\Microsoft\Windows\Temporary Internet Files\Content.IE5\NGUYT8DH\MP9004486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365104"/>
            <a:ext cx="1403648" cy="1296144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403648" y="602128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mokro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64088" y="587727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sucho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 daným slovům uveď antonyma.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16832"/>
            <a:ext cx="18002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černý</a:t>
            </a: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pravda</a:t>
            </a: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vpravo</a:t>
            </a: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minimum</a:t>
            </a: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láska</a:t>
            </a:r>
          </a:p>
          <a:p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bohatý 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1916832"/>
            <a:ext cx="273630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800000"/>
                </a:solidFill>
              </a:rPr>
              <a:t>bílý</a:t>
            </a:r>
          </a:p>
          <a:p>
            <a:endParaRPr lang="cs-CZ" sz="2400" dirty="0">
              <a:solidFill>
                <a:srgbClr val="800000"/>
              </a:solidFill>
            </a:endParaRPr>
          </a:p>
          <a:p>
            <a:r>
              <a:rPr lang="cs-CZ" sz="2400" dirty="0" smtClean="0">
                <a:solidFill>
                  <a:srgbClr val="800000"/>
                </a:solidFill>
              </a:rPr>
              <a:t>lež</a:t>
            </a:r>
          </a:p>
          <a:p>
            <a:endParaRPr lang="cs-CZ" sz="2400" dirty="0">
              <a:solidFill>
                <a:srgbClr val="800000"/>
              </a:solidFill>
            </a:endParaRPr>
          </a:p>
          <a:p>
            <a:r>
              <a:rPr lang="cs-CZ" sz="2400" dirty="0" smtClean="0">
                <a:solidFill>
                  <a:srgbClr val="800000"/>
                </a:solidFill>
              </a:rPr>
              <a:t>vlevo</a:t>
            </a:r>
          </a:p>
          <a:p>
            <a:endParaRPr lang="cs-CZ" sz="2400" dirty="0">
              <a:solidFill>
                <a:srgbClr val="800000"/>
              </a:solidFill>
            </a:endParaRPr>
          </a:p>
          <a:p>
            <a:r>
              <a:rPr lang="cs-CZ" sz="2400" dirty="0" smtClean="0">
                <a:solidFill>
                  <a:srgbClr val="800000"/>
                </a:solidFill>
              </a:rPr>
              <a:t>maximum</a:t>
            </a:r>
          </a:p>
          <a:p>
            <a:endParaRPr lang="cs-CZ" sz="2400" dirty="0">
              <a:solidFill>
                <a:srgbClr val="800000"/>
              </a:solidFill>
            </a:endParaRPr>
          </a:p>
          <a:p>
            <a:r>
              <a:rPr lang="cs-CZ" sz="2400" dirty="0" smtClean="0">
                <a:solidFill>
                  <a:srgbClr val="800000"/>
                </a:solidFill>
              </a:rPr>
              <a:t>nenávist</a:t>
            </a:r>
          </a:p>
          <a:p>
            <a:endParaRPr lang="cs-CZ" sz="2400" dirty="0">
              <a:solidFill>
                <a:srgbClr val="800000"/>
              </a:solidFill>
            </a:endParaRPr>
          </a:p>
          <a:p>
            <a:r>
              <a:rPr lang="cs-CZ" sz="2400" dirty="0" smtClean="0">
                <a:solidFill>
                  <a:srgbClr val="800000"/>
                </a:solidFill>
              </a:rPr>
              <a:t>chudý</a:t>
            </a:r>
            <a:endParaRPr lang="cs-CZ" sz="2400" dirty="0">
              <a:solidFill>
                <a:srgbClr val="800000"/>
              </a:solidFill>
            </a:endParaRPr>
          </a:p>
        </p:txBody>
      </p:sp>
      <p:pic>
        <p:nvPicPr>
          <p:cNvPr id="2050" name="Picture 2" descr="C:\Users\ředitelka\AppData\Local\Microsoft\Windows\Temporary Internet Files\Content.IE5\UTF2NTBH\MC900293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556792"/>
            <a:ext cx="1813255" cy="1741932"/>
          </a:xfrm>
          <a:prstGeom prst="rect">
            <a:avLst/>
          </a:prstGeom>
          <a:noFill/>
        </p:spPr>
      </p:pic>
      <p:pic>
        <p:nvPicPr>
          <p:cNvPr id="2051" name="Picture 3" descr="C:\Users\ředitelka\AppData\Local\Microsoft\Windows\Temporary Internet Files\Content.IE5\F55YLK4I\MC9003121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4437112"/>
            <a:ext cx="1589227" cy="1834286"/>
          </a:xfrm>
          <a:prstGeom prst="rect">
            <a:avLst/>
          </a:prstGeom>
          <a:noFill/>
        </p:spPr>
      </p:pic>
      <p:pic>
        <p:nvPicPr>
          <p:cNvPr id="2054" name="Picture 6" descr="C:\Users\ředitelka\AppData\Local\Microsoft\Windows\Temporary Internet Files\Content.IE5\ZJ2IIDUX\MP90042774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4437112"/>
            <a:ext cx="1423020" cy="18448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100446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 daným slovům uváděj podle zadání synonymum (S), antonymum (A), homonymum (H).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302433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800000"/>
                </a:solidFill>
              </a:rPr>
              <a:t>Obrovský – S</a:t>
            </a:r>
          </a:p>
          <a:p>
            <a:endParaRPr lang="cs-CZ" sz="2400" dirty="0">
              <a:solidFill>
                <a:srgbClr val="800000"/>
              </a:solidFill>
            </a:endParaRPr>
          </a:p>
          <a:p>
            <a:r>
              <a:rPr lang="cs-CZ" sz="2400" dirty="0" smtClean="0">
                <a:solidFill>
                  <a:srgbClr val="800000"/>
                </a:solidFill>
              </a:rPr>
              <a:t>Prodat – A</a:t>
            </a:r>
          </a:p>
          <a:p>
            <a:endParaRPr lang="cs-CZ" sz="2400" dirty="0">
              <a:solidFill>
                <a:srgbClr val="800000"/>
              </a:solidFill>
            </a:endParaRPr>
          </a:p>
          <a:p>
            <a:r>
              <a:rPr lang="cs-CZ" sz="2400" dirty="0" smtClean="0">
                <a:solidFill>
                  <a:srgbClr val="800000"/>
                </a:solidFill>
              </a:rPr>
              <a:t>Pokoj (dětský) – H</a:t>
            </a:r>
          </a:p>
          <a:p>
            <a:endParaRPr lang="cs-CZ" sz="2400" dirty="0">
              <a:solidFill>
                <a:srgbClr val="800000"/>
              </a:solidFill>
            </a:endParaRPr>
          </a:p>
          <a:p>
            <a:r>
              <a:rPr lang="cs-CZ" sz="2400" dirty="0" smtClean="0">
                <a:solidFill>
                  <a:srgbClr val="800000"/>
                </a:solidFill>
              </a:rPr>
              <a:t>Padouch – S</a:t>
            </a:r>
          </a:p>
          <a:p>
            <a:endParaRPr lang="cs-CZ" sz="2400" dirty="0">
              <a:solidFill>
                <a:srgbClr val="800000"/>
              </a:solidFill>
            </a:endParaRPr>
          </a:p>
          <a:p>
            <a:r>
              <a:rPr lang="cs-CZ" sz="2400" dirty="0" smtClean="0">
                <a:solidFill>
                  <a:srgbClr val="800000"/>
                </a:solidFill>
              </a:rPr>
              <a:t>Role (pole) – H</a:t>
            </a:r>
          </a:p>
          <a:p>
            <a:endParaRPr lang="cs-CZ" sz="2400" dirty="0">
              <a:solidFill>
                <a:srgbClr val="800000"/>
              </a:solidFill>
            </a:endParaRPr>
          </a:p>
          <a:p>
            <a:r>
              <a:rPr lang="cs-CZ" sz="2400" dirty="0" smtClean="0">
                <a:solidFill>
                  <a:srgbClr val="800000"/>
                </a:solidFill>
              </a:rPr>
              <a:t>Hluboký – A</a:t>
            </a:r>
          </a:p>
          <a:p>
            <a:endParaRPr lang="cs-CZ" sz="2400" dirty="0">
              <a:solidFill>
                <a:srgbClr val="800000"/>
              </a:solidFill>
            </a:endParaRPr>
          </a:p>
          <a:p>
            <a:r>
              <a:rPr lang="cs-CZ" sz="2400" dirty="0" smtClean="0">
                <a:solidFill>
                  <a:srgbClr val="800000"/>
                </a:solidFill>
              </a:rPr>
              <a:t>Zurčí - S</a:t>
            </a:r>
            <a:endParaRPr lang="cs-CZ" sz="2400" dirty="0">
              <a:solidFill>
                <a:srgbClr val="8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9952" y="1628800"/>
            <a:ext cx="43924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veliký</a:t>
            </a:r>
          </a:p>
          <a:p>
            <a:endParaRPr lang="cs-CZ" sz="2400" dirty="0"/>
          </a:p>
          <a:p>
            <a:r>
              <a:rPr lang="cs-CZ" sz="2400" dirty="0" smtClean="0"/>
              <a:t>koupit</a:t>
            </a:r>
          </a:p>
          <a:p>
            <a:endParaRPr lang="cs-CZ" sz="2400" dirty="0"/>
          </a:p>
          <a:p>
            <a:r>
              <a:rPr lang="cs-CZ" sz="2400" dirty="0" smtClean="0"/>
              <a:t>klid</a:t>
            </a:r>
          </a:p>
          <a:p>
            <a:endParaRPr lang="cs-CZ" sz="2400" dirty="0"/>
          </a:p>
          <a:p>
            <a:r>
              <a:rPr lang="cs-CZ" sz="2400" dirty="0" err="1" smtClean="0"/>
              <a:t>lotr</a:t>
            </a:r>
            <a:r>
              <a:rPr lang="cs-CZ" sz="2400" dirty="0" smtClean="0"/>
              <a:t>, ničema</a:t>
            </a:r>
          </a:p>
          <a:p>
            <a:endParaRPr lang="cs-CZ" sz="2400" dirty="0"/>
          </a:p>
          <a:p>
            <a:r>
              <a:rPr lang="cs-CZ" sz="2400" dirty="0" smtClean="0"/>
              <a:t>divadelní úloha, smotaný papír</a:t>
            </a:r>
          </a:p>
          <a:p>
            <a:endParaRPr lang="cs-CZ" sz="2400" dirty="0"/>
          </a:p>
          <a:p>
            <a:r>
              <a:rPr lang="cs-CZ" sz="2400" dirty="0" smtClean="0"/>
              <a:t>mělký</a:t>
            </a:r>
          </a:p>
          <a:p>
            <a:endParaRPr lang="cs-CZ" sz="2400" dirty="0"/>
          </a:p>
          <a:p>
            <a:r>
              <a:rPr lang="cs-CZ" sz="2400" dirty="0" smtClean="0"/>
              <a:t>ševelí, šeptá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132856"/>
            <a:ext cx="48359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Text - vlastní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258</Words>
  <Application>Microsoft Office PowerPoint</Application>
  <PresentationFormat>Předvádění na obrazovce (4:3)</PresentationFormat>
  <Paragraphs>97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13</cp:revision>
  <dcterms:created xsi:type="dcterms:W3CDTF">2013-06-03T10:32:33Z</dcterms:created>
  <dcterms:modified xsi:type="dcterms:W3CDTF">2013-06-05T12:07:12Z</dcterms:modified>
</cp:coreProperties>
</file>