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1" r:id="rId5"/>
    <p:sldId id="264" r:id="rId6"/>
    <p:sldId id="265" r:id="rId7"/>
    <p:sldId id="266" r:id="rId8"/>
    <p:sldId id="267" r:id="rId9"/>
    <p:sldId id="268" r:id="rId10"/>
    <p:sldId id="271" r:id="rId11"/>
    <p:sldId id="272" r:id="rId12"/>
    <p:sldId id="270" r:id="rId13"/>
    <p:sldId id="269" r:id="rId14"/>
    <p:sldId id="263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401" autoAdjust="0"/>
  </p:normalViewPr>
  <p:slideViewPr>
    <p:cSldViewPr>
      <p:cViewPr varScale="1">
        <p:scale>
          <a:sx n="52" d="100"/>
          <a:sy n="52" d="100"/>
        </p:scale>
        <p:origin x="-189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66E3C9-4904-4C24-990E-B550D8B0144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D38C1C-3510-49EC-8FBC-80311E45DD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Město leží v jihovýchodní Anglii při březích řeky Temže</a:t>
            </a:r>
            <a:r>
              <a:rPr lang="cs-CZ" dirty="0" smtClean="0"/>
              <a:t>. Londýn má pět letišť  (</a:t>
            </a:r>
            <a:r>
              <a:rPr lang="cs-CZ" dirty="0" err="1" smtClean="0"/>
              <a:t>Luton</a:t>
            </a:r>
            <a:r>
              <a:rPr lang="cs-CZ" dirty="0" smtClean="0"/>
              <a:t>, </a:t>
            </a:r>
            <a:r>
              <a:rPr lang="cs-CZ" dirty="0" err="1" smtClean="0"/>
              <a:t>Gatwick</a:t>
            </a:r>
            <a:r>
              <a:rPr lang="cs-CZ" dirty="0" smtClean="0"/>
              <a:t>, </a:t>
            </a:r>
            <a:r>
              <a:rPr lang="cs-CZ" dirty="0" err="1" smtClean="0"/>
              <a:t>Heathrow</a:t>
            </a:r>
            <a:r>
              <a:rPr lang="cs-CZ" dirty="0" smtClean="0"/>
              <a:t>, </a:t>
            </a:r>
            <a:r>
              <a:rPr lang="cs-CZ" dirty="0" err="1" smtClean="0"/>
              <a:t>Stansted</a:t>
            </a:r>
            <a:r>
              <a:rPr lang="cs-CZ" dirty="0" smtClean="0"/>
              <a:t>,</a:t>
            </a:r>
            <a:r>
              <a:rPr lang="cs-CZ" baseline="0" dirty="0" smtClean="0"/>
              <a:t> London City), je vzdálen hodinu letu od Skandinávie, Německa, Nizozemska, či Francie.</a:t>
            </a:r>
            <a:r>
              <a:rPr lang="cs-CZ" sz="1200" dirty="0" smtClean="0"/>
              <a:t> Většina okolních</a:t>
            </a:r>
            <a:r>
              <a:rPr lang="cs-CZ" sz="1200" baseline="0" dirty="0" smtClean="0"/>
              <a:t> měst</a:t>
            </a:r>
            <a:r>
              <a:rPr lang="cs-CZ" sz="1200" dirty="0" smtClean="0"/>
              <a:t> a vesnic byla k Londýnu přičleněna teprve před 150 lety.</a:t>
            </a:r>
          </a:p>
          <a:p>
            <a:r>
              <a:rPr lang="cs-CZ" sz="1200" dirty="0" smtClean="0"/>
              <a:t>Dnes má Londýn 33 obvodů</a:t>
            </a:r>
            <a:r>
              <a:rPr lang="cs-CZ" sz="1200" baseline="0" dirty="0" smtClean="0"/>
              <a:t> a je ohraničen dálničním okruhem M25.</a:t>
            </a:r>
            <a:endParaRPr lang="cs-CZ" sz="1200" dirty="0" smtClean="0"/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0945B0-2A82-4A34-9EBE-171178A36B3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Město nejdříve tvořily čtvrti City, </a:t>
            </a:r>
            <a:r>
              <a:rPr lang="cs-CZ" sz="1200" dirty="0" err="1" smtClean="0"/>
              <a:t>Westminster</a:t>
            </a:r>
            <a:r>
              <a:rPr lang="cs-CZ" sz="1200" dirty="0" smtClean="0"/>
              <a:t> a </a:t>
            </a:r>
            <a:r>
              <a:rPr lang="cs-CZ" sz="1200" dirty="0" err="1" smtClean="0"/>
              <a:t>Southwark</a:t>
            </a:r>
            <a:r>
              <a:rPr lang="cs-CZ" sz="1200" dirty="0" smtClean="0"/>
              <a:t>.</a:t>
            </a:r>
            <a:r>
              <a:rPr lang="cs-CZ" sz="1200" baseline="0" dirty="0" smtClean="0"/>
              <a:t> </a:t>
            </a:r>
            <a:r>
              <a:rPr lang="cs-CZ" sz="1200" dirty="0" smtClean="0"/>
              <a:t>Nejstarším územím je City, které se rozkládá na 10ha už od 10. století. </a:t>
            </a:r>
            <a:r>
              <a:rPr lang="cs-CZ" sz="1200" dirty="0" err="1" smtClean="0"/>
              <a:t>Westminster</a:t>
            </a:r>
            <a:r>
              <a:rPr lang="cs-CZ" sz="1200" dirty="0" smtClean="0"/>
              <a:t>, se City po staletí bojoval o politické, hospodářské a kulturní postavení. </a:t>
            </a:r>
            <a:r>
              <a:rPr lang="cs-CZ" sz="1200" dirty="0" err="1" smtClean="0"/>
              <a:t>Daalší</a:t>
            </a:r>
            <a:r>
              <a:rPr lang="cs-CZ" sz="1200" dirty="0" smtClean="0"/>
              <a:t> velkou částí byl </a:t>
            </a:r>
            <a:r>
              <a:rPr lang="cs-CZ" sz="1200" dirty="0" err="1" smtClean="0"/>
              <a:t>Southwark</a:t>
            </a:r>
            <a:r>
              <a:rPr lang="cs-CZ" sz="1200" dirty="0" smtClean="0"/>
              <a:t>, který existoval již za Římanů.</a:t>
            </a:r>
          </a:p>
          <a:p>
            <a:r>
              <a:rPr lang="cs-CZ" sz="1200" dirty="0" smtClean="0"/>
              <a:t>Do města se chodilo několika branami nebo po dřevěném mostě (</a:t>
            </a:r>
            <a:r>
              <a:rPr lang="cs-CZ" sz="1200" dirty="0" err="1" smtClean="0"/>
              <a:t>Tower</a:t>
            </a:r>
            <a:r>
              <a:rPr lang="cs-CZ" sz="1200" baseline="0" dirty="0" smtClean="0"/>
              <a:t> </a:t>
            </a:r>
            <a:r>
              <a:rPr lang="cs-CZ" sz="1200" baseline="0" dirty="0" err="1" smtClean="0"/>
              <a:t>Bride</a:t>
            </a:r>
            <a:r>
              <a:rPr lang="cs-CZ" sz="1200" baseline="0" dirty="0" smtClean="0"/>
              <a:t>)</a:t>
            </a:r>
            <a:r>
              <a:rPr lang="cs-CZ" sz="1200" dirty="0" smtClean="0"/>
              <a:t> přes řeku Temži. Do roku 1749 byl tento most jediným spojením mezi severní a jižním Londýnem.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38C1C-3510-49EC-8FBC-80311E45DD9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Nejúspornějšími jízdenkami jsou tzv. </a:t>
            </a:r>
            <a:r>
              <a:rPr lang="cs-CZ" dirty="0" err="1" smtClean="0"/>
              <a:t>Travelcards</a:t>
            </a:r>
            <a:r>
              <a:rPr lang="cs-CZ" dirty="0" smtClean="0"/>
              <a:t> – denní, týdenní nebo měsíční. Město je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38C1C-3510-49EC-8FBC-80311E45DD9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069131-8E39-42A0-8913-BB073D39E4C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EEF70C-2131-48F6-93CD-70DD1EEB6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lizabeth_II_greets_NASA_GSFC_employees,_May_8,_2007_edit.jpg" TargetMode="External"/><Relationship Id="rId2" Type="http://schemas.openxmlformats.org/officeDocument/2006/relationships/hyperlink" Target="http://cs.wikipedia.org/wiki/Soubor:London_(European_Parliament_constituency)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Routemaster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Lond%C3%BD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Londý</a:t>
            </a:r>
            <a:r>
              <a:rPr lang="cs-CZ" dirty="0" smtClean="0"/>
              <a:t>n I. základní informace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5728900"/>
            <a:ext cx="4024536" cy="553616"/>
          </a:xfrm>
        </p:spPr>
        <p:txBody>
          <a:bodyPr>
            <a:normAutofit fontScale="55000" lnSpcReduction="20000"/>
          </a:bodyPr>
          <a:lstStyle/>
          <a:p>
            <a:pPr algn="r"/>
            <a:r>
              <a:rPr lang="cs-CZ" dirty="0" smtClean="0"/>
              <a:t>Mgr. Simona </a:t>
            </a:r>
            <a:r>
              <a:rPr lang="cs-CZ" dirty="0" err="1" smtClean="0"/>
              <a:t>Steinbauerová</a:t>
            </a:r>
            <a:r>
              <a:rPr lang="cs-CZ" dirty="0" smtClean="0"/>
              <a:t>    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941168"/>
            <a:ext cx="3168352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Zeměpis cestovního ruchu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 </a:t>
                      </a:r>
                      <a:r>
                        <a:rPr lang="cs-CZ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 Evropy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Anotace: </a:t>
            </a:r>
          </a:p>
          <a:p>
            <a:pPr algn="just"/>
            <a:r>
              <a:rPr lang="cs-CZ" sz="2200" dirty="0" smtClean="0"/>
              <a:t>Materiál je možno využít pro rozšíření učiva v rámci předmětu zeměpis cestovního ruchu. Je určen pro 2. ročníky střední školy. DUM je vytvořen jako prezentace, obsahuje základní informace o </a:t>
            </a:r>
            <a:r>
              <a:rPr lang="cs-CZ" sz="2200" dirty="0" smtClean="0"/>
              <a:t>Londýně</a:t>
            </a:r>
            <a:r>
              <a:rPr lang="cs-CZ" sz="2200" dirty="0" smtClean="0"/>
              <a:t>, </a:t>
            </a:r>
            <a:r>
              <a:rPr lang="cs-CZ" sz="2200" dirty="0" smtClean="0"/>
              <a:t>historická fakta, demografická </a:t>
            </a:r>
            <a:r>
              <a:rPr lang="cs-CZ" sz="2200" dirty="0" smtClean="0"/>
              <a:t>data, informace o dopravě </a:t>
            </a:r>
            <a:r>
              <a:rPr lang="cs-CZ" sz="2200" dirty="0" smtClean="0"/>
              <a:t>či </a:t>
            </a:r>
            <a:r>
              <a:rPr lang="cs-CZ" sz="2200" dirty="0" smtClean="0"/>
              <a:t>administrativním členění.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r>
              <a:rPr lang="cs-CZ" sz="2200" dirty="0" smtClean="0"/>
              <a:t>DUM je vytvořen ve formě prezentace a je v využitelný v rámci interaktivního vzdělávání.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Londýn </a:t>
            </a:r>
            <a:r>
              <a:rPr lang="cs-CZ" sz="2000" dirty="0" smtClean="0"/>
              <a:t>je hlavním městem Velké Británie, v současné době zde žije kolem 7 milionů obyvatel. </a:t>
            </a:r>
            <a:endParaRPr lang="cs-CZ" sz="2000" dirty="0"/>
          </a:p>
        </p:txBody>
      </p:sp>
      <p:pic>
        <p:nvPicPr>
          <p:cNvPr id="1026" name="Picture 2" descr="C:\Users\Simona\Downloads\327px-London_(European_Parliament_constituency).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34432" y="1600200"/>
            <a:ext cx="2821744" cy="5159760"/>
          </a:xfrm>
          <a:prstGeom prst="rect">
            <a:avLst/>
          </a:prstGeom>
          <a:noFill/>
          <a:ln w="3175" cmpd="sng"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5724128" y="5661248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Londýn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1268760"/>
            <a:ext cx="2105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Obr. 1. Poloha Londýna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Londýna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000" dirty="0" smtClean="0"/>
              <a:t>Nejstarší osídlení tohoto místa bylo v oblasti </a:t>
            </a:r>
            <a:r>
              <a:rPr lang="cs-CZ" sz="2000" dirty="0" err="1" smtClean="0"/>
              <a:t>Southwarku</a:t>
            </a:r>
            <a:r>
              <a:rPr lang="cs-CZ" sz="2000" dirty="0" smtClean="0"/>
              <a:t> v roce 55 před Kristem, Římané postavili most přes řeku a na jejím severním břehu vybudovali správní středisko nazvané </a:t>
            </a:r>
            <a:r>
              <a:rPr lang="cs-CZ" sz="2000" dirty="0" err="1" smtClean="0"/>
              <a:t>Londinium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Londýn se stal brzy největším městem Anglie v roce 1066 byl kandidátem na hlavní město.</a:t>
            </a:r>
          </a:p>
          <a:p>
            <a:r>
              <a:rPr lang="cs-CZ" sz="2000" dirty="0" smtClean="0"/>
              <a:t>Město se postupně rozrůstalo za hradby, ale velkým požárem v roce 1666 bylo zničeno. Oblast vybudovaná po tomto požáru se stala základem City, kolem níž vznikaly až do 18. století osady. Jednou z nich bylo královské město </a:t>
            </a:r>
            <a:r>
              <a:rPr lang="cs-CZ" sz="2000" dirty="0" err="1" smtClean="0"/>
              <a:t>Westminster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 důsledku rozmachu obchodu a průmyslu v 18. a 19. století se stal Londýn největším a nejbohatším městem světa. Vznikla zde prosperující střední třída, která vystavěla krásné domy.</a:t>
            </a:r>
          </a:p>
          <a:p>
            <a:r>
              <a:rPr lang="cs-CZ" sz="2000" dirty="0" smtClean="0"/>
              <a:t>Vidina bohatství sem nalákala miliony chudých z venkova a z ciziny.</a:t>
            </a:r>
          </a:p>
          <a:p>
            <a:r>
              <a:rPr lang="cs-CZ" sz="2000" dirty="0" smtClean="0"/>
              <a:t>Ke konci 19. století žilo v Londýně 4,5 milionů obyvatel a další 4 miliony v blízkém okolí.</a:t>
            </a:r>
          </a:p>
          <a:p>
            <a:r>
              <a:rPr lang="cs-CZ" sz="2000" dirty="0" smtClean="0"/>
              <a:t>Město bylo zničeno při bombardování ve 2. sv. válce, což vedlo v druhé polovině 20. století k rozsáhlým obnovám, v této době zanikla většina doků a průmyslová odvětví viktoriánské doby.</a:t>
            </a:r>
            <a:endParaRPr lang="cs-CZ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Králové a královny Londýna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Londýn je hlavním městem království již od roku 1066, kdy Vilém I. Dobyvatel založil tradici korunovace ve </a:t>
            </a:r>
            <a:r>
              <a:rPr lang="cs-CZ" sz="2000" dirty="0" err="1" smtClean="0"/>
              <a:t>Westminsterském</a:t>
            </a:r>
            <a:r>
              <a:rPr lang="cs-CZ" sz="2000" dirty="0" smtClean="0"/>
              <a:t> opatství. </a:t>
            </a:r>
          </a:p>
          <a:p>
            <a:r>
              <a:rPr lang="cs-CZ" sz="2000" dirty="0" smtClean="0"/>
              <a:t>Panovníci Anglie pocházeli z rodů Normanů, </a:t>
            </a:r>
            <a:r>
              <a:rPr lang="cs-CZ" sz="2000" dirty="0" err="1" smtClean="0"/>
              <a:t>Plantagenitů</a:t>
            </a:r>
            <a:r>
              <a:rPr lang="cs-CZ" sz="2000" dirty="0" smtClean="0"/>
              <a:t>, </a:t>
            </a:r>
            <a:r>
              <a:rPr lang="cs-CZ" sz="2000" dirty="0" err="1" smtClean="0"/>
              <a:t>Lancestrů</a:t>
            </a:r>
            <a:r>
              <a:rPr lang="cs-CZ" sz="2000" dirty="0" smtClean="0"/>
              <a:t>, Yorků, Tudorovců, Stuartovců, </a:t>
            </a:r>
            <a:r>
              <a:rPr lang="cs-CZ" sz="2000" dirty="0" err="1" smtClean="0"/>
              <a:t>Hanoverovců</a:t>
            </a:r>
            <a:r>
              <a:rPr lang="cs-CZ" sz="2000" dirty="0" smtClean="0"/>
              <a:t> a Windsorů.</a:t>
            </a:r>
          </a:p>
          <a:p>
            <a:r>
              <a:rPr lang="cs-CZ" sz="2000" dirty="0" smtClean="0"/>
              <a:t>Současnou panovnicí je Alžběta II. korunovaná ve </a:t>
            </a:r>
            <a:r>
              <a:rPr lang="cs-CZ" sz="2000" dirty="0" err="1" smtClean="0"/>
              <a:t>Westminsterském</a:t>
            </a:r>
            <a:r>
              <a:rPr lang="cs-CZ" sz="2000" dirty="0" smtClean="0"/>
              <a:t> opatství v roce 1953.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2" descr="C:\Users\Simona\Downloads\433px-Elizabeth_II_greets_NASA_GSFC_employees,_May_8,_2007_edi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764704"/>
            <a:ext cx="4233672" cy="58521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27984" y="404664"/>
            <a:ext cx="1778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2. Alžběta II.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v Londýně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Systém londýnské hromadné dopravy je jedním z nejsložitějších v Evropě. V porovnání s jinými městy Evropy je i relativně drahá.</a:t>
            </a:r>
          </a:p>
          <a:p>
            <a:r>
              <a:rPr lang="cs-CZ" dirty="0" smtClean="0"/>
              <a:t>Město je rozděleno do 6 tarifních pásem.</a:t>
            </a:r>
          </a:p>
          <a:p>
            <a:r>
              <a:rPr lang="cs-CZ" dirty="0" smtClean="0"/>
              <a:t>Nejrychleji se ve městě cestuje metrem (tube). Systém metra má 273 stanic na 12 linkách.</a:t>
            </a:r>
          </a:p>
          <a:p>
            <a:r>
              <a:rPr lang="cs-CZ" dirty="0" smtClean="0"/>
              <a:t>Typickým dopravním prostředkem a jedním ze symbolů Londýna je poschoďový autobus (double- </a:t>
            </a:r>
            <a:r>
              <a:rPr lang="cs-CZ" dirty="0" err="1" smtClean="0"/>
              <a:t>decker</a:t>
            </a:r>
            <a:r>
              <a:rPr lang="cs-CZ" dirty="0" smtClean="0"/>
              <a:t>).</a:t>
            </a:r>
          </a:p>
          <a:p>
            <a:r>
              <a:rPr lang="cs-CZ" dirty="0" smtClean="0"/>
              <a:t>Dalším dopravním prostředkem jsou taxi, typicky černé taxíky patří neodmyslitelně k městské dopravě.</a:t>
            </a:r>
          </a:p>
          <a:p>
            <a:r>
              <a:rPr lang="cs-CZ" dirty="0" smtClean="0"/>
              <a:t>Po řece Temži je možná přeprava na pravidelných lodních linkách.</a:t>
            </a:r>
          </a:p>
          <a:p>
            <a:r>
              <a:rPr lang="cs-CZ" dirty="0" smtClean="0"/>
              <a:t>V Anglii se jezdí vlevo.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Double- </a:t>
            </a:r>
            <a:r>
              <a:rPr lang="cs-CZ" sz="3200" dirty="0" err="1" smtClean="0"/>
              <a:t>decker</a:t>
            </a:r>
            <a:endParaRPr lang="cs-CZ" sz="3200" dirty="0"/>
          </a:p>
        </p:txBody>
      </p:sp>
      <p:pic>
        <p:nvPicPr>
          <p:cNvPr id="2050" name="Picture 2" descr="C:\Users\Simona\Downloads\Routemaste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84784"/>
            <a:ext cx="4392488" cy="53258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87624" y="1052736"/>
            <a:ext cx="221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3. Double-</a:t>
            </a:r>
            <a:r>
              <a:rPr lang="cs-CZ" dirty="0" err="1" smtClean="0"/>
              <a:t>decker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Obchody a tržiště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Londýn je jedním z nejrušnějších obchodních center na světě. Nejznámější a nejluxusnější obchodní domy jsou soustředěny v </a:t>
            </a:r>
            <a:r>
              <a:rPr lang="cs-CZ" sz="2200" dirty="0" err="1" smtClean="0"/>
              <a:t>Kinghtsbridgi</a:t>
            </a:r>
            <a:r>
              <a:rPr lang="cs-CZ" sz="2200" dirty="0" smtClean="0"/>
              <a:t> nebo v Regent </a:t>
            </a:r>
            <a:r>
              <a:rPr lang="cs-CZ" sz="2200" dirty="0" err="1" smtClean="0"/>
              <a:t>Street</a:t>
            </a:r>
            <a:r>
              <a:rPr lang="cs-CZ" sz="2200" dirty="0" smtClean="0"/>
              <a:t>, nejnavštěvovanější nákupní třídou je Oxford </a:t>
            </a:r>
            <a:r>
              <a:rPr lang="cs-CZ" sz="2200" dirty="0" err="1" smtClean="0"/>
              <a:t>Street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V městě se nachází jeden z nejluxusnějším a nejproslulejších obchodních domů na světě </a:t>
            </a:r>
            <a:r>
              <a:rPr lang="cs-CZ" sz="2200" dirty="0" err="1" smtClean="0"/>
              <a:t>Harrods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Díky směsici kultur a spoustě přistěhovalců je možné sehnat na místních tržištích takřka cokoliv.</a:t>
            </a:r>
          </a:p>
          <a:p>
            <a:r>
              <a:rPr lang="cs-CZ" sz="2200" dirty="0" smtClean="0"/>
              <a:t>Mezi nejnavštěvovanější tržiště patří </a:t>
            </a:r>
            <a:r>
              <a:rPr lang="cs-CZ" sz="2200" dirty="0" err="1" smtClean="0"/>
              <a:t>Covent</a:t>
            </a:r>
            <a:r>
              <a:rPr lang="cs-CZ" sz="2200" dirty="0" smtClean="0"/>
              <a:t> </a:t>
            </a:r>
            <a:r>
              <a:rPr lang="cs-CZ" sz="2200" dirty="0" err="1" smtClean="0"/>
              <a:t>garden</a:t>
            </a:r>
            <a:r>
              <a:rPr lang="cs-CZ" sz="2200" dirty="0" smtClean="0"/>
              <a:t>, Gabriel´s </a:t>
            </a:r>
            <a:r>
              <a:rPr lang="cs-CZ" sz="2200" dirty="0" err="1" smtClean="0"/>
              <a:t>Wharf</a:t>
            </a:r>
            <a:r>
              <a:rPr lang="cs-CZ" sz="2200" dirty="0" smtClean="0"/>
              <a:t>, </a:t>
            </a:r>
            <a:r>
              <a:rPr lang="cs-CZ" sz="2200" dirty="0" err="1" smtClean="0"/>
              <a:t>Borough</a:t>
            </a:r>
            <a:r>
              <a:rPr lang="cs-CZ" sz="2200" dirty="0" smtClean="0"/>
              <a:t> Market a další..</a:t>
            </a:r>
            <a:endParaRPr lang="cs-CZ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Restaurace, hospody a speciality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Londýn je považován za hlavní město gastronomického světa, je možné vybírat z indických, čínských, francouzských, italských a dalších restaurací.</a:t>
            </a:r>
          </a:p>
          <a:p>
            <a:r>
              <a:rPr lang="cs-CZ" sz="2200" dirty="0" smtClean="0"/>
              <a:t>V posledních letech změnili londýnské kavárny svou tvář a patří k nejživějším místům ve městě.</a:t>
            </a:r>
          </a:p>
          <a:p>
            <a:r>
              <a:rPr lang="cs-CZ" sz="2200" dirty="0" smtClean="0"/>
              <a:t>Nejširší škála restaurací je soustředěna v </a:t>
            </a:r>
            <a:r>
              <a:rPr lang="cs-CZ" sz="2200" dirty="0" err="1" smtClean="0"/>
              <a:t>Covent</a:t>
            </a:r>
            <a:r>
              <a:rPr lang="cs-CZ" sz="2200" dirty="0" smtClean="0"/>
              <a:t> </a:t>
            </a:r>
            <a:r>
              <a:rPr lang="cs-CZ" sz="2200" dirty="0" err="1" smtClean="0"/>
              <a:t>garden</a:t>
            </a:r>
            <a:r>
              <a:rPr lang="cs-CZ" sz="2200" dirty="0" smtClean="0"/>
              <a:t>, </a:t>
            </a:r>
            <a:r>
              <a:rPr lang="cs-CZ" sz="2200" dirty="0" err="1" smtClean="0"/>
              <a:t>Piccadelly</a:t>
            </a:r>
            <a:r>
              <a:rPr lang="cs-CZ" sz="2200" dirty="0" smtClean="0"/>
              <a:t>, </a:t>
            </a:r>
            <a:r>
              <a:rPr lang="cs-CZ" sz="2200" dirty="0" err="1" smtClean="0"/>
              <a:t>Mayfair</a:t>
            </a:r>
            <a:r>
              <a:rPr lang="cs-CZ" sz="2200" dirty="0" smtClean="0"/>
              <a:t>, Soho, </a:t>
            </a:r>
            <a:r>
              <a:rPr lang="cs-CZ" sz="2200" dirty="0" err="1" smtClean="0"/>
              <a:t>Kensington</a:t>
            </a:r>
            <a:r>
              <a:rPr lang="cs-CZ" sz="2200" dirty="0" smtClean="0"/>
              <a:t> a </a:t>
            </a:r>
            <a:r>
              <a:rPr lang="cs-CZ" sz="2200" dirty="0" err="1" smtClean="0"/>
              <a:t>Chelsea</a:t>
            </a:r>
            <a:r>
              <a:rPr lang="cs-CZ" sz="2200" dirty="0" smtClean="0"/>
              <a:t>. Typické britské pokrmy nabízí jen málo restaurací.</a:t>
            </a:r>
          </a:p>
          <a:p>
            <a:r>
              <a:rPr lang="cs-CZ" sz="2200" dirty="0" smtClean="0"/>
              <a:t>Ceny v restauracích jsou velmi vysoké ( 25-35 liber za tříchodové menu).</a:t>
            </a:r>
          </a:p>
          <a:p>
            <a:r>
              <a:rPr lang="cs-CZ" sz="2200" dirty="0" smtClean="0"/>
              <a:t>K ceně se připlácí za obsluhu 10-15% z ceny jídla.</a:t>
            </a:r>
          </a:p>
          <a:p>
            <a:endParaRPr lang="cs-CZ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Jídlo a pití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Typická anglická snídaně( slanina, </a:t>
            </a:r>
            <a:r>
              <a:rPr lang="cs-CZ" sz="2200" dirty="0" err="1" smtClean="0"/>
              <a:t>velce</a:t>
            </a:r>
            <a:r>
              <a:rPr lang="cs-CZ" sz="2200" dirty="0" smtClean="0"/>
              <a:t>, rajče, toust a párek), nabízí ji většina restaurací.</a:t>
            </a:r>
          </a:p>
          <a:p>
            <a:r>
              <a:rPr lang="cs-CZ" sz="2200" dirty="0" smtClean="0"/>
              <a:t>Kdekoliv v Londýně je možné koupit obložený </a:t>
            </a:r>
            <a:r>
              <a:rPr lang="cs-CZ" sz="2200" dirty="0" err="1" smtClean="0"/>
              <a:t>sendwich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Typickým pokrmem je </a:t>
            </a:r>
            <a:r>
              <a:rPr lang="cs-CZ" sz="2200" dirty="0" err="1" smtClean="0"/>
              <a:t>F</a:t>
            </a:r>
            <a:r>
              <a:rPr lang="cs-CZ" sz="2200" dirty="0" err="1" smtClean="0"/>
              <a:t>ish</a:t>
            </a:r>
            <a:r>
              <a:rPr lang="cs-CZ" sz="2200" dirty="0" smtClean="0"/>
              <a:t> </a:t>
            </a:r>
            <a:r>
              <a:rPr lang="cs-CZ" sz="2200" dirty="0" err="1" smtClean="0"/>
              <a:t>and</a:t>
            </a:r>
            <a:r>
              <a:rPr lang="cs-CZ" sz="2200" dirty="0" smtClean="0"/>
              <a:t> Chips( smažená ryba a hranolky)</a:t>
            </a:r>
          </a:p>
          <a:p>
            <a:r>
              <a:rPr lang="cs-CZ" sz="2200" dirty="0" smtClean="0"/>
              <a:t>Britským národním nápojem je šálek černého čaje s mlékem a citrónem.</a:t>
            </a:r>
          </a:p>
          <a:p>
            <a:r>
              <a:rPr lang="cs-CZ" sz="2200" dirty="0" smtClean="0"/>
              <a:t>Nejoblíbenějším letním dezertem jsou jahody s cukrem a šlehačkou.</a:t>
            </a:r>
          </a:p>
          <a:p>
            <a:r>
              <a:rPr lang="cs-CZ" sz="2200" dirty="0" smtClean="0"/>
              <a:t>Pro typický nedělní britský oběd je charakteristický plátek pečeně ( jehněčí nebo hovězí) s vhodnými přílohami(např. rosol z červeného rybízu), desert ( domácí moučník) a nakonec britské sýry podávané se sýrovými sušenkami.</a:t>
            </a:r>
          </a:p>
          <a:p>
            <a:endParaRPr lang="cs-CZ" sz="2200" dirty="0" smtClean="0"/>
          </a:p>
          <a:p>
            <a:endParaRPr lang="cs-CZ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</a:t>
            </a:r>
            <a:r>
              <a:rPr lang="cs-CZ" sz="3200" dirty="0" smtClean="0"/>
              <a:t>bytování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Ubytování v Londýně je velmi drahé, nachází se zde mnoho známých hotelových řetězců jako např. </a:t>
            </a:r>
            <a:r>
              <a:rPr lang="cs-CZ" sz="2200" dirty="0" err="1" smtClean="0"/>
              <a:t>Savoy</a:t>
            </a:r>
            <a:r>
              <a:rPr lang="cs-CZ" sz="2200" dirty="0" smtClean="0"/>
              <a:t>, </a:t>
            </a:r>
            <a:r>
              <a:rPr lang="cs-CZ" sz="2200" dirty="0" err="1" smtClean="0"/>
              <a:t>Ritz</a:t>
            </a:r>
            <a:r>
              <a:rPr lang="cs-CZ" sz="2200" dirty="0" smtClean="0"/>
              <a:t>, </a:t>
            </a:r>
            <a:r>
              <a:rPr lang="cs-CZ" sz="2200" dirty="0" err="1" smtClean="0"/>
              <a:t>Hilton</a:t>
            </a:r>
            <a:r>
              <a:rPr lang="cs-CZ" sz="2200" dirty="0" smtClean="0"/>
              <a:t>, </a:t>
            </a:r>
            <a:r>
              <a:rPr lang="cs-CZ" sz="2200" dirty="0" err="1" smtClean="0"/>
              <a:t>atd</a:t>
            </a:r>
            <a:r>
              <a:rPr lang="cs-CZ" sz="2200" dirty="0" smtClean="0"/>
              <a:t>…</a:t>
            </a:r>
          </a:p>
          <a:p>
            <a:r>
              <a:rPr lang="cs-CZ" sz="2200" dirty="0" smtClean="0"/>
              <a:t>Hotelů střední kategorie je nedostatek, ale obvykle se nachází dál od centra.</a:t>
            </a:r>
          </a:p>
          <a:p>
            <a:r>
              <a:rPr lang="cs-CZ" sz="2200" dirty="0" smtClean="0"/>
              <a:t>Levná ubytovací zařízení bývají často </a:t>
            </a:r>
            <a:r>
              <a:rPr lang="cs-CZ" sz="2200" dirty="0" smtClean="0"/>
              <a:t>z</a:t>
            </a:r>
            <a:r>
              <a:rPr lang="cs-CZ" sz="2200" dirty="0" smtClean="0"/>
              <a:t>chátralá a zanedbaná.</a:t>
            </a:r>
          </a:p>
          <a:p>
            <a:r>
              <a:rPr lang="cs-CZ" sz="2200" dirty="0" smtClean="0"/>
              <a:t>Dá se ubytovat také v nepříliš drahých síťových hotelech jako </a:t>
            </a:r>
            <a:r>
              <a:rPr lang="cs-CZ" sz="2200" dirty="0" err="1" smtClean="0"/>
              <a:t>Travel</a:t>
            </a:r>
            <a:r>
              <a:rPr lang="cs-CZ" sz="2200" dirty="0" smtClean="0"/>
              <a:t> Inn, Express, </a:t>
            </a:r>
            <a:r>
              <a:rPr lang="cs-CZ" sz="2200" dirty="0" err="1" smtClean="0"/>
              <a:t>Holiday</a:t>
            </a:r>
            <a:r>
              <a:rPr lang="cs-CZ" sz="2200" dirty="0" smtClean="0"/>
              <a:t> Inn..</a:t>
            </a:r>
          </a:p>
          <a:p>
            <a:r>
              <a:rPr lang="cs-CZ" sz="2200" dirty="0" smtClean="0"/>
              <a:t>V širokém rozmezí je rozšířeno ubytování v soukromí či ubytování s vlastním stravováním.</a:t>
            </a:r>
          </a:p>
          <a:p>
            <a:endParaRPr lang="cs-CZ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Nejnavštěvovanější památky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 smtClean="0"/>
          </a:p>
          <a:p>
            <a:r>
              <a:rPr lang="cs-CZ" dirty="0" err="1" smtClean="0"/>
              <a:t>British</a:t>
            </a:r>
            <a:r>
              <a:rPr lang="cs-CZ" dirty="0" smtClean="0"/>
              <a:t> Museum</a:t>
            </a:r>
          </a:p>
          <a:p>
            <a:r>
              <a:rPr lang="cs-CZ" dirty="0" smtClean="0"/>
              <a:t>St. Paul´s </a:t>
            </a:r>
            <a:r>
              <a:rPr lang="cs-CZ" dirty="0" err="1" smtClean="0"/>
              <a:t>catedral</a:t>
            </a:r>
            <a:endParaRPr lang="cs-CZ" dirty="0" smtClean="0"/>
          </a:p>
          <a:p>
            <a:r>
              <a:rPr lang="cs-CZ" dirty="0" err="1" smtClean="0"/>
              <a:t>Hampton</a:t>
            </a:r>
            <a:r>
              <a:rPr lang="cs-CZ" dirty="0" smtClean="0"/>
              <a:t> </a:t>
            </a:r>
            <a:r>
              <a:rPr lang="cs-CZ" dirty="0" err="1" smtClean="0"/>
              <a:t>Court</a:t>
            </a:r>
            <a:endParaRPr lang="cs-CZ" dirty="0" smtClean="0"/>
          </a:p>
          <a:p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 smtClean="0"/>
          </a:p>
          <a:p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</a:p>
          <a:p>
            <a:r>
              <a:rPr lang="cs-CZ" dirty="0" smtClean="0"/>
              <a:t>Buckinghamský palác</a:t>
            </a:r>
          </a:p>
          <a:p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cs-CZ" dirty="0" smtClean="0"/>
          </a:p>
          <a:p>
            <a:r>
              <a:rPr lang="cs-CZ" dirty="0" smtClean="0"/>
              <a:t>Victoria </a:t>
            </a:r>
            <a:r>
              <a:rPr lang="cs-CZ" dirty="0" err="1" smtClean="0"/>
              <a:t>and</a:t>
            </a:r>
            <a:r>
              <a:rPr lang="cs-CZ" dirty="0" smtClean="0"/>
              <a:t> Albert Museum</a:t>
            </a:r>
          </a:p>
          <a:p>
            <a:r>
              <a:rPr lang="cs-CZ" dirty="0" smtClean="0"/>
              <a:t>Madame </a:t>
            </a:r>
            <a:r>
              <a:rPr lang="cs-CZ" dirty="0" err="1" smtClean="0"/>
              <a:t>Tussaud</a:t>
            </a:r>
            <a:r>
              <a:rPr lang="cs-CZ" dirty="0" smtClean="0"/>
              <a:t>´s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Obrazové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altLang="ja-JP" sz="1800" dirty="0" smtClean="0">
                <a:cs typeface="Arial" charset="0"/>
              </a:rPr>
              <a:t>Poloha Londýna: [online]. [cit. 2013-09-26]. Dostupný pod licencí </a:t>
            </a:r>
            <a:r>
              <a:rPr lang="cs-CZ" altLang="ja-JP" sz="1800" dirty="0" err="1" smtClean="0">
                <a:cs typeface="Arial" charset="0"/>
              </a:rPr>
              <a:t>Creative</a:t>
            </a:r>
            <a:r>
              <a:rPr lang="cs-CZ" altLang="ja-JP" sz="1800" dirty="0" smtClean="0">
                <a:cs typeface="Arial" charset="0"/>
              </a:rPr>
              <a:t> </a:t>
            </a:r>
            <a:r>
              <a:rPr lang="cs-CZ" altLang="ja-JP" sz="1800" dirty="0" err="1" smtClean="0">
                <a:cs typeface="Arial" charset="0"/>
              </a:rPr>
              <a:t>Commons</a:t>
            </a:r>
            <a:r>
              <a:rPr lang="en-US" altLang="ja-JP" sz="1800" dirty="0" smtClean="0">
                <a:cs typeface="Arial" charset="0"/>
              </a:rPr>
              <a:t> </a:t>
            </a:r>
            <a:r>
              <a:rPr lang="en-US" altLang="ja-JP" sz="1800" dirty="0" err="1" smtClean="0">
                <a:cs typeface="Arial" charset="0"/>
              </a:rPr>
              <a:t>na</a:t>
            </a:r>
            <a:r>
              <a:rPr lang="en-US" altLang="ja-JP" sz="1800" dirty="0" smtClean="0">
                <a:cs typeface="Arial" charset="0"/>
              </a:rPr>
              <a:t> WWW</a:t>
            </a:r>
            <a:r>
              <a:rPr lang="pl-PL" altLang="ja-JP" sz="1800" dirty="0" smtClean="0">
                <a:cs typeface="Arial" charset="0"/>
              </a:rPr>
              <a:t>: </a:t>
            </a:r>
            <a:r>
              <a:rPr lang="cs-CZ" sz="1800" dirty="0" smtClean="0">
                <a:hlinkClick r:id="rId2"/>
              </a:rPr>
              <a:t>http://cs.wikipedia.org/wiki/Soubor:London_(European_Parliament_constituency).svg</a:t>
            </a:r>
            <a:endParaRPr lang="cs-CZ" sz="1800" dirty="0" smtClean="0"/>
          </a:p>
          <a:p>
            <a:pPr>
              <a:buFont typeface="+mj-lt"/>
              <a:buAutoNum type="arabicPeriod"/>
            </a:pPr>
            <a:r>
              <a:rPr lang="cs-CZ" altLang="ja-JP" sz="1800" dirty="0" smtClean="0">
                <a:cs typeface="Arial" charset="0"/>
              </a:rPr>
              <a:t>Alžběta II.: </a:t>
            </a:r>
            <a:r>
              <a:rPr lang="cs-CZ" altLang="ja-JP" sz="1800" dirty="0" smtClean="0">
                <a:cs typeface="Arial" charset="0"/>
              </a:rPr>
              <a:t>[online]. [cit. 2013-09-26]. Dostupný pod licencí </a:t>
            </a:r>
            <a:r>
              <a:rPr lang="cs-CZ" altLang="ja-JP" sz="1800" dirty="0" err="1" smtClean="0">
                <a:cs typeface="Arial" charset="0"/>
              </a:rPr>
              <a:t>Creative</a:t>
            </a:r>
            <a:r>
              <a:rPr lang="cs-CZ" altLang="ja-JP" sz="1800" dirty="0" smtClean="0">
                <a:cs typeface="Arial" charset="0"/>
              </a:rPr>
              <a:t> </a:t>
            </a:r>
            <a:r>
              <a:rPr lang="cs-CZ" altLang="ja-JP" sz="1800" dirty="0" err="1" smtClean="0">
                <a:cs typeface="Arial" charset="0"/>
              </a:rPr>
              <a:t>Commons</a:t>
            </a:r>
            <a:r>
              <a:rPr lang="en-US" altLang="ja-JP" sz="1800" dirty="0" smtClean="0">
                <a:cs typeface="Arial" charset="0"/>
              </a:rPr>
              <a:t> </a:t>
            </a:r>
            <a:r>
              <a:rPr lang="en-US" altLang="ja-JP" sz="1800" dirty="0" err="1" smtClean="0">
                <a:cs typeface="Arial" charset="0"/>
              </a:rPr>
              <a:t>na</a:t>
            </a:r>
            <a:r>
              <a:rPr lang="en-US" altLang="ja-JP" sz="1800" dirty="0" smtClean="0">
                <a:cs typeface="Arial" charset="0"/>
              </a:rPr>
              <a:t> WWW</a:t>
            </a:r>
            <a:r>
              <a:rPr lang="pl-PL" altLang="ja-JP" sz="1800" dirty="0" smtClean="0">
                <a:cs typeface="Arial" charset="0"/>
              </a:rPr>
              <a:t>: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 smtClean="0">
                <a:hlinkClick r:id="rId3"/>
              </a:rPr>
              <a:t>://cs.wikipedia.org/wiki/Soubor:Elizabeth_II_greets_NASA_GSFC_employees,_May_8,_</a:t>
            </a:r>
            <a:r>
              <a:rPr lang="cs-CZ" sz="1800" dirty="0" smtClean="0">
                <a:hlinkClick r:id="rId3"/>
              </a:rPr>
              <a:t>2007_edit.jpg</a:t>
            </a:r>
            <a:endParaRPr lang="cs-CZ" sz="1800" dirty="0" smtClean="0"/>
          </a:p>
          <a:p>
            <a:pPr>
              <a:buFont typeface="+mj-lt"/>
              <a:buAutoNum type="arabicPeriod"/>
            </a:pPr>
            <a:r>
              <a:rPr lang="cs-CZ" altLang="ja-JP" sz="1800" dirty="0" smtClean="0">
                <a:cs typeface="Arial" charset="0"/>
              </a:rPr>
              <a:t>Double </a:t>
            </a:r>
            <a:r>
              <a:rPr lang="cs-CZ" altLang="ja-JP" sz="1800" dirty="0" err="1" smtClean="0">
                <a:cs typeface="Arial" charset="0"/>
              </a:rPr>
              <a:t>decker</a:t>
            </a:r>
            <a:r>
              <a:rPr lang="cs-CZ" altLang="ja-JP" sz="1800" dirty="0" smtClean="0">
                <a:cs typeface="Arial" charset="0"/>
              </a:rPr>
              <a:t>: </a:t>
            </a:r>
            <a:r>
              <a:rPr lang="cs-CZ" altLang="ja-JP" sz="1800" dirty="0" smtClean="0">
                <a:cs typeface="Arial" charset="0"/>
              </a:rPr>
              <a:t>[online]. [cit. 2013-09-26]. Dostupný pod licencí </a:t>
            </a:r>
            <a:r>
              <a:rPr lang="cs-CZ" altLang="ja-JP" sz="1800" dirty="0" err="1" smtClean="0">
                <a:cs typeface="Arial" charset="0"/>
              </a:rPr>
              <a:t>Creative</a:t>
            </a:r>
            <a:r>
              <a:rPr lang="cs-CZ" altLang="ja-JP" sz="1800" dirty="0" smtClean="0">
                <a:cs typeface="Arial" charset="0"/>
              </a:rPr>
              <a:t> </a:t>
            </a:r>
            <a:r>
              <a:rPr lang="cs-CZ" altLang="ja-JP" sz="1800" dirty="0" err="1" smtClean="0">
                <a:cs typeface="Arial" charset="0"/>
              </a:rPr>
              <a:t>Commons</a:t>
            </a:r>
            <a:r>
              <a:rPr lang="en-US" altLang="ja-JP" sz="1800" dirty="0" smtClean="0">
                <a:cs typeface="Arial" charset="0"/>
              </a:rPr>
              <a:t> </a:t>
            </a:r>
            <a:r>
              <a:rPr lang="en-US" altLang="ja-JP" sz="1800" dirty="0" err="1" smtClean="0">
                <a:cs typeface="Arial" charset="0"/>
              </a:rPr>
              <a:t>na</a:t>
            </a:r>
            <a:r>
              <a:rPr lang="en-US" altLang="ja-JP" sz="1800" dirty="0" smtClean="0">
                <a:cs typeface="Arial" charset="0"/>
              </a:rPr>
              <a:t> WWW</a:t>
            </a:r>
            <a:r>
              <a:rPr lang="pl-PL" altLang="ja-JP" sz="1800" dirty="0" smtClean="0">
                <a:cs typeface="Arial" charset="0"/>
              </a:rPr>
              <a:t>: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 smtClean="0">
                <a:hlinkClick r:id="rId4"/>
              </a:rPr>
              <a:t>://en.wikipedia.org/wiki/File:Routemaster.JPG</a:t>
            </a:r>
            <a:endParaRPr lang="cs-CZ" sz="1800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 literatury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Koval J., Svobodová L., Macháčková L.: </a:t>
            </a:r>
            <a:r>
              <a:rPr lang="cs-CZ" sz="2200" i="1" dirty="0" smtClean="0"/>
              <a:t>Londýn (2005), </a:t>
            </a:r>
            <a:r>
              <a:rPr lang="cs-CZ" sz="2200" dirty="0" err="1" smtClean="0"/>
              <a:t>Ikar</a:t>
            </a:r>
            <a:r>
              <a:rPr lang="cs-CZ" sz="2200" dirty="0" smtClean="0"/>
              <a:t> Praha,TS 11/6, ISBN 80-249-0557-4</a:t>
            </a:r>
          </a:p>
          <a:p>
            <a:r>
              <a:rPr lang="cs-CZ" altLang="ja-JP" sz="2200" dirty="0" err="1" smtClean="0">
                <a:cs typeface="Arial" charset="0"/>
              </a:rPr>
              <a:t>wikipedie</a:t>
            </a:r>
            <a:r>
              <a:rPr lang="cs-CZ" altLang="ja-JP" sz="2200" dirty="0" smtClean="0">
                <a:cs typeface="Arial" charset="0"/>
              </a:rPr>
              <a:t>: </a:t>
            </a:r>
            <a:r>
              <a:rPr lang="cs-CZ" altLang="ja-JP" sz="2200" dirty="0" smtClean="0">
                <a:cs typeface="Arial" charset="0"/>
              </a:rPr>
              <a:t>[online]. [cit. 2013-09-26]. Dostupný pod licencí </a:t>
            </a:r>
            <a:r>
              <a:rPr lang="cs-CZ" altLang="ja-JP" sz="2200" dirty="0" err="1" smtClean="0">
                <a:cs typeface="Arial" charset="0"/>
              </a:rPr>
              <a:t>Creative</a:t>
            </a:r>
            <a:r>
              <a:rPr lang="cs-CZ" altLang="ja-JP" sz="2200" dirty="0" smtClean="0">
                <a:cs typeface="Arial" charset="0"/>
              </a:rPr>
              <a:t> </a:t>
            </a:r>
            <a:r>
              <a:rPr lang="cs-CZ" altLang="ja-JP" sz="2200" dirty="0" err="1" smtClean="0">
                <a:cs typeface="Arial" charset="0"/>
              </a:rPr>
              <a:t>Commons</a:t>
            </a:r>
            <a:r>
              <a:rPr lang="en-US" altLang="ja-JP" sz="2200" dirty="0" smtClean="0">
                <a:cs typeface="Arial" charset="0"/>
              </a:rPr>
              <a:t> </a:t>
            </a:r>
            <a:r>
              <a:rPr lang="en-US" altLang="ja-JP" sz="2200" dirty="0" err="1" smtClean="0">
                <a:cs typeface="Arial" charset="0"/>
              </a:rPr>
              <a:t>na</a:t>
            </a:r>
            <a:r>
              <a:rPr lang="en-US" altLang="ja-JP" sz="2200" dirty="0" smtClean="0">
                <a:cs typeface="Arial" charset="0"/>
              </a:rPr>
              <a:t> WWW</a:t>
            </a:r>
            <a:r>
              <a:rPr lang="pl-PL" altLang="ja-JP" sz="2200" dirty="0" smtClean="0">
                <a:cs typeface="Arial" charset="0"/>
              </a:rPr>
              <a:t>: </a:t>
            </a:r>
            <a:r>
              <a:rPr lang="cs-CZ" sz="2200" dirty="0" smtClean="0">
                <a:hlinkClick r:id="rId2"/>
              </a:rPr>
              <a:t>http</a:t>
            </a:r>
            <a:r>
              <a:rPr lang="cs-CZ" sz="2200" smtClean="0">
                <a:hlinkClick r:id="rId2"/>
              </a:rPr>
              <a:t>://</a:t>
            </a:r>
            <a:r>
              <a:rPr lang="cs-CZ" sz="2200" smtClean="0">
                <a:hlinkClick r:id="rId2"/>
              </a:rPr>
              <a:t>cs.wikipedia.org/wiki/Lond%C3%BDn</a:t>
            </a:r>
            <a:endParaRPr lang="cs-CZ" sz="2200" smtClean="0"/>
          </a:p>
          <a:p>
            <a:endParaRPr lang="cs-CZ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1226</Words>
  <Application>Microsoft Office PowerPoint</Application>
  <PresentationFormat>Předvádění na obrazovce (4:3)</PresentationFormat>
  <Paragraphs>102</Paragraphs>
  <Slides>15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Londýn I. základní informace</vt:lpstr>
      <vt:lpstr>Snímek 2</vt:lpstr>
      <vt:lpstr>Snímek 3</vt:lpstr>
      <vt:lpstr>Londýn je hlavním městem Velké Británie, v současné době zde žije kolem 7 milionů obyvatel. </vt:lpstr>
      <vt:lpstr>Historie Londýna</vt:lpstr>
      <vt:lpstr>Králové a královny Londýna</vt:lpstr>
      <vt:lpstr>Doprava v Londýně</vt:lpstr>
      <vt:lpstr>Double- decker</vt:lpstr>
      <vt:lpstr>Obchody a tržiště</vt:lpstr>
      <vt:lpstr>Restaurace, hospody a speciality</vt:lpstr>
      <vt:lpstr>Jídlo a pití </vt:lpstr>
      <vt:lpstr>Ubytování</vt:lpstr>
      <vt:lpstr>Nejnavštěvovanější památky</vt:lpstr>
      <vt:lpstr>Obrazové zdroje</vt:lpstr>
      <vt:lpstr>Zdroje literatury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Chorvatsko</dc:title>
  <dc:creator>Simona</dc:creator>
  <cp:lastModifiedBy>Simona</cp:lastModifiedBy>
  <cp:revision>4</cp:revision>
  <dcterms:created xsi:type="dcterms:W3CDTF">2013-09-13T18:37:14Z</dcterms:created>
  <dcterms:modified xsi:type="dcterms:W3CDTF">2013-09-26T14:22:51Z</dcterms:modified>
</cp:coreProperties>
</file>