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6" r:id="rId9"/>
    <p:sldId id="267" r:id="rId10"/>
    <p:sldId id="268" r:id="rId11"/>
    <p:sldId id="261" r:id="rId12"/>
    <p:sldId id="270" r:id="rId13"/>
    <p:sldId id="265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C3581B-CF15-4B32-87DB-50295F377EDC}" type="datetimeFigureOut">
              <a:rPr lang="cs-CZ" smtClean="0"/>
              <a:pPr/>
              <a:t>26.9.2013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6B8646-1881-422A-9B81-5C098A472C2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63283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Obr.č. 1,č.2,č.3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6B8646-1881-422A-9B81-5C098A472C2F}" type="slidenum">
              <a:rPr lang="cs-CZ" smtClean="0"/>
              <a:pPr/>
              <a:t>6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Učebnice strana 103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6B8646-1881-422A-9B81-5C098A472C2F}" type="slidenum">
              <a:rPr lang="cs-CZ" smtClean="0"/>
              <a:pPr/>
              <a:t>8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</a:t>
            </a:r>
            <a:r>
              <a:rPr lang="cs-CZ" baseline="0" dirty="0" smtClean="0"/>
              <a:t> číslo 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6B8646-1881-422A-9B81-5C098A472C2F}" type="slidenum">
              <a:rPr lang="cs-CZ" smtClean="0"/>
              <a:pPr/>
              <a:t>11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Učebnice strana 105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6B8646-1881-422A-9B81-5C098A472C2F}" type="slidenum">
              <a:rPr lang="cs-CZ" smtClean="0"/>
              <a:pPr/>
              <a:t>12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1EF6-27F7-4B08-A299-C51237DD7D84}" type="datetimeFigureOut">
              <a:rPr lang="cs-CZ" smtClean="0"/>
              <a:pPr/>
              <a:t>26.9.2013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4BEBB-5CF5-47A2-80E7-3C18164B1B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9561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1EF6-27F7-4B08-A299-C51237DD7D84}" type="datetimeFigureOut">
              <a:rPr lang="cs-CZ" smtClean="0"/>
              <a:pPr/>
              <a:t>26.9.2013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4BEBB-5CF5-47A2-80E7-3C18164B1B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6656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1EF6-27F7-4B08-A299-C51237DD7D84}" type="datetimeFigureOut">
              <a:rPr lang="cs-CZ" smtClean="0"/>
              <a:pPr/>
              <a:t>26.9.2013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4BEBB-5CF5-47A2-80E7-3C18164B1B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8944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1EF6-27F7-4B08-A299-C51237DD7D84}" type="datetimeFigureOut">
              <a:rPr lang="cs-CZ" smtClean="0"/>
              <a:pPr/>
              <a:t>26.9.2013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4BEBB-5CF5-47A2-80E7-3C18164B1B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5650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1EF6-27F7-4B08-A299-C51237DD7D84}" type="datetimeFigureOut">
              <a:rPr lang="cs-CZ" smtClean="0"/>
              <a:pPr/>
              <a:t>26.9.2013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4BEBB-5CF5-47A2-80E7-3C18164B1B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9536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1EF6-27F7-4B08-A299-C51237DD7D84}" type="datetimeFigureOut">
              <a:rPr lang="cs-CZ" smtClean="0"/>
              <a:pPr/>
              <a:t>26.9.2013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4BEBB-5CF5-47A2-80E7-3C18164B1B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0271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1EF6-27F7-4B08-A299-C51237DD7D84}" type="datetimeFigureOut">
              <a:rPr lang="cs-CZ" smtClean="0"/>
              <a:pPr/>
              <a:t>26.9.2013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4BEBB-5CF5-47A2-80E7-3C18164B1B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7927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1EF6-27F7-4B08-A299-C51237DD7D84}" type="datetimeFigureOut">
              <a:rPr lang="cs-CZ" smtClean="0"/>
              <a:pPr/>
              <a:t>26.9.2013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4BEBB-5CF5-47A2-80E7-3C18164B1B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0998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1EF6-27F7-4B08-A299-C51237DD7D84}" type="datetimeFigureOut">
              <a:rPr lang="cs-CZ" smtClean="0"/>
              <a:pPr/>
              <a:t>26.9.2013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4BEBB-5CF5-47A2-80E7-3C18164B1B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02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1EF6-27F7-4B08-A299-C51237DD7D84}" type="datetimeFigureOut">
              <a:rPr lang="cs-CZ" smtClean="0"/>
              <a:pPr/>
              <a:t>26.9.2013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4BEBB-5CF5-47A2-80E7-3C18164B1B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8059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1EF6-27F7-4B08-A299-C51237DD7D84}" type="datetimeFigureOut">
              <a:rPr lang="cs-CZ" smtClean="0"/>
              <a:pPr/>
              <a:t>26.9.2013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4BEBB-5CF5-47A2-80E7-3C18164B1B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8641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1C1EF6-27F7-4B08-A299-C51237DD7D84}" type="datetimeFigureOut">
              <a:rPr lang="cs-CZ" smtClean="0"/>
              <a:pPr/>
              <a:t>26.9.2013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B4BEBB-5CF5-47A2-80E7-3C18164B1B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6144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hyperlink" Target="http://4.bp.blogspot.com/-T4KMLQjiafc/T8PLj1nRfmI/AAAAAAAAAJw/Bz3EpSTl8YE/s1600/bes%C3%ADdka,+zahrada+2012+287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>
            <a:solidFill>
              <a:srgbClr val="0070C0"/>
            </a:solidFill>
          </a:ln>
          <a:effectLst>
            <a:reflection blurRad="6350" stA="52000" endA="300" endPos="35000" dir="5400000" sy="-100000" algn="bl" rotWithShape="0"/>
          </a:effectLst>
        </p:spPr>
        <p:txBody>
          <a:bodyPr/>
          <a:lstStyle/>
          <a:p>
            <a:r>
              <a:rPr lang="cs-CZ" b="1" u="sng" dirty="0" smtClean="0"/>
              <a:t>Láska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1111998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89208666"/>
              </p:ext>
            </p:extLst>
          </p:nvPr>
        </p:nvGraphicFramePr>
        <p:xfrm>
          <a:off x="457200" y="548682"/>
          <a:ext cx="7602612" cy="5760639"/>
        </p:xfrm>
        <a:graphic>
          <a:graphicData uri="http://schemas.openxmlformats.org/drawingml/2006/table">
            <a:tbl>
              <a:tblPr/>
              <a:tblGrid>
                <a:gridCol w="1611767"/>
                <a:gridCol w="5990845"/>
              </a:tblGrid>
              <a:tr h="147320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43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ZPRACOVAL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Alena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Jakubcová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9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ZŠ Bor, Školní 440, 348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02, příspěvková organizace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5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Umění, kultura, sport, zdraví, svět práce–  Láska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57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MATERIÁLU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VY_32_INOVACE_</a:t>
                      </a:r>
                      <a:r>
                        <a:rPr lang="cs-CZ" sz="1100" b="0" dirty="0" smtClean="0">
                          <a:latin typeface="Calibri"/>
                          <a:ea typeface="Calibri"/>
                          <a:cs typeface="Times New Roman"/>
                        </a:rPr>
                        <a:t>7C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_Vz8_02_</a:t>
                      </a:r>
                      <a:r>
                        <a:rPr lang="cs-CZ" sz="1000" baseline="0" dirty="0" smtClean="0">
                          <a:latin typeface="+mn-lt"/>
                          <a:ea typeface="Calibri"/>
                          <a:cs typeface="Times New Roman"/>
                        </a:rPr>
                        <a:t> Láska</a:t>
                      </a:r>
                      <a:endParaRPr lang="cs-CZ" sz="100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8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ČÍSLO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PROJEKTU</a:t>
                      </a:r>
                      <a:endParaRPr lang="cs-CZ" sz="11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CZ.1.07/1.4.00/21.3534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45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Výchova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ke zdraví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45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43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KLÍČOVÁ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SLOVA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u="none" dirty="0" smtClean="0">
                          <a:latin typeface="Calibri"/>
                          <a:ea typeface="Calibri"/>
                          <a:cs typeface="Times New Roman"/>
                        </a:rPr>
                        <a:t>Láska mateřská, láska mezi mužem</a:t>
                      </a:r>
                      <a:r>
                        <a:rPr lang="cs-CZ" sz="1000" u="none" baseline="0" dirty="0" smtClean="0">
                          <a:latin typeface="Calibri"/>
                          <a:ea typeface="Calibri"/>
                          <a:cs typeface="Times New Roman"/>
                        </a:rPr>
                        <a:t> a ženou, láska k přírodě.</a:t>
                      </a:r>
                      <a:endParaRPr lang="cs-CZ" sz="1000" u="none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45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23.9.2013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62748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TB_Image" descr="http://web.zsbor.cz/userFiles/img/logo-skola-2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2116" y="5229200"/>
            <a:ext cx="123825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0187" y="692696"/>
            <a:ext cx="5972175" cy="11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13127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je určena pro žáky 8. tříd základní školy, pro vzdělávací obor Člověk a zdraví – Výchova ke zdraví.</a:t>
            </a:r>
          </a:p>
          <a:p>
            <a:r>
              <a:rPr lang="cs-CZ" dirty="0" smtClean="0"/>
              <a:t>Žáci se seznámí s pojmem láska.</a:t>
            </a:r>
          </a:p>
        </p:txBody>
      </p:sp>
    </p:spTree>
    <p:extLst>
      <p:ext uri="{BB962C8B-B14F-4D97-AF65-F5344CB8AC3E}">
        <p14:creationId xmlns:p14="http://schemas.microsoft.com/office/powerpoint/2010/main" xmlns="" val="361078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Láska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Provází nás celý život, stojí už při počátku našeho zrození a v různých podobách nás obohacuje stále.</a:t>
            </a:r>
          </a:p>
          <a:p>
            <a:r>
              <a:rPr lang="cs-CZ" sz="2800" dirty="0" smtClean="0"/>
              <a:t>Od nepaměti byla inspirací pro výtvarné umělce, básníky, dramatiky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Citát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Láska, to je štěstí, které si dáváme navzájem.</a:t>
            </a:r>
          </a:p>
          <a:p>
            <a:pPr>
              <a:buNone/>
            </a:pPr>
            <a:r>
              <a:rPr lang="cs-CZ" dirty="0" smtClean="0"/>
              <a:t>                                   </a:t>
            </a:r>
            <a:r>
              <a:rPr lang="cs-CZ" dirty="0" smtClean="0">
                <a:solidFill>
                  <a:srgbClr val="00B050"/>
                </a:solidFill>
              </a:rPr>
              <a:t>G.Sandová (spisovatelka)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Zkus pojmenovat zobrazené druhy lásky</a:t>
            </a:r>
            <a:endParaRPr lang="cs-CZ" b="1" u="sng" dirty="0"/>
          </a:p>
        </p:txBody>
      </p:sp>
      <p:pic>
        <p:nvPicPr>
          <p:cNvPr id="9220" name="Picture 4" descr="http://www.plenkyvpraci.cz/wp-content/uploads/zkouska-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1500174"/>
            <a:ext cx="3143271" cy="2500330"/>
          </a:xfrm>
          <a:prstGeom prst="rect">
            <a:avLst/>
          </a:prstGeom>
          <a:noFill/>
        </p:spPr>
      </p:pic>
      <p:pic>
        <p:nvPicPr>
          <p:cNvPr id="9224" name="Picture 8" descr="http://4.bp.blogspot.com/-T4KMLQjiafc/T8PLj1nRfmI/AAAAAAAAAJw/Bz3EpSTl8YE/s320/bes%25C3%25ADdka%252C+zahrada+2012+287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14678" y="4000504"/>
            <a:ext cx="3000396" cy="2547934"/>
          </a:xfrm>
          <a:prstGeom prst="rect">
            <a:avLst/>
          </a:prstGeom>
          <a:noFill/>
        </p:spPr>
      </p:pic>
      <p:pic>
        <p:nvPicPr>
          <p:cNvPr id="6" name="Picture 2" descr="Pohled z očí do očí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1472" y="1500174"/>
            <a:ext cx="3500462" cy="24336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Odpověď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Láska mezi mužem a ženou</a:t>
            </a:r>
          </a:p>
          <a:p>
            <a:r>
              <a:rPr lang="cs-CZ" dirty="0" smtClean="0"/>
              <a:t>Láska mateřská</a:t>
            </a:r>
          </a:p>
          <a:p>
            <a:r>
              <a:rPr lang="cs-CZ" dirty="0" smtClean="0"/>
              <a:t>Láska k přírodě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Příběh podle povídky O Henryho – upraveno a zkráceno podle učebnice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Blížil se Štědrý den a Della se velmi trápila, že nemá peníze na dárek pro svého milovaného muže.Della s Jimem byli chudí, vlastnili jen dvě věci, jimiž se mohli pyšnit. Jednak zlaté kapesní hodinky, které se v Jimově rodině dědily z otce na syna, jednak Delliny vlasy dlouhé až po kolena.</a:t>
            </a:r>
          </a:p>
          <a:p>
            <a:r>
              <a:rPr lang="cs-CZ" dirty="0" smtClean="0"/>
              <a:t>Na Štědrý den se mladá žena rozhodla, že své krásné vlasy prodá vlásenkářce.Získala tak dost peněz a koupila Jimovi krásný platinový řetízek k hodinkám.Spěchala domů, aby si stačila upravit kratičký účes.Tak moc se mu chtěla líbit!</a:t>
            </a:r>
          </a:p>
          <a:p>
            <a:r>
              <a:rPr lang="cs-CZ" dirty="0" smtClean="0"/>
              <a:t>Otevřely se dveře, vešel Jim.Nechápavě se na svou ženu díval. Podal jí svůj dárek.Koupil Delle soupravu hřebenů z pravé želvoviny.Leskly se vsazenými polodrahokamy.Na stejné hřebeny se jeho žena už dávno chodila dívat k výkladní skříni ve městě.Jim si také rozbalil svůj dárek. Vyňal z pouzdra drahý řetízek.Ale jak moc se hodí k jeho zlatým hodinkám, ukázat nemohl.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 k předcházejícímu textu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Proč nemohl Jim své hodinky ukázat?</a:t>
            </a:r>
          </a:p>
          <a:p>
            <a:r>
              <a:rPr lang="cs-CZ" dirty="0" smtClean="0"/>
              <a:t>2. Jak příběh chápeš?</a:t>
            </a:r>
          </a:p>
          <a:p>
            <a:r>
              <a:rPr lang="cs-CZ" dirty="0" smtClean="0"/>
              <a:t>3. Pokus se dovyprávět vlastními slovy.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Dokážeš k sobě správně přiřadit tyto slavné literární a historické dvojice?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Zadání:</a:t>
            </a:r>
          </a:p>
          <a:p>
            <a:r>
              <a:rPr lang="cs-CZ" dirty="0" smtClean="0"/>
              <a:t>A)Romeo a Kleopatra</a:t>
            </a:r>
          </a:p>
          <a:p>
            <a:r>
              <a:rPr lang="cs-CZ" dirty="0" smtClean="0"/>
              <a:t>B)Přemysl a Penelopé</a:t>
            </a:r>
          </a:p>
          <a:p>
            <a:r>
              <a:rPr lang="cs-CZ" dirty="0" smtClean="0"/>
              <a:t>C)Caesar a Jitka</a:t>
            </a:r>
          </a:p>
          <a:p>
            <a:r>
              <a:rPr lang="cs-CZ" dirty="0" smtClean="0"/>
              <a:t>D)Orfeus a Libuše</a:t>
            </a:r>
          </a:p>
          <a:p>
            <a:r>
              <a:rPr lang="cs-CZ" dirty="0" smtClean="0"/>
              <a:t>E)Břetislav a Euridyka</a:t>
            </a:r>
          </a:p>
          <a:p>
            <a:r>
              <a:rPr lang="cs-CZ" dirty="0" smtClean="0"/>
              <a:t>F)Odysseus a Julie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Řešení: </a:t>
            </a:r>
          </a:p>
          <a:p>
            <a:pPr>
              <a:buNone/>
            </a:pPr>
            <a:r>
              <a:rPr lang="cs-CZ" dirty="0" smtClean="0"/>
              <a:t>A)Romeo a Julie</a:t>
            </a:r>
          </a:p>
          <a:p>
            <a:pPr>
              <a:buNone/>
            </a:pPr>
            <a:r>
              <a:rPr lang="cs-CZ" dirty="0" smtClean="0"/>
              <a:t>B)Přemysl a Libuše</a:t>
            </a:r>
          </a:p>
          <a:p>
            <a:pPr>
              <a:buNone/>
            </a:pPr>
            <a:r>
              <a:rPr lang="cs-CZ" dirty="0" smtClean="0"/>
              <a:t>C)Caesar a Kleopatra</a:t>
            </a:r>
          </a:p>
          <a:p>
            <a:pPr>
              <a:buNone/>
            </a:pPr>
            <a:r>
              <a:rPr lang="cs-CZ" dirty="0" smtClean="0"/>
              <a:t>D)Orfeus a Euridyka</a:t>
            </a:r>
          </a:p>
          <a:p>
            <a:pPr>
              <a:buNone/>
            </a:pPr>
            <a:r>
              <a:rPr lang="cs-CZ" dirty="0" smtClean="0"/>
              <a:t>E)Břetislav a Jitka</a:t>
            </a:r>
          </a:p>
          <a:p>
            <a:pPr>
              <a:buNone/>
            </a:pPr>
            <a:r>
              <a:rPr lang="cs-CZ" dirty="0" smtClean="0"/>
              <a:t>F)Odyseua a Penelopé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ubian.sk/laska/images/obrazky/24/L%C3%81SKA%20-%2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357166"/>
            <a:ext cx="7896225" cy="58578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Přečti si úryvek z pohádky.Jak král poznal, která ze dvou žen je matkou dítěte?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2400" dirty="0" smtClean="0"/>
              <a:t>Jeden král stál před úkolem téměř neřešitelným.Dvě matky ho žádaly, aby rozsoudil jejich spor. Přely se o dítě.</a:t>
            </a:r>
          </a:p>
          <a:p>
            <a:pPr>
              <a:buNone/>
            </a:pPr>
            <a:r>
              <a:rPr lang="cs-CZ" sz="2400" dirty="0" smtClean="0"/>
              <a:t>„Je to mé dítě patří mě!“</a:t>
            </a:r>
          </a:p>
          <a:p>
            <a:pPr>
              <a:buNone/>
            </a:pPr>
            <a:r>
              <a:rPr lang="cs-CZ" sz="2400" dirty="0" smtClean="0"/>
              <a:t>„Ne, králi, to dítě je moje, já jsem jeho matka!“</a:t>
            </a:r>
          </a:p>
          <a:p>
            <a:pPr>
              <a:buNone/>
            </a:pPr>
            <a:r>
              <a:rPr lang="cs-CZ" sz="2400" dirty="0" smtClean="0"/>
              <a:t>„Ne, ne, králi, ta žena lže!“</a:t>
            </a:r>
          </a:p>
          <a:p>
            <a:pPr>
              <a:buNone/>
            </a:pPr>
            <a:r>
              <a:rPr lang="cs-CZ" sz="2400" dirty="0" smtClean="0"/>
              <a:t>A tak stále dokola.</a:t>
            </a:r>
          </a:p>
          <a:p>
            <a:pPr>
              <a:buNone/>
            </a:pPr>
            <a:r>
              <a:rPr lang="cs-CZ" sz="2400" dirty="0" smtClean="0"/>
              <a:t>Král byl, ale moudrý a jedno řešení našel.</a:t>
            </a:r>
          </a:p>
          <a:p>
            <a:pPr>
              <a:buNone/>
            </a:pPr>
            <a:r>
              <a:rPr lang="cs-CZ" sz="2400" dirty="0" smtClean="0"/>
              <a:t>„Dobře tedy. Skutečnou matku těžko určím. Zbývá mi jediná možnost. Věřím, že se mnou budete obě souhlasit. Dítě dám rozpůlit a každá z vás dostane polovinu.“</a:t>
            </a:r>
          </a:p>
          <a:p>
            <a:pPr>
              <a:buNone/>
            </a:pPr>
            <a:r>
              <a:rPr lang="cs-CZ" sz="2400" dirty="0" smtClean="0"/>
              <a:t>První žena se poklonila a pravila:</a:t>
            </a:r>
          </a:p>
          <a:p>
            <a:pPr>
              <a:buNone/>
            </a:pPr>
            <a:r>
              <a:rPr lang="cs-CZ" sz="2400" dirty="0" smtClean="0"/>
              <a:t>„Spravedlivě jsi rozhodl pane.“</a:t>
            </a:r>
          </a:p>
          <a:p>
            <a:pPr>
              <a:buNone/>
            </a:pPr>
            <a:r>
              <a:rPr lang="cs-CZ" sz="2400" dirty="0" smtClean="0"/>
              <a:t>Ale druhá žena klekla na kolena a plačíc prosila:</a:t>
            </a:r>
          </a:p>
          <a:p>
            <a:pPr>
              <a:buNone/>
            </a:pPr>
            <a:r>
              <a:rPr lang="cs-CZ" sz="2400" dirty="0" smtClean="0"/>
              <a:t>„Králi nejvroucněji tě prosím, neubližuj dítěti. Vzdávám se své poloviny . Ať si ta žena dítě ponechá.“</a:t>
            </a:r>
          </a:p>
          <a:p>
            <a:pPr>
              <a:buNone/>
            </a:pPr>
            <a:r>
              <a:rPr lang="cs-CZ" sz="2400" dirty="0" smtClean="0"/>
              <a:t>Král snadno poznal, která žena je skutečnou matkou, a podvodnici přísně potrestal.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 k textu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Učebnice - JANOŠKOVÁ, Dagmar; ONDRÁČKOVÁ, Monika; ČECILOVÁ, Anna. </a:t>
            </a:r>
            <a:r>
              <a:rPr lang="cs-CZ" sz="2400" i="1" dirty="0" smtClean="0"/>
              <a:t>Občanská výchova 6 s blokem Rodinná výchova pro základní školy a víceletá gymnázia</a:t>
            </a:r>
            <a:r>
              <a:rPr lang="cs-CZ" sz="2400" dirty="0" smtClean="0"/>
              <a:t>. Plzeň: Fraus, 2003, ISBN 978-80-7238-886-8.</a:t>
            </a:r>
          </a:p>
          <a:p>
            <a:r>
              <a:rPr lang="cs-CZ" sz="2400" dirty="0" smtClean="0"/>
              <a:t>Ukázka příběhu ze strany 103 - JANOŠKOVÁ, Dagmar; ONDRÁČKOVÁ, Monika; ČECILOVÁ, Anna. </a:t>
            </a:r>
            <a:r>
              <a:rPr lang="cs-CZ" sz="2400" i="1" dirty="0" smtClean="0"/>
              <a:t>Občanská výchova 6 s blokem Rodinná výchova pro základní školy a víceletá gymnázia</a:t>
            </a:r>
            <a:r>
              <a:rPr lang="cs-CZ" sz="2400" dirty="0" smtClean="0"/>
              <a:t>. Plzeň: Fraus, 2003, ISBN 978-80-7238-886-8</a:t>
            </a:r>
          </a:p>
          <a:p>
            <a:r>
              <a:rPr lang="cs-CZ" sz="2400" dirty="0" smtClean="0"/>
              <a:t>Ukázka staré pohádky ze strany 105 JANOŠKOVÁ, Dagmar; ONDRÁČKOVÁ, Monika; ČECILOVÁ, Anna. </a:t>
            </a:r>
            <a:r>
              <a:rPr lang="cs-CZ" sz="2400" i="1" dirty="0" smtClean="0"/>
              <a:t>Občanská výchova 6 s blokem Rodinná výchova pro základní školy a víceletá gymnázia</a:t>
            </a:r>
            <a:r>
              <a:rPr lang="cs-CZ" sz="2400" dirty="0" smtClean="0"/>
              <a:t>. Plzeň: Fraus, 2003, ISBN 978-80-7238-886-8</a:t>
            </a:r>
          </a:p>
          <a:p>
            <a:pPr>
              <a:buNone/>
            </a:pP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 k obrázkům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Obr.č. 1 NEUVEDEN, Neuveden. </a:t>
            </a:r>
            <a:r>
              <a:rPr lang="cs-CZ" sz="1600" i="1" dirty="0" smtClean="0"/>
              <a:t>krasna.nova.cz</a:t>
            </a:r>
            <a:r>
              <a:rPr lang="cs-CZ" sz="1600" dirty="0" smtClean="0"/>
              <a:t> [online]. [cit. 23.9.2013]. Dostupný na WWW: http://krasna.nova.cz/clanek/hogreta/pratelstvi-mezi-muzem-a-zenou-existuje.html </a:t>
            </a:r>
          </a:p>
          <a:p>
            <a:r>
              <a:rPr lang="cs-CZ" sz="1600" dirty="0" smtClean="0"/>
              <a:t>Obr. Č. 2 NEUVEDEN, Neuveden. </a:t>
            </a:r>
            <a:r>
              <a:rPr lang="cs-CZ" sz="1600" i="1" dirty="0" smtClean="0"/>
              <a:t>plenkyvpraci.cz</a:t>
            </a:r>
            <a:r>
              <a:rPr lang="cs-CZ" sz="1600" dirty="0" smtClean="0"/>
              <a:t> [online]. [cit. 23.9.2013]. Dostupný na WWW: http://www.plenkyvpraci.cz/rozhovory/talent-je-schopnost-nevnimat-tu-silenou-drinu-jako-praci </a:t>
            </a:r>
          </a:p>
          <a:p>
            <a:r>
              <a:rPr lang="cs-CZ" sz="1600" dirty="0" smtClean="0"/>
              <a:t>Obr.č.3 NEUVEDEN, Neuveden. </a:t>
            </a:r>
            <a:r>
              <a:rPr lang="cs-CZ" sz="1600" i="1" dirty="0" smtClean="0"/>
              <a:t>ctenicko1.blogspot.com</a:t>
            </a:r>
            <a:r>
              <a:rPr lang="cs-CZ" sz="1600" dirty="0" smtClean="0"/>
              <a:t> [online]. [cit. 23.9.2013]. Dostupný na WWW: http://ctenicko1.blogspot.cz/2012/05/kdyz-priroda-kvete.html </a:t>
            </a:r>
          </a:p>
          <a:p>
            <a:r>
              <a:rPr lang="cs-CZ" sz="1600" dirty="0" smtClean="0"/>
              <a:t>Obr.č.4 NEUVEDEN, Neuveden. </a:t>
            </a:r>
            <a:r>
              <a:rPr lang="cs-CZ" sz="1600" i="1" dirty="0" smtClean="0"/>
              <a:t>blogisekzuka.blog.cz</a:t>
            </a:r>
            <a:r>
              <a:rPr lang="cs-CZ" sz="1600" dirty="0" smtClean="0"/>
              <a:t> [online]. [cit. 18.9.2013]. Dostupný na WWW: http://blogisekzuka.blog.cz/1309/laska </a:t>
            </a:r>
          </a:p>
          <a:p>
            <a:r>
              <a:rPr lang="cs-CZ" sz="1600" dirty="0" smtClean="0"/>
              <a:t>Obr.č.5 NEUVEDEN, Neuveden. </a:t>
            </a:r>
            <a:r>
              <a:rPr lang="cs-CZ" sz="1600" i="1" dirty="0" smtClean="0"/>
              <a:t>kultura.idnes.cz</a:t>
            </a:r>
            <a:r>
              <a:rPr lang="cs-CZ" sz="1600" dirty="0" smtClean="0"/>
              <a:t> [online]. [cit. 23.9.2013]. Dostupný na WWW: http://kultura.idnes.cz/foto.aspx?foto1=JB317f6a_CPP1999_fotoroku_Sibik_str54_A42.jpg&amp;id=A20100304_jaz_763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836</Words>
  <PresentationFormat>Předvádění na obrazovce (4:3)</PresentationFormat>
  <Paragraphs>97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Láska</vt:lpstr>
      <vt:lpstr>Snímek 2</vt:lpstr>
      <vt:lpstr>Anotace</vt:lpstr>
      <vt:lpstr>Láska</vt:lpstr>
      <vt:lpstr>Citát</vt:lpstr>
      <vt:lpstr>Zkus pojmenovat zobrazené druhy lásky</vt:lpstr>
      <vt:lpstr>Odpověď</vt:lpstr>
      <vt:lpstr>Příběh podle povídky O Henryho – upraveno a zkráceno podle učebnice</vt:lpstr>
      <vt:lpstr>Otázky k předcházejícímu textu</vt:lpstr>
      <vt:lpstr>Dokážeš k sobě správně přiřadit tyto slavné literární a historické dvojice?</vt:lpstr>
      <vt:lpstr>Snímek 11</vt:lpstr>
      <vt:lpstr>Přečti si úryvek z pohádky.Jak král poznal, která ze dvou žen je matkou dítěte?</vt:lpstr>
      <vt:lpstr>Zdroje k textu</vt:lpstr>
      <vt:lpstr>Zdroje k obrázkům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Láska</dc:title>
  <dc:creator>Alena</dc:creator>
  <cp:lastModifiedBy>Alena</cp:lastModifiedBy>
  <cp:revision>2</cp:revision>
  <dcterms:modified xsi:type="dcterms:W3CDTF">2013-09-26T17:44:37Z</dcterms:modified>
</cp:coreProperties>
</file>