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60" r:id="rId6"/>
    <p:sldId id="259" r:id="rId7"/>
    <p:sldId id="262" r:id="rId8"/>
  </p:sldIdLst>
  <p:sldSz cx="9144000" cy="5715000" type="screen16x1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4" d="100"/>
          <a:sy n="84" d="100"/>
        </p:scale>
        <p:origin x="-564" y="-90"/>
      </p:cViewPr>
      <p:guideLst>
        <p:guide orient="horz" pos="180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BA35F-62AD-4AF3-91D5-85CE27C5F01B}" type="datetimeFigureOut">
              <a:rPr lang="en-US" smtClean="0"/>
              <a:t>4/29/2013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48EB2-64D0-4551-8FA6-73831CC3ED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00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3495" y="2871000"/>
            <a:ext cx="5637010" cy="735099"/>
          </a:xfrm>
        </p:spPr>
        <p:txBody>
          <a:bodyPr>
            <a:noAutofit/>
          </a:bodyPr>
          <a:lstStyle>
            <a:lvl1pPr marL="0" indent="0" algn="ctr">
              <a:buNone/>
              <a:defRPr lang="en-US" sz="2000" b="1" i="0" kern="1200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25400" stA="54000" endPos="53000" dist="127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Kliknutím lze upravit styl předlohy.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9572" y="1417340"/>
            <a:ext cx="7704856" cy="1024870"/>
          </a:xfrm>
          <a:effectLst/>
        </p:spPr>
        <p:txBody>
          <a:bodyPr>
            <a:noAutofit/>
          </a:bodyPr>
          <a:lstStyle>
            <a:lvl1pPr marL="182880" indent="0" algn="ctr">
              <a:buFontTx/>
              <a:buNone/>
              <a:defRPr sz="4000"/>
            </a:lvl1pPr>
          </a:lstStyle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0" y="985292"/>
            <a:ext cx="9144000" cy="4392488"/>
          </a:xfrm>
        </p:spPr>
        <p:txBody>
          <a:bodyPr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611217"/>
            <a:ext cx="8640960" cy="1246284"/>
          </a:xfrm>
          <a:effectLst/>
        </p:spPr>
        <p:txBody>
          <a:bodyPr anchor="b"/>
          <a:lstStyle>
            <a:lvl1pPr marL="0" indent="0" algn="ctr">
              <a:buFontTx/>
              <a:buNone/>
              <a:defRPr sz="4600" b="1" cap="none" baseline="0"/>
            </a:lvl1pPr>
          </a:lstStyle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21986" y="3577582"/>
            <a:ext cx="5970494" cy="696217"/>
          </a:xfrm>
        </p:spPr>
        <p:txBody>
          <a:bodyPr anchor="t">
            <a:noAutofit/>
          </a:bodyPr>
          <a:lstStyle>
            <a:lvl1pPr marL="0" indent="0" algn="r">
              <a:buNone/>
              <a:defRPr lang="cs-CZ" sz="1800" b="1" i="0" kern="1200" cap="none" spc="0" baseline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25400" stA="54000" endPos="53000" dist="127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-20162" y="985294"/>
            <a:ext cx="4592162" cy="446449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572000" y="985294"/>
            <a:ext cx="4572000" cy="446449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 pod seb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-20162" y="985292"/>
            <a:ext cx="9164162" cy="22322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0" y="3217540"/>
            <a:ext cx="9144000" cy="22322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422397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-13447" y="932011"/>
            <a:ext cx="4572000" cy="55733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1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1489348"/>
            <a:ext cx="4572000" cy="39604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4277" y="933088"/>
            <a:ext cx="4572000" cy="556260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1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1489348"/>
            <a:ext cx="4572000" cy="39604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1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1310"/>
            <a:ext cx="4572000" cy="1140618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0"/>
            <a:ext cx="4572000" cy="5449788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1108133"/>
            <a:ext cx="4572000" cy="434165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820" y="265214"/>
            <a:ext cx="6264697" cy="410445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anchor="ctr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" y="842072"/>
            <a:ext cx="2843807" cy="3455588"/>
          </a:xfrm>
        </p:spPr>
        <p:txBody>
          <a:bodyPr anchor="ctr"/>
          <a:lstStyle>
            <a:lvl1pPr marL="0" indent="0">
              <a:buFontTx/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73" y="4437458"/>
            <a:ext cx="9144000" cy="9525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0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913286"/>
            <a:ext cx="9153604" cy="453650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-8062" y="0"/>
            <a:ext cx="1627734" cy="5449788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19672" y="0"/>
            <a:ext cx="7513545" cy="54497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Závěrečný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3361556"/>
            <a:ext cx="7704856" cy="1024870"/>
          </a:xfrm>
          <a:effectLst/>
        </p:spPr>
        <p:txBody>
          <a:bodyPr>
            <a:noAutofit/>
          </a:bodyPr>
          <a:lstStyle>
            <a:lvl1pPr marL="182880" indent="0" algn="ctr">
              <a:buFontTx/>
              <a:buNone/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  <p:pic>
        <p:nvPicPr>
          <p:cNvPr id="1026" name="Picture 2" descr="C:\Users\Aleš Polívka\AppData\Local\Microsoft\Windows\Temporary Internet Files\Content.IE5\5XBCKRRN\MC900434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6" y="841276"/>
            <a:ext cx="191452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269761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54500"/>
            <a:ext cx="9144000" cy="14605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425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140253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2573" y="0"/>
            <a:ext cx="9146573" cy="9525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noProof="0" dirty="0" err="1" smtClean="0"/>
              <a:t>Kliknutím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</a:t>
            </a:r>
            <a:r>
              <a:rPr lang="en-US" noProof="0" dirty="0" smtClean="0"/>
              <a:t>.</a:t>
            </a:r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985292"/>
            <a:ext cx="864096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 err="1" smtClean="0"/>
              <a:t>Kliknutím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styly</a:t>
            </a:r>
            <a:r>
              <a:rPr lang="en-US" noProof="0" dirty="0" smtClean="0"/>
              <a:t> </a:t>
            </a:r>
            <a:r>
              <a:rPr lang="en-US" noProof="0" dirty="0" err="1" smtClean="0"/>
              <a:t>předlohy</a:t>
            </a:r>
            <a:r>
              <a:rPr lang="en-US" noProof="0" dirty="0" smtClean="0"/>
              <a:t> </a:t>
            </a:r>
            <a:r>
              <a:rPr lang="en-US" noProof="0" dirty="0" err="1" smtClean="0"/>
              <a:t>textu</a:t>
            </a:r>
            <a:r>
              <a:rPr lang="en-US" noProof="0" dirty="0" smtClean="0"/>
              <a:t>.</a:t>
            </a:r>
          </a:p>
          <a:p>
            <a:pPr lvl="1"/>
            <a:r>
              <a:rPr lang="en-US" noProof="0" dirty="0" err="1" smtClean="0"/>
              <a:t>Druhá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2"/>
            <a:r>
              <a:rPr lang="en-US" noProof="0" dirty="0" err="1" smtClean="0"/>
              <a:t>Třetí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3"/>
            <a:r>
              <a:rPr lang="en-US" noProof="0" dirty="0" err="1" smtClean="0"/>
              <a:t>Čtvrtá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4"/>
            <a:r>
              <a:rPr lang="en-US" noProof="0" dirty="0" err="1" smtClean="0"/>
              <a:t>Pátá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5"/>
            <a:r>
              <a:rPr lang="en-US" noProof="0" dirty="0" err="1" smtClean="0"/>
              <a:t>Šestá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6"/>
            <a:r>
              <a:rPr lang="en-US" noProof="0" dirty="0" err="1" smtClean="0"/>
              <a:t>Sedmá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1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70402019-2141-4C32-9A55-F593C849E52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7" y="5433551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1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2CAE4D7-38C9-488B-8207-B498F50CC2EB}" type="datetimeFigureOut">
              <a:rPr lang="cs-CZ" smtClean="0"/>
              <a:t>29.4.2013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</p:sldLayoutIdLst>
  <p:transition spd="med">
    <p:fade thruBlk="1"/>
  </p:transition>
  <p:timing>
    <p:tnLst>
      <p:par>
        <p:cTn id="1" dur="indefinite" restart="never" nodeType="tmRoot"/>
      </p:par>
    </p:tnLst>
  </p:timing>
  <p:txStyles>
    <p:titleStyle>
      <a:lvl1pPr marL="685800" indent="-685800" algn="l" defTabSz="914400" rtl="0" eaLnBrk="1" latinLnBrk="0" hangingPunct="1">
        <a:spcBef>
          <a:spcPct val="0"/>
        </a:spcBef>
        <a:buClr>
          <a:schemeClr val="accent3">
            <a:lumMod val="75000"/>
          </a:schemeClr>
        </a:buClr>
        <a:buSzPct val="128000"/>
        <a:buFont typeface="Wingdings" pitchFamily="2" charset="2"/>
        <a:buChar char=""/>
        <a:defRPr sz="4000" b="1" i="0" kern="1200" cap="none" spc="0">
          <a:ln w="12700">
            <a:solidFill>
              <a:schemeClr val="tx2">
                <a:satMod val="155000"/>
              </a:schemeClr>
            </a:solidFill>
            <a:prstDash val="solid"/>
          </a:ln>
          <a:solidFill>
            <a:schemeClr val="bg2">
              <a:tint val="85000"/>
              <a:satMod val="15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  <a:reflection blurRad="25400" stA="54000" endPos="53000" dist="127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1950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100000"/>
        <a:buFont typeface="Wingdings" pitchFamily="2" charset="2"/>
        <a:buChar char="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3476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70000"/>
        <a:buFont typeface="Wingdings" pitchFamily="2" charset="2"/>
        <a:buChar char="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12788" indent="-3603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70000"/>
        <a:buFont typeface="Wingdings" pitchFamily="2" charset="2"/>
        <a:buChar char="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808038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90000"/>
        <a:buFont typeface="Wingdings" pitchFamily="2" charset="2"/>
        <a:buChar char="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93763" indent="-350838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85000"/>
        <a:buFont typeface="Wingdings" pitchFamily="2" charset="2"/>
        <a:buChar char="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989013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100000"/>
        <a:buFont typeface="Courier New" pitchFamily="49" charset="0"/>
        <a:buChar char="o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073150" indent="-3603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90000"/>
        <a:buFont typeface="Wingdings" pitchFamily="2" charset="2"/>
        <a:buChar char="q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90" y="4325960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632784"/>
              </p:ext>
            </p:extLst>
          </p:nvPr>
        </p:nvGraphicFramePr>
        <p:xfrm>
          <a:off x="1524000" y="1177313"/>
          <a:ext cx="6096000" cy="19202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 škola Kolín V., Mnichovická 62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smtClean="0">
                          <a:solidFill>
                            <a:schemeClr val="tx1"/>
                          </a:solidFill>
                        </a:rPr>
                        <a:t>VY_32_INOVACE_11_AJ7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noProof="0" smtClean="0">
                          <a:solidFill>
                            <a:schemeClr val="tx1"/>
                          </a:solidFill>
                        </a:rPr>
                        <a:t>Introduction</a:t>
                      </a:r>
                      <a:r>
                        <a:rPr lang="cs-CZ" sz="1600" baseline="0" noProof="0" smtClean="0">
                          <a:solidFill>
                            <a:schemeClr val="tx1"/>
                          </a:solidFill>
                        </a:rPr>
                        <a:t> to definite &amp; indefinite articles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sz="1600" baseline="0" smtClean="0">
                          <a:solidFill>
                            <a:schemeClr val="tx1"/>
                          </a:solidFill>
                        </a:rPr>
                        <a:t> 12. 2012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7. ročník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89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URČITÉ A NEURČITÉ ČLENY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417340"/>
            <a:ext cx="8640960" cy="1024870"/>
          </a:xfrm>
        </p:spPr>
        <p:txBody>
          <a:bodyPr/>
          <a:lstStyle/>
          <a:p>
            <a:r>
              <a:rPr lang="en-US" dirty="0" smtClean="0"/>
              <a:t>DEFINITE &amp; INDEFINITE ARTICLES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720990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Určitý člen </a:t>
            </a:r>
            <a:r>
              <a:rPr lang="cs-CZ" dirty="0" smtClean="0">
                <a:sym typeface="Wingdings"/>
              </a:rPr>
              <a:t></a:t>
            </a:r>
            <a:r>
              <a:rPr lang="cs-CZ" dirty="0" smtClean="0"/>
              <a:t> </a:t>
            </a:r>
            <a:r>
              <a:rPr lang="en-US" dirty="0" smtClean="0"/>
              <a:t>THE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používáme u podstatných jmen,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které jsou nějakým způsobem </a:t>
            </a:r>
            <a:r>
              <a:rPr lang="cs-CZ" u="sng" dirty="0" smtClean="0"/>
              <a:t>jedinečné</a:t>
            </a:r>
          </a:p>
          <a:p>
            <a:pPr lvl="1"/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sun is shining.</a:t>
            </a:r>
            <a:r>
              <a:rPr lang="en-US" dirty="0" smtClean="0"/>
              <a:t> </a:t>
            </a:r>
            <a:r>
              <a:rPr lang="cs-CZ" sz="1800" dirty="0" smtClean="0"/>
              <a:t>(Slunce je pouze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</a:t>
            </a:r>
            <a:r>
              <a:rPr lang="cs-CZ" sz="1800" dirty="0" smtClean="0"/>
              <a:t>.)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I have it in</a:t>
            </a:r>
            <a:r>
              <a:rPr lang="en-US" dirty="0" smtClean="0"/>
              <a:t>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kitchen.</a:t>
            </a:r>
            <a:r>
              <a:rPr lang="cs-CZ" dirty="0" smtClean="0"/>
              <a:t> </a:t>
            </a:r>
            <a:r>
              <a:rPr lang="cs-CZ" sz="1800" dirty="0" smtClean="0"/>
              <a:t>(V bytě je jen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/>
              <a:t>kuchyně.)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když se jedná o známou záležitost pro </a:t>
            </a:r>
            <a:r>
              <a:rPr lang="cs-CZ" u="sng" dirty="0" smtClean="0"/>
              <a:t>posluchače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I was in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restaurant.</a:t>
            </a:r>
            <a:r>
              <a:rPr lang="cs-CZ" dirty="0" smtClean="0"/>
              <a:t> </a:t>
            </a:r>
            <a:r>
              <a:rPr lang="cs-CZ" sz="1800" dirty="0" smtClean="0"/>
              <a:t>(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Posluchač ví</a:t>
            </a:r>
            <a:r>
              <a:rPr lang="cs-CZ" sz="1800" dirty="0" smtClean="0"/>
              <a:t>, o jaké restauraci mluvíme.)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jež jsou názvem v množném čísle, nebo mají v názvu přídavné jméno</a:t>
            </a:r>
          </a:p>
          <a:p>
            <a:pPr lvl="1"/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Himalayas</a:t>
            </a:r>
            <a:r>
              <a:rPr lang="en-US" dirty="0" smtClean="0"/>
              <a:t>,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Czech Republic</a:t>
            </a:r>
            <a:r>
              <a:rPr lang="en-US" dirty="0" smtClean="0"/>
              <a:t> </a:t>
            </a:r>
            <a:r>
              <a:rPr lang="cs-CZ" dirty="0" smtClean="0"/>
              <a:t>(pozor – </a:t>
            </a:r>
            <a:r>
              <a:rPr lang="cs-CZ" u="sng" dirty="0" smtClean="0"/>
              <a:t>mnoho výjimek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413319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Neurčitý člen </a:t>
            </a:r>
            <a:r>
              <a:rPr lang="cs-CZ" dirty="0" smtClean="0">
                <a:sym typeface="Wingdings"/>
              </a:rPr>
              <a:t> </a:t>
            </a:r>
            <a:r>
              <a:rPr lang="en-US" dirty="0" smtClean="0">
                <a:sym typeface="Wingdings"/>
              </a:rPr>
              <a:t>A / AN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  <a:tabLst>
                <a:tab pos="6999288" algn="l"/>
              </a:tabLst>
            </a:pPr>
            <a:r>
              <a:rPr lang="cs-CZ" b="1" u="sng" dirty="0" smtClean="0"/>
              <a:t>používáme u podstatných jmen počitatelných,</a:t>
            </a:r>
            <a:r>
              <a:rPr lang="cs-CZ" baseline="30000" dirty="0" smtClean="0"/>
              <a:t> 	* </a:t>
            </a:r>
            <a:r>
              <a:rPr lang="cs-CZ" baseline="30000" dirty="0" smtClean="0">
                <a:hlinkClick r:id="rId2" action="ppaction://hlinksldjump"/>
              </a:rPr>
              <a:t>proč počitatelných?</a:t>
            </a:r>
            <a:endParaRPr lang="cs-CZ" baseline="30000" dirty="0" smtClean="0"/>
          </a:p>
          <a:p>
            <a:pPr>
              <a:spcBef>
                <a:spcPts val="3000"/>
              </a:spcBef>
            </a:pPr>
            <a:r>
              <a:rPr lang="cs-CZ" dirty="0" smtClean="0"/>
              <a:t>pokud sdělujeme </a:t>
            </a:r>
            <a:r>
              <a:rPr lang="cs-CZ" u="sng" dirty="0" smtClean="0"/>
              <a:t>novou informaci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I met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7030A0"/>
                </a:solidFill>
              </a:rPr>
              <a:t>friend.</a:t>
            </a:r>
            <a:r>
              <a:rPr lang="en-US" dirty="0" smtClean="0"/>
              <a:t> </a:t>
            </a:r>
            <a:r>
              <a:rPr lang="cs-CZ" sz="1800" dirty="0" smtClean="0"/>
              <a:t>(Posluchač tohoto přítele ještě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nezná</a:t>
            </a:r>
            <a:r>
              <a:rPr lang="cs-CZ" sz="1800" dirty="0" smtClean="0"/>
              <a:t>.)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He works in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7030A0"/>
                </a:solidFill>
              </a:rPr>
              <a:t>restaurant.</a:t>
            </a:r>
            <a:r>
              <a:rPr lang="cs-CZ" dirty="0" smtClean="0"/>
              <a:t> </a:t>
            </a:r>
            <a:r>
              <a:rPr lang="cs-CZ" sz="1800" dirty="0" smtClean="0"/>
              <a:t>(Posluchač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neví</a:t>
            </a:r>
            <a:r>
              <a:rPr lang="cs-CZ" sz="1800" dirty="0" smtClean="0"/>
              <a:t>, v jaké restauraci.)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řadíme-li někoho/něco </a:t>
            </a:r>
            <a:r>
              <a:rPr lang="cs-CZ" u="sng" dirty="0" smtClean="0"/>
              <a:t>do skupiny </a:t>
            </a:r>
            <a:r>
              <a:rPr lang="cs-CZ" dirty="0" smtClean="0"/>
              <a:t>mezi další (</a:t>
            </a:r>
            <a:r>
              <a:rPr lang="cs-CZ" sz="2000" dirty="0" smtClean="0"/>
              <a:t>jeden z mnoha</a:t>
            </a:r>
            <a:r>
              <a:rPr lang="cs-CZ" dirty="0" smtClean="0"/>
              <a:t>)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He is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7030A0"/>
                </a:solidFill>
              </a:rPr>
              <a:t>doctor.</a:t>
            </a:r>
            <a:r>
              <a:rPr lang="cs-CZ" dirty="0" smtClean="0"/>
              <a:t> </a:t>
            </a:r>
            <a:r>
              <a:rPr lang="cs-CZ" sz="1800" dirty="0" smtClean="0"/>
              <a:t>(Mluvíme o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</a:t>
            </a:r>
            <a:r>
              <a:rPr lang="cs-CZ" sz="1800" dirty="0" smtClean="0"/>
              <a:t>, patří mezi doktory.)</a:t>
            </a:r>
          </a:p>
          <a:p>
            <a:pPr lvl="1"/>
            <a:r>
              <a:rPr lang="en-US" dirty="0" smtClean="0">
                <a:solidFill>
                  <a:srgbClr val="7030A0"/>
                </a:solidFill>
              </a:rPr>
              <a:t>Juliet is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7030A0"/>
                </a:solidFill>
              </a:rPr>
              <a:t>cat.</a:t>
            </a:r>
            <a:r>
              <a:rPr lang="en-US" dirty="0" smtClean="0"/>
              <a:t> </a:t>
            </a:r>
            <a:r>
              <a:rPr lang="cs-CZ" sz="1800" dirty="0" smtClean="0"/>
              <a:t>(Patří do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rodu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/>
              <a:t>„kočky“.)</a:t>
            </a:r>
          </a:p>
          <a:p>
            <a:pPr lvl="1"/>
            <a:r>
              <a:rPr lang="en-US" sz="2000" dirty="0" smtClean="0">
                <a:solidFill>
                  <a:srgbClr val="7030A0"/>
                </a:solidFill>
              </a:rPr>
              <a:t>It‘s </a:t>
            </a:r>
            <a:r>
              <a:rPr lang="en-US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sz="2000" dirty="0" smtClean="0">
                <a:solidFill>
                  <a:srgbClr val="7030A0"/>
                </a:solidFill>
              </a:rPr>
              <a:t> very nice day today. </a:t>
            </a:r>
            <a:r>
              <a:rPr lang="cs-CZ" sz="1800" dirty="0" smtClean="0"/>
              <a:t>(Popisujeme, jaký je ten dnešní den,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jaké skupiny patří</a:t>
            </a:r>
            <a:r>
              <a:rPr lang="cs-CZ" sz="1800" dirty="0" smtClean="0"/>
              <a:t>.)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80329576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Vyslovujeme-li za neurčitým členem souhlásku, </a:t>
            </a:r>
            <a:r>
              <a:rPr lang="cs-CZ" smtClean="0"/>
              <a:t>použijeme </a:t>
            </a:r>
            <a:r>
              <a:rPr lang="en-US" smtClean="0"/>
              <a:t>A</a:t>
            </a:r>
            <a:r>
              <a:rPr lang="cs-CZ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0" y="2209428"/>
            <a:ext cx="4572000" cy="3240360"/>
          </a:xfrm>
        </p:spPr>
        <p:txBody>
          <a:bodyPr>
            <a:normAutofit/>
          </a:bodyPr>
          <a:lstStyle/>
          <a:p>
            <a:pPr>
              <a:tabLst>
                <a:tab pos="722313" algn="l"/>
              </a:tabLst>
            </a:pPr>
            <a:r>
              <a:rPr lang="cs-CZ" sz="3600" dirty="0" smtClean="0"/>
              <a:t>	</a:t>
            </a:r>
            <a:r>
              <a:rPr lang="en-US" sz="3600" dirty="0" smtClean="0"/>
              <a:t>a table</a:t>
            </a:r>
          </a:p>
          <a:p>
            <a:pPr>
              <a:tabLst>
                <a:tab pos="722313" algn="l"/>
              </a:tabLst>
            </a:pPr>
            <a:r>
              <a:rPr lang="cs-CZ" sz="3600" dirty="0" smtClean="0"/>
              <a:t>	</a:t>
            </a:r>
            <a:r>
              <a:rPr lang="en-US" sz="3600" dirty="0" smtClean="0"/>
              <a:t>a yoghurt</a:t>
            </a:r>
            <a:endParaRPr lang="cs-CZ" sz="3600" dirty="0" smtClean="0"/>
          </a:p>
          <a:p>
            <a:pPr>
              <a:tabLst>
                <a:tab pos="722313" algn="l"/>
              </a:tabLst>
            </a:pPr>
            <a:r>
              <a:rPr lang="cs-CZ" sz="3600" dirty="0" smtClean="0"/>
              <a:t>	a university</a:t>
            </a:r>
          </a:p>
          <a:p>
            <a:endParaRPr lang="en-US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Vyslovujeme-li za neurčitým členem samohlásku, použijeme </a:t>
            </a:r>
            <a:r>
              <a:rPr lang="en-US" dirty="0" smtClean="0"/>
              <a:t>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572000" y="2209428"/>
            <a:ext cx="4572000" cy="3240360"/>
          </a:xfrm>
        </p:spPr>
        <p:txBody>
          <a:bodyPr>
            <a:normAutofit/>
          </a:bodyPr>
          <a:lstStyle/>
          <a:p>
            <a:pPr>
              <a:tabLst>
                <a:tab pos="722313" algn="l"/>
              </a:tabLst>
            </a:pPr>
            <a:r>
              <a:rPr lang="cs-CZ" sz="3600" dirty="0" smtClean="0"/>
              <a:t>	</a:t>
            </a:r>
            <a:r>
              <a:rPr lang="en-US" sz="3600" dirty="0" smtClean="0"/>
              <a:t>an apple</a:t>
            </a:r>
          </a:p>
          <a:p>
            <a:pPr>
              <a:tabLst>
                <a:tab pos="722313" algn="l"/>
              </a:tabLst>
            </a:pPr>
            <a:r>
              <a:rPr lang="cs-CZ" sz="3600" smtClean="0"/>
              <a:t>	</a:t>
            </a:r>
            <a:r>
              <a:rPr lang="en-US" sz="3600" dirty="0" smtClean="0"/>
              <a:t>an hour</a:t>
            </a:r>
            <a:endParaRPr lang="cs-CZ" sz="3600" dirty="0" smtClean="0"/>
          </a:p>
          <a:p>
            <a:endParaRPr lang="en-US" sz="3600" dirty="0" smtClean="0"/>
          </a:p>
          <a:p>
            <a:endParaRPr lang="en-US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používáme </a:t>
            </a:r>
            <a:r>
              <a:rPr lang="en-US" dirty="0" smtClean="0"/>
              <a:t>A</a:t>
            </a:r>
            <a:r>
              <a:rPr lang="cs-CZ" dirty="0" smtClean="0"/>
              <a:t> a kdy </a:t>
            </a:r>
            <a:r>
              <a:rPr lang="en-US" dirty="0" smtClean="0"/>
              <a:t>AN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102242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Počitatelná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na otázku „</a:t>
            </a:r>
            <a:r>
              <a:rPr lang="cs-CZ" u="sng" dirty="0" smtClean="0"/>
              <a:t>Kolik?</a:t>
            </a:r>
            <a:r>
              <a:rPr lang="cs-CZ" dirty="0" smtClean="0"/>
              <a:t>“ stačí odpověď pouze číslovkou</a:t>
            </a:r>
          </a:p>
          <a:p>
            <a:pPr lvl="1">
              <a:tabLst>
                <a:tab pos="2867025" algn="l"/>
              </a:tabLst>
            </a:pPr>
            <a:r>
              <a:rPr lang="cs-CZ" dirty="0" smtClean="0"/>
              <a:t>A) Kolik stolů? 	B) Šest.</a:t>
            </a:r>
          </a:p>
          <a:p>
            <a:pPr lvl="1">
              <a:tabLst>
                <a:tab pos="2867025" algn="l"/>
              </a:tabLst>
            </a:pPr>
            <a:r>
              <a:rPr lang="cs-CZ" dirty="0" smtClean="0"/>
              <a:t>A) Kolik sněhu? 	B) </a:t>
            </a:r>
            <a:r>
              <a:rPr lang="cs-CZ" strike="sngStrike" dirty="0" smtClean="0"/>
              <a:t>Tři.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neurčitý člen</a:t>
            </a:r>
            <a:r>
              <a:rPr lang="en-US" dirty="0" smtClean="0"/>
              <a:t> </a:t>
            </a:r>
            <a:r>
              <a:rPr lang="en-US" u="sng" dirty="0" smtClean="0"/>
              <a:t>A/AN</a:t>
            </a:r>
            <a:r>
              <a:rPr lang="en-US" dirty="0" smtClean="0"/>
              <a:t> </a:t>
            </a:r>
            <a:r>
              <a:rPr lang="cs-CZ" dirty="0" smtClean="0"/>
              <a:t>označuje pouze </a:t>
            </a:r>
            <a:r>
              <a:rPr lang="cs-CZ" u="sng" dirty="0" smtClean="0"/>
              <a:t>JEDNU</a:t>
            </a:r>
            <a:r>
              <a:rPr lang="cs-CZ" dirty="0" smtClean="0"/>
              <a:t> věc</a:t>
            </a:r>
          </a:p>
          <a:p>
            <a:pPr lvl="1"/>
            <a:r>
              <a:rPr lang="cs-CZ" dirty="0" smtClean="0"/>
              <a:t>může být tedy nahrazen číslovkou </a:t>
            </a:r>
            <a:r>
              <a:rPr lang="en-US" u="sng" dirty="0" smtClean="0"/>
              <a:t>ONE</a:t>
            </a:r>
          </a:p>
          <a:p>
            <a:pPr lvl="2">
              <a:tabLst>
                <a:tab pos="3589338" algn="l"/>
              </a:tabLst>
            </a:pPr>
            <a:r>
              <a:rPr lang="cs-CZ" dirty="0" smtClean="0"/>
              <a:t>A) </a:t>
            </a:r>
            <a:r>
              <a:rPr lang="en-US" dirty="0" smtClean="0"/>
              <a:t>There is </a:t>
            </a:r>
            <a:r>
              <a:rPr lang="en-US" b="1" dirty="0" smtClean="0"/>
              <a:t>one</a:t>
            </a:r>
            <a:r>
              <a:rPr lang="en-US" dirty="0" smtClean="0"/>
              <a:t> table. </a:t>
            </a:r>
            <a:r>
              <a:rPr lang="cs-CZ" dirty="0" smtClean="0"/>
              <a:t>	B) </a:t>
            </a:r>
            <a:r>
              <a:rPr lang="en-US" strike="sngStrike" dirty="0" smtClean="0"/>
              <a:t>There is </a:t>
            </a:r>
            <a:r>
              <a:rPr lang="en-US" b="1" strike="sngStrike" dirty="0" smtClean="0"/>
              <a:t>one</a:t>
            </a:r>
            <a:r>
              <a:rPr lang="en-US" strike="sngStrike" dirty="0" smtClean="0"/>
              <a:t> snow.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protože je tedy </a:t>
            </a:r>
            <a:r>
              <a:rPr lang="cs-CZ" b="1" dirty="0" smtClean="0"/>
              <a:t>neurčitý člen</a:t>
            </a:r>
            <a:r>
              <a:rPr lang="cs-CZ" dirty="0" smtClean="0"/>
              <a:t> vlastně číslice</a:t>
            </a:r>
            <a:r>
              <a:rPr lang="cs-CZ" b="1" dirty="0" smtClean="0"/>
              <a:t> jedna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u="sng" dirty="0" smtClean="0"/>
              <a:t>lze ho použít pouze u podstatných jmen, které lze spočítat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748029858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1180"/>
            <a:ext cx="8147248" cy="4038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1"/>
            <a:r>
              <a:rPr lang="cs-CZ" smtClean="0"/>
              <a:t>Materiál </a:t>
            </a:r>
            <a:r>
              <a:rPr lang="cs-CZ" dirty="0" smtClean="0"/>
              <a:t>představuje </a:t>
            </a:r>
            <a:r>
              <a:rPr lang="cs-CZ" smtClean="0"/>
              <a:t>žákům </a:t>
            </a:r>
            <a:r>
              <a:rPr lang="cs-CZ" smtClean="0"/>
              <a:t>použití určitého a neurčitého členu, včetně vysvětlení, proč u nepočitatelných podstatných jmen neurčitý člen nelze použít.</a:t>
            </a:r>
          </a:p>
          <a:p>
            <a:pPr lvl="1"/>
            <a:r>
              <a:rPr lang="cs-CZ" smtClean="0"/>
              <a:t>Současně ukazuje rozdělení užívání A / AN na základě výslovnosti.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016367"/>
      </p:ext>
    </p:extLst>
  </p:cSld>
  <p:clrMapOvr>
    <a:masterClrMapping/>
  </p:clrMapOvr>
  <p:transition spd="slow" advClick="0" advTm="1000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elená lou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Zelená louka</Template>
  <TotalTime>249</TotalTime>
  <Words>218</Words>
  <Application>Microsoft Office PowerPoint</Application>
  <PresentationFormat>Předvádění na obrazovce (16:10)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Zelená louka</vt:lpstr>
      <vt:lpstr>Prezentace aplikace PowerPoint</vt:lpstr>
      <vt:lpstr>DEFINITE &amp; INDEFINITE ARTICLES</vt:lpstr>
      <vt:lpstr>Určitý člen  THE</vt:lpstr>
      <vt:lpstr>Neurčitý člen  A / AN</vt:lpstr>
      <vt:lpstr>Kdy používáme A a kdy AN?</vt:lpstr>
      <vt:lpstr>Počitatelná podstatná jména</vt:lpstr>
      <vt:lpstr>Anotace</vt:lpstr>
    </vt:vector>
  </TitlesOfParts>
  <Company>ZŠ Mnichovická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DEFINITE &amp; INDEFINITE ARTICLES</dc:title>
  <dc:creator>Aleš Polívka</dc:creator>
  <cp:lastModifiedBy>Aleš Polívka</cp:lastModifiedBy>
  <cp:revision>17</cp:revision>
  <dcterms:created xsi:type="dcterms:W3CDTF">2011-12-27T12:31:51Z</dcterms:created>
  <dcterms:modified xsi:type="dcterms:W3CDTF">2013-04-29T13:55:00Z</dcterms:modified>
</cp:coreProperties>
</file>