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4" r:id="rId9"/>
  </p:sldIdLst>
  <p:sldSz cx="9144000" cy="5715000" type="screen16x1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84" d="100"/>
          <a:sy n="84" d="100"/>
        </p:scale>
        <p:origin x="-564" y="-90"/>
      </p:cViewPr>
      <p:guideLst>
        <p:guide orient="horz" pos="180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863B5-D5C4-423C-9A31-7C8D76FC59A2}" type="datetimeFigureOut">
              <a:rPr lang="en-US" smtClean="0"/>
              <a:t>4/29/2013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7B3C4-C249-43A2-8260-71D5C6F41F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371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3495" y="2870999"/>
            <a:ext cx="5637010" cy="735099"/>
          </a:xfrm>
        </p:spPr>
        <p:txBody>
          <a:bodyPr>
            <a:noAutofit/>
          </a:bodyPr>
          <a:lstStyle>
            <a:lvl1pPr marL="0" indent="0" algn="ctr">
              <a:buNone/>
              <a:defRPr lang="en-US" sz="2000" b="1" i="0" kern="1200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25400" stA="54000" endPos="53000" dist="127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Kliknutím lze upravit styl předlohy.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9572" y="1417340"/>
            <a:ext cx="7704856" cy="1024870"/>
          </a:xfrm>
          <a:effectLst/>
        </p:spPr>
        <p:txBody>
          <a:bodyPr>
            <a:noAutofit/>
          </a:bodyPr>
          <a:lstStyle>
            <a:lvl1pPr marL="182880" indent="0" algn="ctr">
              <a:buFontTx/>
              <a:buNone/>
              <a:defRPr sz="4000"/>
            </a:lvl1pPr>
          </a:lstStyle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0" y="985292"/>
            <a:ext cx="9144000" cy="4392488"/>
          </a:xfrm>
        </p:spPr>
        <p:txBody>
          <a:bodyPr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611217"/>
            <a:ext cx="8640960" cy="1246284"/>
          </a:xfrm>
          <a:effectLst/>
        </p:spPr>
        <p:txBody>
          <a:bodyPr anchor="b"/>
          <a:lstStyle>
            <a:lvl1pPr marL="0" indent="0" algn="ctr">
              <a:buFontTx/>
              <a:buNone/>
              <a:defRPr sz="4600" b="1" cap="none" baseline="0"/>
            </a:lvl1pPr>
          </a:lstStyle>
          <a:p>
            <a:r>
              <a:rPr lang="cs-CZ" noProof="0" smtClean="0"/>
              <a:t>Kliknutím lze upravit styl.</a:t>
            </a:r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21986" y="3577581"/>
            <a:ext cx="5970494" cy="696217"/>
          </a:xfrm>
        </p:spPr>
        <p:txBody>
          <a:bodyPr anchor="t">
            <a:noAutofit/>
          </a:bodyPr>
          <a:lstStyle>
            <a:lvl1pPr marL="0" indent="0" algn="r">
              <a:buNone/>
              <a:defRPr lang="cs-CZ" sz="1800" b="1" i="0" kern="1200" cap="none" spc="0" baseline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25400" stA="54000" endPos="53000" dist="127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Kliknutím lze upravit styly předlohy textu.</a:t>
            </a: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-20162" y="985293"/>
            <a:ext cx="4592162" cy="446449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572000" y="985293"/>
            <a:ext cx="4572000" cy="446449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 pod seb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-20162" y="985292"/>
            <a:ext cx="9164162" cy="22322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0" y="3217540"/>
            <a:ext cx="9144000" cy="22322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22397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-13447" y="932010"/>
            <a:ext cx="4572000" cy="55733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1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1489348"/>
            <a:ext cx="4572000" cy="39604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4277" y="933088"/>
            <a:ext cx="4572000" cy="556260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1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1489348"/>
            <a:ext cx="4572000" cy="39604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6" name="Date Placeholder 3"/>
          <p:cNvSpPr>
            <a:spLocks noGrp="1"/>
          </p:cNvSpPr>
          <p:nvPr>
            <p:ph type="dt" sz="half" idx="1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1310"/>
            <a:ext cx="4572000" cy="1140618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0"/>
            <a:ext cx="4572000" cy="5449788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0" y="1108133"/>
            <a:ext cx="4572000" cy="434165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818" y="265213"/>
            <a:ext cx="6264697" cy="410445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anchor="ctr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" y="842072"/>
            <a:ext cx="2843807" cy="3455588"/>
          </a:xfrm>
        </p:spPr>
        <p:txBody>
          <a:bodyPr anchor="ctr"/>
          <a:lstStyle>
            <a:lvl1pPr marL="0" indent="0">
              <a:buFontTx/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373" y="4437458"/>
            <a:ext cx="9144000" cy="9525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0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0" y="913285"/>
            <a:ext cx="9153604" cy="453650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-8062" y="0"/>
            <a:ext cx="1627734" cy="5449788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19672" y="0"/>
            <a:ext cx="7513545" cy="54497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Závěrečný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3361556"/>
            <a:ext cx="7704856" cy="1024870"/>
          </a:xfrm>
          <a:effectLst/>
        </p:spPr>
        <p:txBody>
          <a:bodyPr>
            <a:noAutofit/>
          </a:bodyPr>
          <a:lstStyle>
            <a:lvl1pPr marL="182880" indent="0" algn="ctr">
              <a:buFontTx/>
              <a:buNone/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1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  <p:pic>
        <p:nvPicPr>
          <p:cNvPr id="1026" name="Picture 2" descr="C:\Users\Aleš Polívka\AppData\Local\Microsoft\Windows\Temporary Internet Files\Content.IE5\5XBCKRRN\MC9004347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4" y="841276"/>
            <a:ext cx="191452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269761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54500"/>
            <a:ext cx="9144000" cy="14605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425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140253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-2573" y="0"/>
            <a:ext cx="9146573" cy="9525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noProof="0" dirty="0" err="1" smtClean="0"/>
              <a:t>Kliknutím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</a:t>
            </a:r>
            <a:r>
              <a:rPr lang="en-US" noProof="0" dirty="0" smtClean="0"/>
              <a:t>.</a:t>
            </a:r>
            <a:endParaRPr lang="en-US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985292"/>
            <a:ext cx="864096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 err="1" smtClean="0"/>
              <a:t>Kliknutím</a:t>
            </a:r>
            <a:r>
              <a:rPr lang="en-US" noProof="0" dirty="0" smtClean="0"/>
              <a:t> </a:t>
            </a:r>
            <a:r>
              <a:rPr lang="en-US" noProof="0" dirty="0" err="1" smtClean="0"/>
              <a:t>lze</a:t>
            </a:r>
            <a:r>
              <a:rPr lang="en-US" noProof="0" dirty="0" smtClean="0"/>
              <a:t> </a:t>
            </a:r>
            <a:r>
              <a:rPr lang="en-US" noProof="0" dirty="0" err="1" smtClean="0"/>
              <a:t>upravit</a:t>
            </a:r>
            <a:r>
              <a:rPr lang="en-US" noProof="0" dirty="0" smtClean="0"/>
              <a:t> </a:t>
            </a:r>
            <a:r>
              <a:rPr lang="en-US" noProof="0" dirty="0" err="1" smtClean="0"/>
              <a:t>styly</a:t>
            </a:r>
            <a:r>
              <a:rPr lang="en-US" noProof="0" dirty="0" smtClean="0"/>
              <a:t> </a:t>
            </a:r>
            <a:r>
              <a:rPr lang="en-US" noProof="0" dirty="0" err="1" smtClean="0"/>
              <a:t>předlohy</a:t>
            </a:r>
            <a:r>
              <a:rPr lang="en-US" noProof="0" dirty="0" smtClean="0"/>
              <a:t> </a:t>
            </a:r>
            <a:r>
              <a:rPr lang="en-US" noProof="0" dirty="0" err="1" smtClean="0"/>
              <a:t>textu</a:t>
            </a:r>
            <a:r>
              <a:rPr lang="en-US" noProof="0" dirty="0" smtClean="0"/>
              <a:t>.</a:t>
            </a:r>
          </a:p>
          <a:p>
            <a:pPr lvl="1"/>
            <a:r>
              <a:rPr lang="en-US" noProof="0" dirty="0" err="1" smtClean="0"/>
              <a:t>Druhá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2"/>
            <a:r>
              <a:rPr lang="en-US" noProof="0" dirty="0" err="1" smtClean="0"/>
              <a:t>Třetí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3"/>
            <a:r>
              <a:rPr lang="en-US" noProof="0" dirty="0" err="1" smtClean="0"/>
              <a:t>Čtvrtá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4"/>
            <a:r>
              <a:rPr lang="en-US" noProof="0" dirty="0" err="1" smtClean="0"/>
              <a:t>Pátá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5"/>
            <a:r>
              <a:rPr lang="en-US" noProof="0" dirty="0" err="1" smtClean="0"/>
              <a:t>Šestá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 smtClean="0"/>
          </a:p>
          <a:p>
            <a:pPr lvl="6"/>
            <a:r>
              <a:rPr lang="en-US" noProof="0" dirty="0" err="1" smtClean="0"/>
              <a:t>Sedmá</a:t>
            </a:r>
            <a:r>
              <a:rPr lang="en-US" noProof="0" dirty="0" smtClean="0"/>
              <a:t> </a:t>
            </a:r>
            <a:r>
              <a:rPr lang="en-US" noProof="0" dirty="0" err="1" smtClean="0"/>
              <a:t>úroveň</a:t>
            </a:r>
            <a:endParaRPr lang="en-US" noProof="0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-36512" y="5433550"/>
            <a:ext cx="576064" cy="304271"/>
          </a:xfrm>
          <a:prstGeom prst="rect">
            <a:avLst/>
          </a:prstGeom>
        </p:spPr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fld id="{95FE856E-E014-4A87-A660-0EB62A29167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75385" y="5433550"/>
            <a:ext cx="3352801" cy="304271"/>
          </a:xfrm>
          <a:prstGeom prst="rect">
            <a:avLst/>
          </a:prstGeom>
        </p:spPr>
        <p:txBody>
          <a:bodyPr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2"/>
          </p:nvPr>
        </p:nvSpPr>
        <p:spPr>
          <a:xfrm>
            <a:off x="6665912" y="5433550"/>
            <a:ext cx="2514600" cy="304271"/>
          </a:xfrm>
          <a:prstGeom prst="rect">
            <a:avLst/>
          </a:prstGeom>
        </p:spPr>
        <p:txBody>
          <a:bodyPr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7FB6DF5-4171-4F96-A224-4C9AFE6E844C}" type="datetimeFigureOut">
              <a:rPr lang="cs-CZ" smtClean="0"/>
              <a:t>29.4.2013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 spd="med">
    <p:fade thruBlk="1"/>
  </p:transition>
  <p:timing>
    <p:tnLst>
      <p:par>
        <p:cTn id="1" dur="indefinite" restart="never" nodeType="tmRoot"/>
      </p:par>
    </p:tnLst>
  </p:timing>
  <p:txStyles>
    <p:titleStyle>
      <a:lvl1pPr marL="685800" indent="-685800" algn="l" defTabSz="914400" rtl="0" eaLnBrk="1" latinLnBrk="0" hangingPunct="1">
        <a:spcBef>
          <a:spcPct val="0"/>
        </a:spcBef>
        <a:buClr>
          <a:schemeClr val="accent3">
            <a:lumMod val="75000"/>
          </a:schemeClr>
        </a:buClr>
        <a:buSzPct val="128000"/>
        <a:buFont typeface="Wingdings" pitchFamily="2" charset="2"/>
        <a:buChar char=""/>
        <a:defRPr sz="4000" b="1" i="0" kern="1200" cap="none" spc="0">
          <a:ln w="12700">
            <a:solidFill>
              <a:schemeClr val="tx2">
                <a:satMod val="155000"/>
              </a:schemeClr>
            </a:solidFill>
            <a:prstDash val="solid"/>
          </a:ln>
          <a:solidFill>
            <a:schemeClr val="bg2">
              <a:tint val="85000"/>
              <a:satMod val="155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  <a:reflection blurRad="25400" stA="54000" endPos="53000" dist="127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1950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100000"/>
        <a:buFont typeface="Wingdings" pitchFamily="2" charset="2"/>
        <a:buChar char="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3476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70000"/>
        <a:buFont typeface="Wingdings" pitchFamily="2" charset="2"/>
        <a:buChar char="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12788" indent="-3603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70000"/>
        <a:buFont typeface="Wingdings" pitchFamily="2" charset="2"/>
        <a:buChar char="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808038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90000"/>
        <a:buFont typeface="Wingdings" pitchFamily="2" charset="2"/>
        <a:buChar char="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93763" indent="-350838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85000"/>
        <a:buFont typeface="Wingdings" pitchFamily="2" charset="2"/>
        <a:buChar char="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989013" indent="-361950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100000"/>
        <a:buFont typeface="Courier New" pitchFamily="49" charset="0"/>
        <a:buChar char="o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073150" indent="-360363" algn="l" defTabSz="914400" rtl="0" eaLnBrk="1" latinLnBrk="0" hangingPunct="1">
        <a:spcBef>
          <a:spcPct val="20000"/>
        </a:spcBef>
        <a:spcAft>
          <a:spcPts val="300"/>
        </a:spcAft>
        <a:buClr>
          <a:srgbClr val="C00000"/>
        </a:buClr>
        <a:buSzPct val="90000"/>
        <a:buFont typeface="Wingdings" pitchFamily="2" charset="2"/>
        <a:buChar char="q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90" y="4325960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5319841"/>
              </p:ext>
            </p:extLst>
          </p:nvPr>
        </p:nvGraphicFramePr>
        <p:xfrm>
          <a:off x="1524000" y="1177313"/>
          <a:ext cx="6096000" cy="19202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Základní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 škola Kolín V., Mnichovická 62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smtClean="0">
                          <a:solidFill>
                            <a:schemeClr val="tx1"/>
                          </a:solidFill>
                        </a:rPr>
                        <a:t>VY_32_INOVACE_16_AJ6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noProof="0" smtClean="0">
                          <a:solidFill>
                            <a:schemeClr val="tx1"/>
                          </a:solidFill>
                        </a:rPr>
                        <a:t>Introduction</a:t>
                      </a:r>
                      <a:r>
                        <a:rPr lang="cs-CZ" sz="1600" baseline="0" noProof="0" smtClean="0">
                          <a:solidFill>
                            <a:schemeClr val="tx1"/>
                          </a:solidFill>
                        </a:rPr>
                        <a:t> to th</a:t>
                      </a:r>
                      <a:r>
                        <a:rPr lang="cs-CZ" sz="1600" noProof="0" smtClean="0">
                          <a:solidFill>
                            <a:schemeClr val="tx1"/>
                          </a:solidFill>
                        </a:rPr>
                        <a:t>ere is &amp; there </a:t>
                      </a:r>
                      <a:r>
                        <a:rPr lang="cs-CZ" sz="1600" noProof="0" smtClean="0">
                          <a:solidFill>
                            <a:schemeClr val="tx1"/>
                          </a:solidFill>
                        </a:rPr>
                        <a:t>are</a:t>
                      </a:r>
                      <a:endParaRPr lang="en-US" sz="16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sz="1600" baseline="0" smtClean="0">
                          <a:solidFill>
                            <a:schemeClr val="tx1"/>
                          </a:solidFill>
                        </a:rPr>
                        <a:t> 12. 2012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13267"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smtClean="0">
                          <a:solidFill>
                            <a:schemeClr val="tx1"/>
                          </a:solidFill>
                        </a:rPr>
                        <a:t>6. 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8607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There is / There are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270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používáme?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/>
          <a:lstStyle/>
          <a:p>
            <a:r>
              <a:rPr lang="cs-CZ" b="1" dirty="0" smtClean="0"/>
              <a:t>Pro oznámení, že se někde něco (někdo) nachází.</a:t>
            </a:r>
          </a:p>
          <a:p>
            <a:pPr lvl="1"/>
            <a:r>
              <a:rPr lang="cs-CZ" dirty="0" smtClean="0"/>
              <a:t>Za křeslem je zeď.</a:t>
            </a:r>
          </a:p>
          <a:p>
            <a:pPr lvl="1"/>
            <a:r>
              <a:rPr lang="cs-CZ" dirty="0" smtClean="0"/>
              <a:t>Ve třídě jsou děti.</a:t>
            </a:r>
          </a:p>
          <a:p>
            <a:r>
              <a:rPr lang="cs-CZ" b="1" dirty="0" smtClean="0"/>
              <a:t>Pro dotaz, zda se někde něco (někdo) nachází.</a:t>
            </a:r>
          </a:p>
          <a:p>
            <a:pPr lvl="1"/>
            <a:r>
              <a:rPr lang="cs-CZ" dirty="0" smtClean="0"/>
              <a:t>Je vedle stromu lavička?</a:t>
            </a:r>
          </a:p>
          <a:p>
            <a:pPr lvl="1"/>
            <a:r>
              <a:rPr lang="cs-CZ" dirty="0" smtClean="0"/>
              <a:t>Jsou na stole pomeranče?</a:t>
            </a:r>
          </a:p>
          <a:p>
            <a:r>
              <a:rPr lang="cs-CZ" b="1" dirty="0" smtClean="0"/>
              <a:t>Pro oznámení, že někde něco (někdo) není.</a:t>
            </a:r>
          </a:p>
          <a:p>
            <a:pPr lvl="1"/>
            <a:r>
              <a:rPr lang="cs-CZ" dirty="0" smtClean="0"/>
              <a:t>V autě není řidič.</a:t>
            </a:r>
          </a:p>
          <a:p>
            <a:pPr lvl="1"/>
            <a:r>
              <a:rPr lang="cs-CZ" dirty="0" smtClean="0"/>
              <a:t>Pod oknem nejsou květiny.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0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ještě používáme?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/>
          <a:lstStyle/>
          <a:p>
            <a:r>
              <a:rPr lang="cs-CZ" b="1" dirty="0" smtClean="0"/>
              <a:t>Pokud jen popisujeme, že něco existuje, nebo naopak neexistuje.</a:t>
            </a:r>
          </a:p>
          <a:p>
            <a:pPr lvl="1"/>
            <a:r>
              <a:rPr lang="cs-CZ" dirty="0" smtClean="0"/>
              <a:t>Je hodně sněhu.</a:t>
            </a:r>
          </a:p>
          <a:p>
            <a:pPr lvl="1"/>
            <a:r>
              <a:rPr lang="cs-CZ" dirty="0" smtClean="0"/>
              <a:t>Je tu nějaký slovník?</a:t>
            </a:r>
          </a:p>
          <a:p>
            <a:pPr lvl="1"/>
            <a:r>
              <a:rPr lang="cs-CZ" dirty="0" smtClean="0"/>
              <a:t>Nejsou žádné problémy.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91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Důležitá informace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češtiny se tato vazba</a:t>
            </a:r>
            <a:r>
              <a:rPr lang="cs-CZ" sz="4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nepřekládá doslova</a:t>
            </a:r>
            <a:r>
              <a:rPr lang="cs-CZ" sz="60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339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24991293"/>
              </p:ext>
            </p:extLst>
          </p:nvPr>
        </p:nvGraphicFramePr>
        <p:xfrm>
          <a:off x="6259" y="1561356"/>
          <a:ext cx="9144000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THERE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IS / ARE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</a:t>
                      </a:r>
                      <a:r>
                        <a:rPr lang="cs-CZ" baseline="0" dirty="0" smtClean="0"/>
                        <a:t> / 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KDE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 / JSOU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KDO / CO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86434024"/>
              </p:ext>
            </p:extLst>
          </p:nvPr>
        </p:nvGraphicFramePr>
        <p:xfrm>
          <a:off x="6259" y="2857500"/>
          <a:ext cx="9144000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THERE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IS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AN APPLE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ON THE TABLE.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</a:t>
                      </a:r>
                      <a:r>
                        <a:rPr lang="cs-CZ" b="1" baseline="0" dirty="0" smtClean="0"/>
                        <a:t> STOLE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JE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JABLKO.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60514414"/>
              </p:ext>
            </p:extLst>
          </p:nvPr>
        </p:nvGraphicFramePr>
        <p:xfrm>
          <a:off x="0" y="4153644"/>
          <a:ext cx="9144000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THERE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noProof="0" dirty="0" smtClean="0"/>
                        <a:t>ARE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TOYS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IN THE BOX.</a:t>
                      </a:r>
                      <a:endParaRPr lang="en-US" noProof="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V KRABICI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JSOU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HRAČKY.</a:t>
                      </a:r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-32101" y="1777380"/>
            <a:ext cx="919225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732240" y="1417340"/>
            <a:ext cx="919225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0" y="3073524"/>
            <a:ext cx="1403648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764340" y="2713484"/>
            <a:ext cx="2200147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1576" y="4369668"/>
            <a:ext cx="1403648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775916" y="4009628"/>
            <a:ext cx="1756523" cy="629457"/>
          </a:xfrm>
          <a:prstGeom prst="ellipse">
            <a:avLst/>
          </a:prstGeom>
          <a:solidFill>
            <a:srgbClr val="FFFF00">
              <a:alpha val="41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714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5474" y="1829353"/>
            <a:ext cx="11240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THERE</a:t>
            </a:r>
            <a:endParaRPr lang="en-US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99650" y="1829353"/>
            <a:ext cx="417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IS</a:t>
            </a:r>
            <a:endParaRPr lang="en-US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487" y="1818583"/>
            <a:ext cx="9717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/>
              <a:t>A BED</a:t>
            </a:r>
            <a:endParaRPr lang="en-US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59890" y="1829353"/>
            <a:ext cx="25810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smtClean="0"/>
              <a:t>IN THE BEDROOM</a:t>
            </a:r>
            <a:endParaRPr lang="en-US" sz="2000" b="1"/>
          </a:p>
        </p:txBody>
      </p:sp>
      <p:sp>
        <p:nvSpPr>
          <p:cNvPr id="8" name="TextovéPole 7"/>
          <p:cNvSpPr txBox="1"/>
          <p:nvPr/>
        </p:nvSpPr>
        <p:spPr>
          <a:xfrm>
            <a:off x="3084417" y="2684157"/>
            <a:ext cx="461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40254" y="2673387"/>
            <a:ext cx="1197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POSTEL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44657" y="2684157"/>
            <a:ext cx="1550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LOŽNICI</a:t>
            </a:r>
            <a:endParaRPr lang="cs-CZ" sz="2000" b="1" dirty="0"/>
          </a:p>
        </p:txBody>
      </p:sp>
      <p:sp>
        <p:nvSpPr>
          <p:cNvPr id="11" name="Násobení 10"/>
          <p:cNvSpPr/>
          <p:nvPr/>
        </p:nvSpPr>
        <p:spPr>
          <a:xfrm>
            <a:off x="1515474" y="1644687"/>
            <a:ext cx="1124026" cy="792088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19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repeatCount="3000" fill="remove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L 0 0.25 E" pathEditMode="relative" ptsTypes="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35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.25014 L -0.4375 0.249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75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64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0.4375 0.2493 L -0.4375 -0.0027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6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0.4375 -0.00278 L -0.15399 -0.0027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4.75292E-6 L -0.27552 -0.0008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9" grpId="1"/>
      <p:bldP spid="10" grpId="0"/>
      <p:bldP spid="10" grpId="1"/>
      <p:bldP spid="10" grpId="2"/>
      <p:bldP spid="10" grpId="3"/>
      <p:bldP spid="10" grpId="4"/>
      <p:bldP spid="11" grpId="0" animBg="1"/>
      <p:bldP spid="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1180"/>
            <a:ext cx="8147248" cy="4038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1"/>
            <a:r>
              <a:rPr lang="cs-CZ" smtClean="0"/>
              <a:t>Materiál seznamuje žáky s použitím vazby THERE IS / ARE.</a:t>
            </a:r>
          </a:p>
          <a:p>
            <a:pPr lvl="1"/>
            <a:r>
              <a:rPr lang="cs-CZ" smtClean="0"/>
              <a:t>Vysvětluje správné použítí této vazby v českém a anglickém jazyce a poukazuje na rozdíly mezi těmito jazyky.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21190"/>
      </p:ext>
    </p:extLst>
  </p:cSld>
  <p:clrMapOvr>
    <a:masterClrMapping/>
  </p:clrMapOvr>
  <p:transition spd="slow" advClick="0" advTm="1000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79</TotalTime>
  <Words>228</Words>
  <Application>Microsoft Office PowerPoint</Application>
  <PresentationFormat>Předvádění na obrazovce (16:10)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blank</vt:lpstr>
      <vt:lpstr>Prezentace aplikace PowerPoint</vt:lpstr>
      <vt:lpstr>There is / There are</vt:lpstr>
      <vt:lpstr>Kdy používáme?</vt:lpstr>
      <vt:lpstr>Kdy ještě používáme?</vt:lpstr>
      <vt:lpstr>Důležitá informace !</vt:lpstr>
      <vt:lpstr>Překlad</vt:lpstr>
      <vt:lpstr>Překlad</vt:lpstr>
      <vt:lpstr>Anotace</vt:lpstr>
    </vt:vector>
  </TitlesOfParts>
  <Company>ZŠ Mnichovická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There is / There are</dc:title>
  <dc:creator>Aleš Polívka</dc:creator>
  <cp:lastModifiedBy>Aleš Polívka</cp:lastModifiedBy>
  <cp:revision>16</cp:revision>
  <dcterms:created xsi:type="dcterms:W3CDTF">2012-01-23T17:50:57Z</dcterms:created>
  <dcterms:modified xsi:type="dcterms:W3CDTF">2013-04-29T16:06:09Z</dcterms:modified>
</cp:coreProperties>
</file>