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72" r:id="rId2"/>
    <p:sldId id="273" r:id="rId3"/>
    <p:sldId id="256" r:id="rId4"/>
    <p:sldId id="259" r:id="rId5"/>
    <p:sldId id="270" r:id="rId6"/>
    <p:sldId id="281" r:id="rId7"/>
    <p:sldId id="280" r:id="rId8"/>
    <p:sldId id="283" r:id="rId9"/>
    <p:sldId id="277" r:id="rId10"/>
    <p:sldId id="276" r:id="rId11"/>
    <p:sldId id="282" r:id="rId12"/>
    <p:sldId id="278" r:id="rId13"/>
    <p:sldId id="279" r:id="rId14"/>
    <p:sldId id="269" r:id="rId15"/>
    <p:sldId id="28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C7E193-C6CB-4D06-B55E-ED865AF2161C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BA3208-9D19-4D06-B877-D8D5E6C749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13487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C01BB-5D79-4A57-8050-CD20A67D8E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C01BB-5D79-4A57-8050-CD20A67D8E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C01BB-5D79-4A57-8050-CD20A67D8E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C01BB-5D79-4A57-8050-CD20A67D8E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C01BB-5D79-4A57-8050-CD20A67D8E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C01BB-5D79-4A57-8050-CD20A67D8E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C01BB-5D79-4A57-8050-CD20A67D8E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C01BB-5D79-4A57-8050-CD20A67D8E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DCCC01BB-5D79-4A57-8050-CD20A67D8E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C01BB-5D79-4A57-8050-CD20A67D8E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CC01BB-5D79-4A57-8050-CD20A67D8E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CCC01BB-5D79-4A57-8050-CD20A67D8EBF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1575BBE5-DE16-4C56-AFB8-EDD42335E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- popáleniny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08.  05.  </a:t>
            </a:r>
            <a:r>
              <a:rPr lang="cs-CZ" sz="5600" smtClean="0"/>
              <a:t>2013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VY_32_INOVACE_42_RP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04652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téma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</a:t>
            </a:r>
            <a:r>
              <a:rPr lang="cs-CZ" sz="1800" dirty="0" smtClean="0"/>
              <a:t>: obvazový materiál pro praktický nácvik</a:t>
            </a:r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aktivity:</a:t>
            </a:r>
            <a:r>
              <a:rPr lang="cs-CZ" sz="1800" dirty="0" smtClean="0"/>
              <a:t> 25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pilotáže: </a:t>
            </a:r>
            <a:r>
              <a:rPr lang="cs-CZ" sz="1800" dirty="0" smtClean="0"/>
              <a:t>vhodné pro výklad, k opakování i procvičování daného tematického celku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9218" name="AutoShape 2" descr="data:image/jpeg;base64,/9j/4AAQSkZJRgABAQAAAQABAAD/2wBDAAkGBwgHBgkIBwgKCgkLDRYPDQwMDRsUFRAWIB0iIiAdHx8kKDQsJCYxJx8fLT0tMTU3Ojo6Iys/RD84QzQ5Ojf/2wBDAQoKCg0MDRoPDxo3JR8lNzc3Nzc3Nzc3Nzc3Nzc3Nzc3Nzc3Nzc3Nzc3Nzc3Nzc3Nzc3Nzc3Nzc3Nzc3Nzc3Nzf/wAARCADhAOEDASIAAhEBAxEB/8QAGwABAQEBAAMBAAAAAAAAAAAAAAcGCAIDBQH/xAA5EAEAAQIACAoLAAIDAAAAAAAAAQIDBAUGBxEUU5ISExchNlVzlLLSFjEzNEFRVHSEwcIVIjJCcf/EABsBAQADAQEBAQAAAAAAAAAAAAAEBQYDBwIB/8QAMhEBAAECAgUJCQEBAAAAAAAAAAECAwQRBQYUMzQSExUWMVJTceEhQVFhcpGhscGBgv/aAAwDAQACEQMRAD8AuIAAAAAAAAAAAAAAAAAAAAAAAAAAAAAAAAAAAAAAAAAAAAAAAAAAAAAAAAAAAAAAAAAAAAAPyuqmimaq6oppj1zM6IerW8G+os78MfnfjTkhNM89NWE24mJ9Uxz+tEdXsbC1uQi3sVFqrkzGa90ZoOvSFmbtNeWU5dmfw+bp7W8G+os78Gt4N9RZ34cw6vY2Frcg1exsLW5Djt9PdWPVK54sfb1dPa3g31Fnfg1vBvqLO/DmHV7GwtbkGr2Nha3INvp7p1SueLH29XT2t4N9RZ34ey3couU8K3XTXHzpnS5d1exsLW5Cs5kqYowDGtFERTTF6iYpiNEaeDPwdbOKi7VyYhB0joCvA2OequRPty7PVSwEtnwAAAAAAAAAAAAAAAAAAAGJzu9Evyrf7RZac7vRL8q3+0WVWO3keTf6q8HV9U/qABCacAAVXMr7njXtrfhlKlVzK+5417a34ZSsFvWf1m4CfOFKAXDzkAAAAAAAAAAAAAAAAAAABic7vRL8q3+0WWnO70S/Kt/tFlVjt5Hk3+qvB1fVP6gAQmnAAFVzK+5417a34ZSpVcyvueNe2t+GUrBb1n9ZuAnzhSgFw85AAAAAAAAAAAAAAflVVNFM1VVRTEeuZnQ9es4Pt7W/DF54pn0SpjTzVYXaiY+cc/rRbi7ezo3YRb+J5qqIyzXuitCTpC1Vcivk5Tl2Z+6J+PzdO6zg+3tb8Gs4Pt7W/DmLi7ezo3YOLt7Ojdhw2+O6tOqVXi/j1dO6zg+3tb8Gs4Pt7W/DmLi7ezo3YOLt7Ojdg2+O6dUqvF/HqtGdu9aryUimi7RVOtW+aKon5o08YooidMUUxPziHkiX73O1crLJodE6OnR9mbU1crOc+zL4ADitAABUszF23bwPGsXLlFMzet6OFVEf9ZS14zRTVz1U0z/7Gl1sXear5WSu0pgZx2H5mKsvbE59rpzWcH29rfg1nB9va34cxcXb2dG7BxdvZ0bsJm3x3Wb6pVeL+PV07rOD7e1vwazg+3tb8OYuLt7Ojdg4u3s6N2Db47p1Sq8X8erp3WcH29rfh50V0XI00VU1R86Z0uX+Lt7OjdhVcyXNguN6Y5qYvW5imPVH+s/B2s4rnauTlkrtJ6BnAWOem5n7cuzL+qaAls+AAAAAAAAw2eLonb+8tf0jKzZ4uidv7y1/SMqrH7yPJvdU+Er+r+QAITUgAAAAAAAAAAAAACpZk/YY47W14ZS1UsyfsMcdra8MpeC3v+M5rPwP/Uf1TQFu88AAAAAAAAYbPF0Tt/eWv6RlZs8XRO395a/pGVVj95Hk3uqfCV/V/IAEJqQAAAAAAAAAAAAABUsyfsMcdra8MpaqWZP2GOO1teGUvBb3/Gc1n4H/AKj+qaAt3ngAAAAAAADDZ4uidv7y1/SMrvnGxLhuPcndVxdRTcv0X6LvAqrinhRGnTETPNp5/joS/k+yp6sjvFrzK7GWq664mmM/Y2ereNw2Hw1dN2uKZmr3+UMwNPyfZU9WR3i15jk+yp6sjvFrzIez3e7LRdLYHxafuzA0/J9lT1ZHeLXmOT7KnqyO8WvMbPd7snS2B8Wn7swPs43yUx3iXBNbxlgXE2OHFHD463Vzz6uaKpl8Z8VUVUTlVGSVYxFrEU8q1VFUfIAfLuAAA+riXJ3G2PaLteKsE4+mzMU1zxtFOiZ54/5TD9ppqqnKmHG9ftWKOXdqyj5vlDT8n2VPVkd4teY5PsqerI7xa8zps93uyidLYHxafuzA0/J9lT1ZHeLXmOT7KnqyO8WvMbPd7snS2B8Wn7swqWZP2GOO1teGWU5PsqerI7xa8yg5r8ncZYhwXGE40tUWa8IuUTRRFyKp0UxMaZ0aY+PzSsJarpuZ1QotYcfhb+D5FquJnOOyfNtwFmw4AAAAAAAAAAAAADE53eiX5Vv9ostOd3ol+Vb/AGiyqx28jyb/AFV4Or6p/UACE04AAquZX3PGvbW/DKVKrmV9zxr21vwylYLes/rNwE+cKUAuHnIAAAAAAAAAAAAAAAAAAADE53eiX5Vv9ostOd3ol+Vb/aLKrHbyPJv9VeDq+qf1AAhNOAAKrmV9zxr21vwylSq5lfc8a9tb8MpWC3rP6zcBPnClALh5yAAAAAAAAAAAAAAAAAAAAxOd3ol+Vb/aLLxnFxRhuOsm68Fxbbpu36b1FyLc1xTwoieeImebTz/GYSv0Cyq6nq7zY86uxlquuuJpj3Nnq7pDC4bC1UXq4ieV/IZsaT0Cyq6nq7zY856BZVdT1d5sedE2a73V/wBM4DxYZsaT0Cyq6nq7zY856BZVdT1d5sec2a73TpnAeLDNqrmV9zxr21vwyx3oFlV1PV3mx51EzXYgxliPAcO/ytiLFd+7TNFvjKa50RGjTPBmY+PzScLZuUXM6oUun9I4TEYOaLVcTOcNuAs2HAAAAAAAAAAAAAAAAAAAAAAAAAAAAAAAAAAAAAAAAAAAAAAAAAAAAAAAAAAAAAAAAAAAAAAAAAAAAAAAAAAAAAAAAAAAAAAAAAAAAf/Z"/>
          <p:cNvSpPr>
            <a:spLocks noChangeAspect="1" noChangeArrowheads="1"/>
          </p:cNvSpPr>
          <p:nvPr/>
        </p:nvSpPr>
        <p:spPr bwMode="auto">
          <a:xfrm>
            <a:off x="63500" y="-1038225"/>
            <a:ext cx="2143125" cy="21431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220" name="Picture 4" descr="http://fristaid.freepage.cz/img/obrazky/7d15adfa12d46af3915d1268fe1dccd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60648"/>
            <a:ext cx="2636912" cy="263691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187624" y="3789040"/>
            <a:ext cx="54726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dirty="0" smtClean="0"/>
              <a:t>POPÁLENINY</a:t>
            </a:r>
            <a:endParaRPr lang="cs-CZ" sz="7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zivatel\Dokumenty\Obrázky\OLYMPUS Master 2\2013\05\04\P5040688.JPG"/>
          <p:cNvPicPr>
            <a:picLocks noChangeAspect="1" noChangeArrowheads="1"/>
          </p:cNvPicPr>
          <p:nvPr/>
        </p:nvPicPr>
        <p:blipFill>
          <a:blip r:embed="rId2" cstate="print"/>
          <a:srcRect l="7672" t="36875" r="42125"/>
          <a:stretch>
            <a:fillRect/>
          </a:stretch>
        </p:blipFill>
        <p:spPr bwMode="auto">
          <a:xfrm>
            <a:off x="6156176" y="1052736"/>
            <a:ext cx="2291212" cy="2160737"/>
          </a:xfrm>
          <a:prstGeom prst="flowChartAlternateProcess">
            <a:avLst/>
          </a:prstGeom>
          <a:noFill/>
        </p:spPr>
      </p:pic>
      <p:pic>
        <p:nvPicPr>
          <p:cNvPr id="4" name="Picture 2" descr="C:\Documents and Settings\uzivatel\Dokumenty\Obrázky\OLYMPUS Master 2\2013\04\10\P410017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052736"/>
            <a:ext cx="2688298" cy="2016224"/>
          </a:xfrm>
          <a:prstGeom prst="flowChartAlternateProcess">
            <a:avLst/>
          </a:prstGeom>
          <a:noFill/>
        </p:spPr>
      </p:pic>
      <p:pic>
        <p:nvPicPr>
          <p:cNvPr id="1027" name="Picture 3" descr="C:\Documents and Settings\uzivatel\Dokumenty\Obrázky\OLYMPUS Master 2\2013\05\29\P529144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4581128"/>
            <a:ext cx="2505472" cy="1879104"/>
          </a:xfrm>
          <a:prstGeom prst="flowChartAlternateProcess">
            <a:avLst/>
          </a:prstGeom>
          <a:noFill/>
        </p:spPr>
      </p:pic>
      <p:pic>
        <p:nvPicPr>
          <p:cNvPr id="1029" name="Picture 5" descr="C:\Documents and Settings\uzivatel\Dokumenty\Obrázky\OLYMPUS Master 2\2013\05\26\P526132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3342565" y="1778115"/>
            <a:ext cx="2346648" cy="1759986"/>
          </a:xfrm>
          <a:prstGeom prst="flowChartAlternateProcess">
            <a:avLst/>
          </a:prstGeom>
          <a:noFill/>
        </p:spPr>
      </p:pic>
      <p:pic>
        <p:nvPicPr>
          <p:cNvPr id="3" name="Picture 2" descr="C:\Documents and Settings\uzivatel\Dokumenty\Obrázky\OLYMPUS Master 2\2013\06\02\P6021412.JPG"/>
          <p:cNvPicPr>
            <a:picLocks noChangeAspect="1" noChangeArrowheads="1"/>
          </p:cNvPicPr>
          <p:nvPr/>
        </p:nvPicPr>
        <p:blipFill>
          <a:blip r:embed="rId6" cstate="print"/>
          <a:srcRect l="6688" t="4063" r="8657" b="13251"/>
          <a:stretch>
            <a:fillRect/>
          </a:stretch>
        </p:blipFill>
        <p:spPr bwMode="auto">
          <a:xfrm>
            <a:off x="6228184" y="4365104"/>
            <a:ext cx="2260823" cy="1656184"/>
          </a:xfrm>
          <a:prstGeom prst="flowChartAlternateProcess">
            <a:avLst/>
          </a:prstGeom>
          <a:noFill/>
        </p:spPr>
      </p:pic>
      <p:pic>
        <p:nvPicPr>
          <p:cNvPr id="6" name="Picture 3" descr="C:\Documents and Settings\uzivatel\Dokumenty\Obrázky\OLYMPUS Master 2\2013\06\02\P6021414.JPG"/>
          <p:cNvPicPr>
            <a:picLocks noChangeAspect="1" noChangeArrowheads="1"/>
          </p:cNvPicPr>
          <p:nvPr/>
        </p:nvPicPr>
        <p:blipFill>
          <a:blip r:embed="rId7" cstate="print"/>
          <a:srcRect l="9844" t="1944"/>
          <a:stretch>
            <a:fillRect/>
          </a:stretch>
        </p:blipFill>
        <p:spPr bwMode="auto">
          <a:xfrm rot="5400000">
            <a:off x="303667" y="4024925"/>
            <a:ext cx="2560002" cy="2088232"/>
          </a:xfrm>
          <a:prstGeom prst="flowChartAlternateProcess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suché popáleniny </a:t>
            </a:r>
            <a:r>
              <a:rPr lang="cs-CZ" dirty="0" smtClean="0"/>
              <a:t>- kontakt s horkým tělesem  (tepelné spotřebiče, cigareta), tření (o lano), plamen </a:t>
            </a:r>
          </a:p>
          <a:p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kontakt s intenzivním sálavým teplem </a:t>
            </a:r>
            <a:r>
              <a:rPr lang="cs-CZ" dirty="0" smtClean="0"/>
              <a:t>(např. při pečení)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neopatrnost</a:t>
            </a:r>
            <a:r>
              <a:rPr lang="cs-CZ" dirty="0" smtClean="0"/>
              <a:t> ( např. u ohniště, při ohňostroji)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požár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opaření</a:t>
            </a:r>
            <a:r>
              <a:rPr lang="cs-CZ" dirty="0" smtClean="0"/>
              <a:t> – pára, horké tekutiny, rozpálený tuk</a:t>
            </a:r>
          </a:p>
          <a:p>
            <a:r>
              <a:rPr lang="cs-CZ" dirty="0" smtClean="0"/>
              <a:t>výboj elektrického proudu, popálení el. proudem, blesk</a:t>
            </a:r>
          </a:p>
          <a:p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autonehoda</a:t>
            </a:r>
            <a:r>
              <a:rPr lang="cs-CZ" dirty="0" smtClean="0"/>
              <a:t> – samovznícení provozních kapalin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popálení chemikáliemi 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viditelné poškození kůže</a:t>
            </a:r>
          </a:p>
          <a:p>
            <a:r>
              <a:rPr lang="cs-CZ" dirty="0" smtClean="0"/>
              <a:t>podle stupně popálení – zarudnutí, puchýře, příškvary, …</a:t>
            </a:r>
          </a:p>
          <a:p>
            <a:r>
              <a:rPr lang="cs-CZ" dirty="0" smtClean="0"/>
              <a:t>bolest</a:t>
            </a:r>
          </a:p>
          <a:p>
            <a:r>
              <a:rPr lang="cs-CZ" dirty="0" smtClean="0"/>
              <a:t>podráždění nebo popálení dýchacích cest</a:t>
            </a:r>
          </a:p>
          <a:p>
            <a:endParaRPr lang="cs-CZ" dirty="0" smtClean="0"/>
          </a:p>
          <a:p>
            <a:r>
              <a:rPr lang="cs-CZ" dirty="0" smtClean="0"/>
              <a:t>hrozí infekce</a:t>
            </a:r>
          </a:p>
          <a:p>
            <a:r>
              <a:rPr lang="cs-CZ" dirty="0" smtClean="0"/>
              <a:t>může se objevit šok</a:t>
            </a:r>
          </a:p>
        </p:txBody>
      </p:sp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STUPNĚ POPÁLENIN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1. stupeň </a:t>
            </a:r>
            <a:r>
              <a:rPr lang="cs-CZ" dirty="0" smtClean="0"/>
              <a:t>– postihuje pouze povrchovou vrstvu kůže – zarudnutí, otok, bolestivost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2. stupeň </a:t>
            </a:r>
            <a:r>
              <a:rPr lang="cs-CZ" dirty="0" smtClean="0"/>
              <a:t>– kůže zrudlá, bolestivá, tvoří se na ní puchýře vyplněné tekutinou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3. stupeň </a:t>
            </a:r>
            <a:r>
              <a:rPr lang="cs-CZ" dirty="0" smtClean="0"/>
              <a:t>– poškození všech vrstev kůže, ztrácí se pocit bolestivosti, kůže – voskovitá, bledá nebo částečně zuhelnatělá</a:t>
            </a:r>
          </a:p>
          <a:p>
            <a:r>
              <a:rPr lang="cs-CZ" dirty="0" smtClean="0">
                <a:solidFill>
                  <a:schemeClr val="tx1">
                    <a:lumMod val="65000"/>
                  </a:schemeClr>
                </a:solidFill>
              </a:rPr>
              <a:t>4. stupeň </a:t>
            </a:r>
            <a:r>
              <a:rPr lang="cs-CZ" dirty="0" smtClean="0"/>
              <a:t>– nejzávažnější, kůže zuhelnatělá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POPÁLENINA 1. STUPNĚ</a:t>
            </a:r>
            <a:endParaRPr lang="cs-CZ" dirty="0"/>
          </a:p>
        </p:txBody>
      </p:sp>
      <p:pic>
        <p:nvPicPr>
          <p:cNvPr id="8194" name="Picture 2" descr="http://media.novinky.cz/602/86020-gallery1-bntty.jpg"/>
          <p:cNvPicPr>
            <a:picLocks noChangeAspect="1" noChangeArrowheads="1"/>
          </p:cNvPicPr>
          <p:nvPr/>
        </p:nvPicPr>
        <p:blipFill>
          <a:blip r:embed="rId2" cstate="print"/>
          <a:srcRect l="43469" t="18480" r="34796" b="34481"/>
          <a:stretch>
            <a:fillRect/>
          </a:stretch>
        </p:blipFill>
        <p:spPr bwMode="auto">
          <a:xfrm rot="5400000">
            <a:off x="3292602" y="2066022"/>
            <a:ext cx="3264789" cy="397452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512064"/>
            <a:ext cx="4233664" cy="914400"/>
          </a:xfrm>
        </p:spPr>
        <p:txBody>
          <a:bodyPr/>
          <a:lstStyle/>
          <a:p>
            <a:r>
              <a:rPr lang="cs-CZ" dirty="0" smtClean="0"/>
              <a:t>POPÁLENINA 2.STUPNĚ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2\05\15\P5154666.JPG"/>
          <p:cNvPicPr>
            <a:picLocks noChangeAspect="1" noChangeArrowheads="1"/>
          </p:cNvPicPr>
          <p:nvPr/>
        </p:nvPicPr>
        <p:blipFill>
          <a:blip r:embed="rId2" cstate="print"/>
          <a:srcRect r="7635" b="19313"/>
          <a:stretch>
            <a:fillRect/>
          </a:stretch>
        </p:blipFill>
        <p:spPr bwMode="auto">
          <a:xfrm>
            <a:off x="4211960" y="548680"/>
            <a:ext cx="4176464" cy="2736304"/>
          </a:xfrm>
          <a:prstGeom prst="rect">
            <a:avLst/>
          </a:prstGeom>
          <a:noFill/>
        </p:spPr>
      </p:pic>
      <p:pic>
        <p:nvPicPr>
          <p:cNvPr id="5" name="Picture 2" descr="C:\Documents and Settings\uzivatel\Dokumenty\PRVNÍ POMOC - 8.ročník\P1030568.JPG"/>
          <p:cNvPicPr>
            <a:picLocks noChangeAspect="1" noChangeArrowheads="1"/>
          </p:cNvPicPr>
          <p:nvPr/>
        </p:nvPicPr>
        <p:blipFill>
          <a:blip r:embed="rId3" cstate="print"/>
          <a:srcRect l="22478" t="20365" r="6431" b="18386"/>
          <a:stretch>
            <a:fillRect/>
          </a:stretch>
        </p:blipFill>
        <p:spPr bwMode="auto">
          <a:xfrm>
            <a:off x="827584" y="3573016"/>
            <a:ext cx="4680520" cy="302433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POPÁLENINA 3.STUPNĚ</a:t>
            </a:r>
            <a:endParaRPr lang="cs-CZ" dirty="0"/>
          </a:p>
        </p:txBody>
      </p:sp>
      <p:pic>
        <p:nvPicPr>
          <p:cNvPr id="2050" name="Picture 2" descr="C:\Documents and Settings\uzivatel\Dokumenty\Obrázky\OLYMPUS Master 2\2012\04\12\P412389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673424"/>
            <a:ext cx="6912768" cy="449188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 PŘI POPÁLENINÁCH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84784"/>
            <a:ext cx="7772400" cy="487077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při opaření sejmeme oděv</a:t>
            </a:r>
          </a:p>
          <a:p>
            <a:r>
              <a:rPr lang="cs-CZ" dirty="0" smtClean="0"/>
              <a:t>hořící oděv uhasíme</a:t>
            </a:r>
          </a:p>
          <a:p>
            <a:r>
              <a:rPr lang="cs-CZ" dirty="0" smtClean="0"/>
              <a:t>přiškvařený oděv nesnímáme</a:t>
            </a:r>
          </a:p>
          <a:p>
            <a:r>
              <a:rPr lang="cs-CZ" dirty="0" smtClean="0"/>
              <a:t>popáleniny ochladíme tekoucí chladnou vodou, chladíme do úlevy od bolesti (15 – 20 minut)</a:t>
            </a:r>
          </a:p>
          <a:p>
            <a:r>
              <a:rPr lang="cs-CZ" dirty="0" smtClean="0"/>
              <a:t>rozsáhlé popáleniny chladíme jen krátkodobě a jednorázově</a:t>
            </a:r>
          </a:p>
          <a:p>
            <a:r>
              <a:rPr lang="cs-CZ" dirty="0" smtClean="0"/>
              <a:t>sejmeme prsteny, řetízky, náušnice, …</a:t>
            </a:r>
          </a:p>
          <a:p>
            <a:r>
              <a:rPr lang="cs-CZ" dirty="0" smtClean="0"/>
              <a:t>popálenou plochu zakryjeme sterilním materiálem</a:t>
            </a:r>
          </a:p>
          <a:p>
            <a:r>
              <a:rPr lang="cs-CZ" dirty="0" smtClean="0"/>
              <a:t>pokud nemáme lékárničku použijeme improvizované prostředky – např. vhodnou čistou textilii</a:t>
            </a:r>
          </a:p>
          <a:p>
            <a:r>
              <a:rPr lang="cs-CZ" dirty="0" smtClean="0"/>
              <a:t>používáme ochranné rukavice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OŠETŘENÍ</a:t>
            </a:r>
            <a:endParaRPr lang="cs-CZ" dirty="0"/>
          </a:p>
        </p:txBody>
      </p:sp>
      <p:pic>
        <p:nvPicPr>
          <p:cNvPr id="3074" name="Picture 2" descr="C:\Documents and Settings\uzivatel\Dokumenty\Obrázky\OLYMPUS Master 2\2012\04\12\P412389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671700"/>
            <a:ext cx="6336704" cy="475252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OŠETŘENÍ</a:t>
            </a:r>
            <a:endParaRPr lang="cs-CZ" dirty="0"/>
          </a:p>
        </p:txBody>
      </p:sp>
      <p:pic>
        <p:nvPicPr>
          <p:cNvPr id="4098" name="Picture 2" descr="C:\Documents and Settings\uzivatel\Dokumenty\Obrázky\OLYMPUS Master 2\2012\04\12\P412389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2"/>
            <a:ext cx="6393904" cy="479542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POPÁLENINY VYŽADUJÍCÍ LÉČENÍ V NEMOCNICI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popáleniny 1. stupně více než na 5 % povrchu těla</a:t>
            </a:r>
          </a:p>
          <a:p>
            <a:r>
              <a:rPr lang="cs-CZ" dirty="0" smtClean="0"/>
              <a:t>popáleniny 2. stupně více než na 1 % povrchu těla</a:t>
            </a:r>
          </a:p>
          <a:p>
            <a:r>
              <a:rPr lang="cs-CZ" dirty="0" smtClean="0"/>
              <a:t>popáleniny 3. stupně</a:t>
            </a:r>
          </a:p>
          <a:p>
            <a:r>
              <a:rPr lang="cs-CZ" dirty="0" smtClean="0"/>
              <a:t>popáleniny zasahující obličej, oblast pohlavních orgánů</a:t>
            </a:r>
          </a:p>
          <a:p>
            <a:r>
              <a:rPr lang="cs-CZ" dirty="0" smtClean="0"/>
              <a:t>popáleniny zasahující končetiny ze všech stran</a:t>
            </a:r>
          </a:p>
          <a:p>
            <a:r>
              <a:rPr lang="cs-CZ" dirty="0" smtClean="0"/>
              <a:t>popáleniny o různé hloubce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r>
              <a:rPr lang="cs-CZ" smtClean="0"/>
              <a:t>lastní </a:t>
            </a:r>
            <a:r>
              <a:rPr lang="cs-CZ" dirty="0" smtClean="0"/>
              <a:t>tvorba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365</TotalTime>
  <Words>295</Words>
  <Application>Microsoft Office PowerPoint</Application>
  <PresentationFormat>Předvádění na obrazovce (4:3)</PresentationFormat>
  <Paragraphs>84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Metro</vt:lpstr>
      <vt:lpstr>Snímek 1</vt:lpstr>
      <vt:lpstr>Anotace </vt:lpstr>
      <vt:lpstr>PRVNÍ POMOC</vt:lpstr>
      <vt:lpstr>Snímek 4</vt:lpstr>
      <vt:lpstr>PŘÍČINY</vt:lpstr>
      <vt:lpstr>PŘÍZNAKY</vt:lpstr>
      <vt:lpstr>STUPNĚ POPÁLENIN</vt:lpstr>
      <vt:lpstr>POPÁLENINA 1. STUPNĚ</vt:lpstr>
      <vt:lpstr>POPÁLENINA 2.STUPNĚ</vt:lpstr>
      <vt:lpstr>POPÁLENINA 3.STUPNĚ</vt:lpstr>
      <vt:lpstr>PRVNÍ POMOC PŘI POPÁLENINÁCH</vt:lpstr>
      <vt:lpstr>OŠETŘENÍ</vt:lpstr>
      <vt:lpstr>OŠETŘENÍ</vt:lpstr>
      <vt:lpstr>POPÁLENINY VYŽADUJÍCÍ LÉČENÍ V NEMOCNICI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uzivatel</cp:lastModifiedBy>
  <cp:revision>50</cp:revision>
  <dcterms:created xsi:type="dcterms:W3CDTF">2012-02-28T20:32:24Z</dcterms:created>
  <dcterms:modified xsi:type="dcterms:W3CDTF">2013-09-23T16:36:31Z</dcterms:modified>
</cp:coreProperties>
</file>