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9" r:id="rId3"/>
    <p:sldId id="256" r:id="rId4"/>
    <p:sldId id="257" r:id="rId5"/>
    <p:sldId id="263" r:id="rId6"/>
    <p:sldId id="258" r:id="rId7"/>
    <p:sldId id="264" r:id="rId8"/>
    <p:sldId id="259" r:id="rId9"/>
    <p:sldId id="265" r:id="rId10"/>
    <p:sldId id="266" r:id="rId11"/>
    <p:sldId id="260" r:id="rId12"/>
    <p:sldId id="262" r:id="rId13"/>
    <p:sldId id="261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175E77-7A4B-4A1D-9455-586BFB0C12D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A2643-1FE1-4548-90C1-4006809253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175E77-7A4B-4A1D-9455-586BFB0C12D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A2643-1FE1-4548-90C1-4006809253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175E77-7A4B-4A1D-9455-586BFB0C12D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A2643-1FE1-4548-90C1-4006809253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175E77-7A4B-4A1D-9455-586BFB0C12D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A2643-1FE1-4548-90C1-4006809253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175E77-7A4B-4A1D-9455-586BFB0C12D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A2643-1FE1-4548-90C1-4006809253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175E77-7A4B-4A1D-9455-586BFB0C12D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A2643-1FE1-4548-90C1-4006809253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175E77-7A4B-4A1D-9455-586BFB0C12D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A2643-1FE1-4548-90C1-4006809253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175E77-7A4B-4A1D-9455-586BFB0C12D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A2643-1FE1-4548-90C1-4006809253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02175E77-7A4B-4A1D-9455-586BFB0C12D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725A2643-1FE1-4548-90C1-4006809253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175E77-7A4B-4A1D-9455-586BFB0C12D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A2643-1FE1-4548-90C1-4006809253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175E77-7A4B-4A1D-9455-586BFB0C12D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A2643-1FE1-4548-90C1-4006809253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2175E77-7A4B-4A1D-9455-586BFB0C12D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725A2643-1FE1-4548-90C1-4006809253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split orient="vert"/>
  </p:transition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</a:t>
            </a:r>
            <a:r>
              <a:rPr lang="cs-CZ" sz="5600" dirty="0" smtClean="0"/>
              <a:t>PŘÍRODOPIS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ROČNÍK:  </a:t>
            </a:r>
            <a:r>
              <a:rPr lang="cs-CZ" sz="5600" dirty="0" smtClean="0"/>
              <a:t>VIII.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TÉMA</a:t>
            </a:r>
            <a:r>
              <a:rPr lang="cs-CZ" sz="5600" dirty="0" smtClean="0"/>
              <a:t>: PRVNÍ POMOC - resuscitace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VYTVOŘENÍ: </a:t>
            </a:r>
            <a:r>
              <a:rPr lang="cs-CZ" sz="5600" dirty="0" smtClean="0"/>
              <a:t>28.  </a:t>
            </a:r>
            <a:r>
              <a:rPr lang="cs-CZ" sz="5600" smtClean="0"/>
              <a:t>12.  2012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  46_RP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520676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 k učivu 8. ročníku a pro žáky navštěvující zdravotnický kroužek  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a obrázky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potřeby:</a:t>
            </a:r>
            <a:r>
              <a:rPr lang="cs-CZ" sz="1800" dirty="0" smtClean="0"/>
              <a:t> kufřík s vybavením pro nácvik neodkladné resuscitace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</a:t>
            </a:r>
            <a:r>
              <a:rPr lang="cs-CZ" sz="1800" dirty="0" smtClean="0"/>
              <a:t>: 35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</a:t>
            </a:r>
            <a:r>
              <a:rPr lang="cs-CZ" sz="1800" dirty="0" smtClean="0"/>
              <a:t>: vhodné pro výklad, i k procvičování učiva 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RESUSCITACE</a:t>
            </a:r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Resuscitace dospělého – masáž srdce</a:t>
            </a:r>
            <a:endParaRPr lang="cs-CZ" dirty="0"/>
          </a:p>
        </p:txBody>
      </p:sp>
      <p:pic>
        <p:nvPicPr>
          <p:cNvPr id="6" name="Picture 2" descr="C:\Documents and Settings\uzivatel\Dokumenty\Obrázky\OLYMPUS Master 2\2013\05\07\P507087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772816"/>
            <a:ext cx="6465912" cy="4849434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Resuscitace bez dýchání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4525963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přivoláme zdravotnickou záchrannou službu</a:t>
            </a:r>
          </a:p>
          <a:p>
            <a:r>
              <a:rPr lang="cs-CZ" dirty="0" smtClean="0"/>
              <a:t>šetrně otočíme zraněného na záda</a:t>
            </a:r>
          </a:p>
          <a:p>
            <a:r>
              <a:rPr lang="cs-CZ" dirty="0" smtClean="0"/>
              <a:t>na čelo postiženého položíme ruku a tlakem na ni zakloníme hlavu, druhá ruka prsty nadzvedne bradu – uvolníme dýchací cesty a případnou viditelnou překážku odstraníme</a:t>
            </a:r>
          </a:p>
          <a:p>
            <a:r>
              <a:rPr lang="cs-CZ" dirty="0" smtClean="0"/>
              <a:t>propnutými pažemi stlačujeme hrudník ve frekvenci 100 stlačení / minutu do hloubky asi 5 – 6 cm</a:t>
            </a:r>
          </a:p>
          <a:p>
            <a:r>
              <a:rPr lang="cs-CZ" dirty="0" smtClean="0"/>
              <a:t>v nepřerušovaném stlačování hrudníku pokračujeme až do příjezdu zdravotnické záchranné služby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Resuscitace dospělého s umělým dýcháním</a:t>
            </a:r>
            <a:endParaRPr lang="cs-CZ" dirty="0"/>
          </a:p>
        </p:txBody>
      </p:sp>
      <p:pic>
        <p:nvPicPr>
          <p:cNvPr id="2050" name="Picture 2" descr="C:\Documents and Settings\uzivatel\Dokumenty\Obrázky\OLYMPUS Master 2\2013\05\07\P507087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64" y="1844824"/>
            <a:ext cx="6264697" cy="4698522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Resuscitace s dýcháním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po 30 stlačeních hrudníku provádíme 2 umělé vdechy </a:t>
            </a:r>
          </a:p>
          <a:p>
            <a:r>
              <a:rPr lang="cs-CZ" dirty="0" smtClean="0"/>
              <a:t>palcem a ukazováčkem ruky ležící na čele stiskneme nosní křídla</a:t>
            </a:r>
          </a:p>
          <a:p>
            <a:r>
              <a:rPr lang="cs-CZ" dirty="0" smtClean="0"/>
              <a:t>nadechneme se a svá ústa přitiskneme těsně na ústa postiženého a plynule vydechneme</a:t>
            </a:r>
          </a:p>
          <a:p>
            <a:r>
              <a:rPr lang="cs-CZ" dirty="0" smtClean="0"/>
              <a:t>sledujeme zda se zvedá hrudník </a:t>
            </a:r>
          </a:p>
          <a:p>
            <a:r>
              <a:rPr lang="cs-CZ" dirty="0" smtClean="0"/>
              <a:t>potom svá ústa oddálíme a postiženému umožníme vydechnout, nosní křídla uvolníme</a:t>
            </a:r>
          </a:p>
          <a:p>
            <a:r>
              <a:rPr lang="cs-CZ" dirty="0" smtClean="0"/>
              <a:t>znovu se nadechneme a stejným způsobem provedeme ještě jeden vdech</a:t>
            </a:r>
          </a:p>
          <a:p>
            <a:r>
              <a:rPr lang="cs-CZ" dirty="0" smtClean="0"/>
              <a:t>bez prodlení začneme znovu stlačovat hrudník v poměru 30:2</a:t>
            </a:r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Resuscitace dítěte</a:t>
            </a:r>
            <a:endParaRPr lang="cs-CZ" dirty="0"/>
          </a:p>
        </p:txBody>
      </p:sp>
      <p:pic>
        <p:nvPicPr>
          <p:cNvPr id="1026" name="Picture 2" descr="C:\Documents and Settings\uzivatel\Dokumenty\Obrázky\OLYMPUS Master 2\2012\04\12\P4123863.JPG"/>
          <p:cNvPicPr>
            <a:picLocks noChangeAspect="1" noChangeArrowheads="1"/>
          </p:cNvPicPr>
          <p:nvPr/>
        </p:nvPicPr>
        <p:blipFill>
          <a:blip r:embed="rId2" cstate="print"/>
          <a:srcRect l="18500" t="11938" b="5376"/>
          <a:stretch>
            <a:fillRect/>
          </a:stretch>
        </p:blipFill>
        <p:spPr bwMode="auto">
          <a:xfrm>
            <a:off x="1475656" y="1576810"/>
            <a:ext cx="6408712" cy="4876526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Resuscitace dítěte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zajistíme průchodnost dýchacích cest</a:t>
            </a:r>
          </a:p>
          <a:p>
            <a:r>
              <a:rPr lang="cs-CZ" dirty="0" smtClean="0"/>
              <a:t>provedeme 5 umělých vdechů</a:t>
            </a:r>
          </a:p>
          <a:p>
            <a:r>
              <a:rPr lang="cs-CZ" dirty="0" smtClean="0"/>
              <a:t>pomocí jedné nebo obou rukou stlačujeme hrudník do hloubky asi 5 cm frekvencí 100 stlačení / minutu</a:t>
            </a:r>
          </a:p>
          <a:p>
            <a:r>
              <a:rPr lang="cs-CZ" dirty="0" smtClean="0"/>
              <a:t>po 30 stlačení hrudníku provedeme 2 umělé vdechy</a:t>
            </a:r>
          </a:p>
          <a:p>
            <a:r>
              <a:rPr lang="cs-CZ" dirty="0" smtClean="0"/>
              <a:t>takto pokračujeme až do příjezdu zdravotnické záchranné služby nebo do doby, než se dítě začne probírat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Resuscitace dítěte - volání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060848"/>
            <a:ext cx="7772400" cy="4294712"/>
          </a:xfrm>
        </p:spPr>
        <p:txBody>
          <a:bodyPr/>
          <a:lstStyle/>
          <a:p>
            <a:r>
              <a:rPr lang="cs-CZ" dirty="0" smtClean="0"/>
              <a:t>jeden zachránce zahájí resuscitaci a resuscituje po dobu 1 minuty, pak volá zdravotnickou záchrannou službu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jeli na místě více zachránců, jeden z nich ihned volá zdravotnickou záchrannou službu </a:t>
            </a:r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Resuscitace novorozence, kojence</a:t>
            </a:r>
            <a:endParaRPr lang="cs-CZ" dirty="0"/>
          </a:p>
        </p:txBody>
      </p:sp>
      <p:pic>
        <p:nvPicPr>
          <p:cNvPr id="1026" name="Picture 2" descr="C:\Documents and Settings\uzivatel\Dokumenty\Obrázky\OLYMPUS Master 2\2009\05\14\P5142891.JPG"/>
          <p:cNvPicPr>
            <a:picLocks noChangeAspect="1" noChangeArrowheads="1"/>
          </p:cNvPicPr>
          <p:nvPr/>
        </p:nvPicPr>
        <p:blipFill>
          <a:blip r:embed="rId2" cstate="print"/>
          <a:srcRect l="17852" t="9257"/>
          <a:stretch>
            <a:fillRect/>
          </a:stretch>
        </p:blipFill>
        <p:spPr bwMode="auto">
          <a:xfrm>
            <a:off x="2267744" y="2165714"/>
            <a:ext cx="5328591" cy="4414618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Resuscitace novorozence, kojence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zajistíme neutrální polohu hlavy bez výrazného záklonu</a:t>
            </a:r>
          </a:p>
          <a:p>
            <a:r>
              <a:rPr lang="cs-CZ" dirty="0" smtClean="0"/>
              <a:t>příliš velký záklon hlavy může být u takto malých dětí příčinou neprůchodnosti dýchacích cest</a:t>
            </a:r>
          </a:p>
          <a:p>
            <a:r>
              <a:rPr lang="cs-CZ" dirty="0" smtClean="0"/>
              <a:t>hrudník stlačujeme dvěma prsty nebo palcem do 1/3 předozadního průměru hrudníku – max. 4 cm</a:t>
            </a:r>
          </a:p>
          <a:p>
            <a:r>
              <a:rPr lang="cs-CZ" dirty="0" smtClean="0"/>
              <a:t>při umělém dýchání obejmeme ústy ústa i nos dítěte</a:t>
            </a:r>
          </a:p>
          <a:p>
            <a:r>
              <a:rPr lang="cs-CZ" dirty="0" smtClean="0"/>
              <a:t>vdechujeme přiměřené množství vzduchu, aby bylo patrné zvednutí hrudníčku dítěte</a:t>
            </a:r>
          </a:p>
          <a:p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Úspěšná resuscitace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dítě začne dýchat normálně, sleduje zachránce pohyby hrudníku a uchem poslouchá proudící vzduch</a:t>
            </a:r>
          </a:p>
          <a:p>
            <a:r>
              <a:rPr lang="cs-CZ" dirty="0" smtClean="0"/>
              <a:t>dítě zanechá v poloze v jaké je</a:t>
            </a:r>
          </a:p>
          <a:p>
            <a:r>
              <a:rPr lang="cs-CZ" dirty="0" smtClean="0"/>
              <a:t>hlídá životní funkce</a:t>
            </a:r>
          </a:p>
          <a:p>
            <a:r>
              <a:rPr lang="cs-CZ" dirty="0" smtClean="0"/>
              <a:t>čeká na příjezd zdravotnické záchranné služby</a:t>
            </a:r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</a:t>
            </a:r>
            <a:r>
              <a:rPr lang="cs-CZ" smtClean="0"/>
              <a:t>lastní </a:t>
            </a:r>
            <a:r>
              <a:rPr lang="cs-CZ" dirty="0" smtClean="0"/>
              <a:t>tvorba</a:t>
            </a:r>
            <a:endParaRPr lang="cs-CZ" dirty="0"/>
          </a:p>
        </p:txBody>
      </p:sp>
    </p:spTree>
  </p:cSld>
  <p:clrMapOvr>
    <a:masterClrMapping/>
  </p:clrMapOvr>
  <p:transition>
    <p:split orient="vert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120</TotalTime>
  <Words>355</Words>
  <Application>Microsoft Office PowerPoint</Application>
  <PresentationFormat>Předvádění na obrazovce (4:3)</PresentationFormat>
  <Paragraphs>79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Metro</vt:lpstr>
      <vt:lpstr>Snímek 1</vt:lpstr>
      <vt:lpstr>Anotace </vt:lpstr>
      <vt:lpstr>První pomoc</vt:lpstr>
      <vt:lpstr>Resuscitace dospělého – masáž srdce</vt:lpstr>
      <vt:lpstr>Resuscitace bez dýchání</vt:lpstr>
      <vt:lpstr>Resuscitace dospělého s umělým dýcháním</vt:lpstr>
      <vt:lpstr>Resuscitace s dýcháním</vt:lpstr>
      <vt:lpstr>Resuscitace dítěte</vt:lpstr>
      <vt:lpstr>Resuscitace dítěte</vt:lpstr>
      <vt:lpstr>Resuscitace dítěte - volání</vt:lpstr>
      <vt:lpstr>Resuscitace novorozence, kojence</vt:lpstr>
      <vt:lpstr>Resuscitace novorozence, kojence</vt:lpstr>
      <vt:lpstr>Úspěšná resuscitace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uzivatel</dc:creator>
  <cp:lastModifiedBy>uzivatel</cp:lastModifiedBy>
  <cp:revision>23</cp:revision>
  <dcterms:created xsi:type="dcterms:W3CDTF">2013-05-09T19:29:41Z</dcterms:created>
  <dcterms:modified xsi:type="dcterms:W3CDTF">2013-09-23T16:37:57Z</dcterms:modified>
</cp:coreProperties>
</file>