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BECC0-9ACD-4DBB-B12B-F574ABC728AA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F75C0-3C8F-470A-8DCF-8E96F81ED8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64338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BECC0-9ACD-4DBB-B12B-F574ABC728AA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F75C0-3C8F-470A-8DCF-8E96F81ED8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10920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BECC0-9ACD-4DBB-B12B-F574ABC728AA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F75C0-3C8F-470A-8DCF-8E96F81ED8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25024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BECC0-9ACD-4DBB-B12B-F574ABC728AA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F75C0-3C8F-470A-8DCF-8E96F81ED8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035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BECC0-9ACD-4DBB-B12B-F574ABC728AA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F75C0-3C8F-470A-8DCF-8E96F81ED8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08837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BECC0-9ACD-4DBB-B12B-F574ABC728AA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F75C0-3C8F-470A-8DCF-8E96F81ED8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67336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BECC0-9ACD-4DBB-B12B-F574ABC728AA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F75C0-3C8F-470A-8DCF-8E96F81ED8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65431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BECC0-9ACD-4DBB-B12B-F574ABC728AA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F75C0-3C8F-470A-8DCF-8E96F81ED8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7979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BECC0-9ACD-4DBB-B12B-F574ABC728AA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F75C0-3C8F-470A-8DCF-8E96F81ED8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326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BECC0-9ACD-4DBB-B12B-F574ABC728AA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F75C0-3C8F-470A-8DCF-8E96F81ED8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50747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BECC0-9ACD-4DBB-B12B-F574ABC728AA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F75C0-3C8F-470A-8DCF-8E96F81ED8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07656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200"/>
            </a:gs>
            <a:gs pos="45000">
              <a:srgbClr val="FF7A00"/>
            </a:gs>
            <a:gs pos="100000">
              <a:srgbClr val="FF0300">
                <a:lumMod val="87000"/>
                <a:lumOff val="13000"/>
              </a:srgbClr>
            </a:gs>
            <a:gs pos="100000">
              <a:srgbClr val="4D0808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5BECC0-9ACD-4DBB-B12B-F574ABC728AA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0F75C0-3C8F-470A-8DCF-8E96F81ED8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35626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atakabinet.cz/files/img/products/tab_tektoniky_sopecna_cinnost.png?w=620&amp;h=287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bg1"/>
            </a:gs>
            <a:gs pos="100000">
              <a:srgbClr val="4D0808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404664"/>
            <a:ext cx="8280920" cy="5688632"/>
          </a:xfrm>
        </p:spPr>
        <p:txBody>
          <a:bodyPr>
            <a:normAutofit/>
          </a:bodyPr>
          <a:lstStyle/>
          <a:p>
            <a:pPr algn="l"/>
            <a:endParaRPr lang="cs-CZ" sz="1200" dirty="0" smtClean="0">
              <a:solidFill>
                <a:schemeClr val="tx1"/>
              </a:solidFill>
            </a:endParaRPr>
          </a:p>
          <a:p>
            <a:pPr algn="l"/>
            <a:endParaRPr lang="cs-CZ" sz="1200" dirty="0">
              <a:solidFill>
                <a:schemeClr val="tx1"/>
              </a:solidFill>
            </a:endParaRPr>
          </a:p>
          <a:p>
            <a:pPr algn="l"/>
            <a:endParaRPr lang="cs-CZ" sz="1200" dirty="0" smtClean="0">
              <a:solidFill>
                <a:schemeClr val="tx1"/>
              </a:solidFill>
            </a:endParaRPr>
          </a:p>
          <a:p>
            <a:pPr algn="l"/>
            <a:endParaRPr lang="cs-CZ" sz="1200" dirty="0">
              <a:solidFill>
                <a:schemeClr val="tx1"/>
              </a:solidFill>
            </a:endParaRPr>
          </a:p>
          <a:p>
            <a:pPr algn="l"/>
            <a:endParaRPr lang="cs-CZ" sz="1200" dirty="0" smtClean="0">
              <a:solidFill>
                <a:schemeClr val="tx1"/>
              </a:solidFill>
            </a:endParaRPr>
          </a:p>
          <a:p>
            <a:r>
              <a:rPr lang="cs-CZ" sz="1200" b="1" dirty="0">
                <a:solidFill>
                  <a:schemeClr val="tx1"/>
                </a:solidFill>
              </a:rPr>
              <a:t>Základní škola, Mateřská škola a Základní umělecká škola, Jablonec nad </a:t>
            </a:r>
            <a:r>
              <a:rPr lang="cs-CZ" sz="1200" b="1" dirty="0" smtClean="0">
                <a:solidFill>
                  <a:schemeClr val="tx1"/>
                </a:solidFill>
              </a:rPr>
              <a:t>Jizerou</a:t>
            </a:r>
          </a:p>
          <a:p>
            <a:endParaRPr lang="cs-CZ" sz="12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200" b="1" dirty="0" smtClean="0">
                <a:solidFill>
                  <a:schemeClr val="tx1"/>
                </a:solidFill>
              </a:rPr>
              <a:t>	VY_32_INOVACE_09_Činnost litosféry na Zemi</a:t>
            </a:r>
          </a:p>
          <a:p>
            <a:pPr algn="l"/>
            <a:endParaRPr lang="cs-CZ" sz="1200" b="1" dirty="0">
              <a:solidFill>
                <a:schemeClr val="tx1"/>
              </a:solidFill>
            </a:endParaRPr>
          </a:p>
          <a:p>
            <a:pPr algn="l"/>
            <a:endParaRPr lang="cs-CZ" sz="1200" dirty="0">
              <a:solidFill>
                <a:schemeClr val="tx1"/>
              </a:solidFill>
            </a:endParaRPr>
          </a:p>
          <a:p>
            <a:pPr algn="l"/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38195" y="6210890"/>
            <a:ext cx="72008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i="1" dirty="0"/>
              <a:t>Autorem materiálu a všech jeho částí, není-li uvedeno </a:t>
            </a:r>
            <a:r>
              <a:rPr lang="cs-CZ" sz="1100" i="1" dirty="0" smtClean="0"/>
              <a:t>jinak, </a:t>
            </a:r>
            <a:r>
              <a:rPr lang="cs-CZ" sz="1100" i="1" dirty="0"/>
              <a:t>je Mgr. Milan </a:t>
            </a:r>
            <a:r>
              <a:rPr lang="cs-CZ" sz="1100" i="1" dirty="0" smtClean="0"/>
              <a:t>Javůrek.</a:t>
            </a:r>
            <a:endParaRPr lang="cs-CZ" sz="1100" dirty="0"/>
          </a:p>
        </p:txBody>
      </p:sp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2135188" y="13223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40831087"/>
              </p:ext>
            </p:extLst>
          </p:nvPr>
        </p:nvGraphicFramePr>
        <p:xfrm>
          <a:off x="1490595" y="2420888"/>
          <a:ext cx="6096000" cy="36544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7309"/>
                <a:gridCol w="38786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Mgr. Milan Javůrek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chemeClr val="tx1"/>
                          </a:solidFill>
                        </a:rPr>
                        <a:t>Anotace:</a:t>
                      </a:r>
                      <a:endParaRPr lang="cs-CZ" sz="1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žáci pomocí elektronické tužky popisují  obrázek znázorňující činnost litosférických desek na Zemi a sopečnou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</a:rPr>
                        <a:t> činnost.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chemeClr val="tx1"/>
                          </a:solidFill>
                        </a:rPr>
                        <a:t>Očekávaný výstup</a:t>
                      </a:r>
                      <a:endParaRPr lang="cs-CZ" sz="1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žáci si procvičí znalosti o litosféře, pracují s elektronickou tužkou, zdokonalují své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</a:rPr>
                        <a:t> znalosti s aplikací PowerPoint.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chemeClr val="tx1"/>
                          </a:solidFill>
                        </a:rPr>
                        <a:t>Klíčová slova:</a:t>
                      </a:r>
                      <a:endParaRPr lang="cs-CZ" sz="1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litosféra, litosférická deska, sopka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chemeClr val="tx1"/>
                          </a:solidFill>
                        </a:rPr>
                        <a:t>Druh učebního materiálu</a:t>
                      </a:r>
                      <a:endParaRPr lang="cs-CZ" sz="1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pracovní list s využitím interaktivní tabule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chemeClr val="tx1"/>
                          </a:solidFill>
                        </a:rPr>
                        <a:t>Druh aktivity:</a:t>
                      </a:r>
                      <a:endParaRPr lang="cs-CZ" sz="1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aktivita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chemeClr val="tx1"/>
                          </a:solidFill>
                        </a:rPr>
                        <a:t>Cílová skupina:</a:t>
                      </a:r>
                      <a:endParaRPr lang="cs-CZ" sz="1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žáci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28689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chemeClr val="tx1"/>
                          </a:solidFill>
                        </a:rPr>
                        <a:t>Stupeň a typ vzdělávání: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 vzdělávání, 2. stupeň 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11391">
                <a:tc>
                  <a:txBody>
                    <a:bodyPr/>
                    <a:lstStyle/>
                    <a:p>
                      <a:r>
                        <a:rPr lang="cs-CZ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Typická věková skupina:</a:t>
                      </a:r>
                      <a:endParaRPr lang="cs-CZ" sz="1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11 – 12 let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Obrázek 3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8708" y="162956"/>
            <a:ext cx="5539773" cy="12104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7029287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ČINNOST LITOSFÉRY NA ZEMI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717032"/>
            <a:ext cx="6400800" cy="910952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práce s elektronickou tužkou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38195" y="6210890"/>
            <a:ext cx="72008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i="1" dirty="0"/>
              <a:t>Autorem materiálu a všech jeho částí, není-li uvedeno </a:t>
            </a:r>
            <a:r>
              <a:rPr lang="cs-CZ" sz="1100" i="1" dirty="0" smtClean="0"/>
              <a:t>jinak, </a:t>
            </a:r>
            <a:r>
              <a:rPr lang="cs-CZ" sz="1100" i="1" dirty="0"/>
              <a:t>je Mgr. Milan </a:t>
            </a:r>
            <a:r>
              <a:rPr lang="cs-CZ" sz="1100" i="1" dirty="0" smtClean="0"/>
              <a:t>Javůrek.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xmlns="" val="42050399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pPr algn="l"/>
            <a:r>
              <a:rPr lang="cs-CZ" sz="2000" b="1" dirty="0" smtClean="0"/>
              <a:t>Úkol: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Popište tento obrázek – sopečná činnost, činnost litosferických desek na Zemi</a:t>
            </a:r>
            <a:br>
              <a:rPr lang="cs-CZ" sz="2000" dirty="0" smtClean="0"/>
            </a:br>
            <a:endParaRPr lang="cs-CZ" sz="20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1052735"/>
            <a:ext cx="8280920" cy="5548217"/>
          </a:xfrm>
        </p:spPr>
      </p:pic>
      <p:sp>
        <p:nvSpPr>
          <p:cNvPr id="5" name="TextovéPole 4"/>
          <p:cNvSpPr txBox="1"/>
          <p:nvPr/>
        </p:nvSpPr>
        <p:spPr>
          <a:xfrm>
            <a:off x="938195" y="6596390"/>
            <a:ext cx="72008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i="1" dirty="0"/>
              <a:t>Autorem materiálu a všech jeho částí, není-li uvedeno </a:t>
            </a:r>
            <a:r>
              <a:rPr lang="cs-CZ" sz="1100" i="1" dirty="0" smtClean="0"/>
              <a:t>jinak, </a:t>
            </a:r>
            <a:r>
              <a:rPr lang="cs-CZ" sz="1100" i="1" dirty="0"/>
              <a:t>je Mgr. Milan </a:t>
            </a:r>
            <a:r>
              <a:rPr lang="cs-CZ" sz="1100" i="1" dirty="0" smtClean="0"/>
              <a:t>Javůrek.</a:t>
            </a:r>
            <a:endParaRPr lang="cs-CZ" sz="11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00958" y="1000108"/>
            <a:ext cx="128588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err="1" smtClean="0"/>
              <a:t>Obr</a:t>
            </a:r>
            <a:r>
              <a:rPr lang="cs-CZ" sz="1600" dirty="0" smtClean="0"/>
              <a:t>ázek 1.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36329472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600" b="4227"/>
          <a:stretch/>
        </p:blipFill>
        <p:spPr>
          <a:xfrm>
            <a:off x="468124" y="548679"/>
            <a:ext cx="8208332" cy="5865769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1368152" cy="936104"/>
          </a:xfrm>
        </p:spPr>
        <p:txBody>
          <a:bodyPr>
            <a:normAutofit/>
          </a:bodyPr>
          <a:lstStyle/>
          <a:p>
            <a:pPr algn="l"/>
            <a:r>
              <a:rPr lang="cs-CZ" sz="1800" b="1" dirty="0" smtClean="0"/>
              <a:t>Výsledek:</a:t>
            </a:r>
            <a:endParaRPr lang="cs-CZ" sz="1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32086" y="6462131"/>
            <a:ext cx="72008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i="1" dirty="0"/>
              <a:t>Autorem materiálu a všech jeho částí, není-li uvedeno </a:t>
            </a:r>
            <a:r>
              <a:rPr lang="cs-CZ" sz="1100" i="1" dirty="0" smtClean="0"/>
              <a:t>jinak, </a:t>
            </a:r>
            <a:r>
              <a:rPr lang="cs-CZ" sz="1100" i="1" dirty="0"/>
              <a:t>je Mgr. Milan </a:t>
            </a:r>
            <a:r>
              <a:rPr lang="cs-CZ" sz="1100" i="1" dirty="0" smtClean="0"/>
              <a:t>Javůrek.</a:t>
            </a:r>
            <a:endParaRPr lang="cs-CZ" sz="11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58082" y="214290"/>
            <a:ext cx="128588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err="1" smtClean="0"/>
              <a:t>Obr</a:t>
            </a:r>
            <a:r>
              <a:rPr lang="cs-CZ" sz="1600" dirty="0" smtClean="0"/>
              <a:t>ázek 2.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2631527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2395" y="836712"/>
            <a:ext cx="7772400" cy="3092354"/>
          </a:xfrm>
        </p:spPr>
        <p:txBody>
          <a:bodyPr>
            <a:normAutofit/>
          </a:bodyPr>
          <a:lstStyle/>
          <a:p>
            <a:pPr algn="l"/>
            <a:r>
              <a:rPr lang="cs-CZ" sz="1800" b="1" dirty="0"/>
              <a:t>Použité zdroje</a:t>
            </a:r>
            <a:r>
              <a:rPr lang="cs-CZ" sz="1800" b="1" dirty="0" smtClean="0"/>
              <a:t>:</a:t>
            </a:r>
            <a:r>
              <a:rPr lang="cs-CZ" sz="1600" b="1" dirty="0" smtClean="0"/>
              <a:t/>
            </a:r>
            <a:br>
              <a:rPr lang="cs-CZ" sz="1600" b="1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>
                <a:latin typeface="+mn-lt"/>
              </a:rPr>
              <a:t>Obrázek 1 (bez popisu -  upraven z formátu PDF). </a:t>
            </a:r>
            <a:r>
              <a:rPr lang="cs-CZ" sz="1600" dirty="0" smtClean="0">
                <a:latin typeface="+mn-lt"/>
              </a:rPr>
              <a:t>Tektonika, sopečná činnost  </a:t>
            </a:r>
            <a:r>
              <a:rPr lang="en-US" sz="1600" dirty="0" smtClean="0">
                <a:latin typeface="+mn-lt"/>
              </a:rPr>
              <a:t/>
            </a:r>
            <a:br>
              <a:rPr lang="en-US" sz="1600" dirty="0" smtClean="0">
                <a:latin typeface="+mn-lt"/>
              </a:rPr>
            </a:br>
            <a:r>
              <a:rPr lang="cs-CZ" sz="1600" dirty="0" smtClean="0">
                <a:latin typeface="+mn-lt"/>
              </a:rPr>
              <a:t>[</a:t>
            </a:r>
            <a:r>
              <a:rPr lang="cs-CZ" sz="1600" dirty="0">
                <a:latin typeface="+mn-lt"/>
              </a:rPr>
              <a:t>cit. </a:t>
            </a:r>
            <a:r>
              <a:rPr lang="cs-CZ" sz="1600" dirty="0" smtClean="0">
                <a:latin typeface="+mn-lt"/>
              </a:rPr>
              <a:t>2012–06–10</a:t>
            </a:r>
            <a:r>
              <a:rPr lang="cs-CZ" sz="1600" dirty="0">
                <a:latin typeface="+mn-lt"/>
              </a:rPr>
              <a:t>]. Dostupné pod licencí </a:t>
            </a:r>
            <a:r>
              <a:rPr lang="cs-CZ" sz="1600" dirty="0" err="1">
                <a:latin typeface="+mn-lt"/>
              </a:rPr>
              <a:t>Creative</a:t>
            </a:r>
            <a:r>
              <a:rPr lang="cs-CZ" sz="1600" dirty="0">
                <a:latin typeface="+mn-lt"/>
              </a:rPr>
              <a:t> </a:t>
            </a:r>
            <a:r>
              <a:rPr lang="cs-CZ" sz="1600" dirty="0" err="1">
                <a:latin typeface="+mn-lt"/>
              </a:rPr>
              <a:t>Commons</a:t>
            </a:r>
            <a:r>
              <a:rPr lang="cs-CZ" sz="1600" dirty="0">
                <a:latin typeface="+mn-lt"/>
              </a:rPr>
              <a:t> na WWW:</a:t>
            </a:r>
            <a:br>
              <a:rPr lang="cs-CZ" sz="1600" dirty="0">
                <a:latin typeface="+mn-lt"/>
              </a:rPr>
            </a:br>
            <a:r>
              <a:rPr lang="en-US" sz="1600" dirty="0" smtClean="0">
                <a:latin typeface="+mn-lt"/>
              </a:rPr>
              <a:t>&lt;</a:t>
            </a:r>
            <a:r>
              <a:rPr lang="cs-CZ" sz="1600" u="sng" dirty="0" smtClean="0">
                <a:latin typeface="+mn-lt"/>
                <a:hlinkClick r:id="rId2"/>
              </a:rPr>
              <a:t>http</a:t>
            </a:r>
            <a:r>
              <a:rPr lang="cs-CZ" sz="1600" u="sng" dirty="0" smtClean="0">
                <a:latin typeface="+mn-lt"/>
                <a:hlinkClick r:id="rId2"/>
              </a:rPr>
              <a:t>://</a:t>
            </a:r>
            <a:r>
              <a:rPr lang="cs-CZ" sz="1600" u="sng" dirty="0" smtClean="0">
                <a:latin typeface="+mn-lt"/>
                <a:hlinkClick r:id="rId2"/>
              </a:rPr>
              <a:t>www.</a:t>
            </a:r>
            <a:r>
              <a:rPr lang="cs-CZ" sz="1600" u="sng" dirty="0" err="1" smtClean="0">
                <a:latin typeface="+mn-lt"/>
                <a:hlinkClick r:id="rId2"/>
              </a:rPr>
              <a:t>datakabinet.cz</a:t>
            </a:r>
            <a:r>
              <a:rPr lang="cs-CZ" sz="1600" u="sng" dirty="0" smtClean="0">
                <a:latin typeface="+mn-lt"/>
                <a:hlinkClick r:id="rId2"/>
              </a:rPr>
              <a:t>/</a:t>
            </a:r>
            <a:r>
              <a:rPr lang="cs-CZ" sz="1600" u="sng" dirty="0" err="1" smtClean="0">
                <a:latin typeface="+mn-lt"/>
                <a:hlinkClick r:id="rId2"/>
              </a:rPr>
              <a:t>files</a:t>
            </a:r>
            <a:r>
              <a:rPr lang="cs-CZ" sz="1600" u="sng" dirty="0" smtClean="0">
                <a:latin typeface="+mn-lt"/>
                <a:hlinkClick r:id="rId2"/>
              </a:rPr>
              <a:t>/</a:t>
            </a:r>
            <a:r>
              <a:rPr lang="cs-CZ" sz="1600" u="sng" dirty="0" err="1" smtClean="0">
                <a:latin typeface="+mn-lt"/>
                <a:hlinkClick r:id="rId2"/>
              </a:rPr>
              <a:t>img</a:t>
            </a:r>
            <a:r>
              <a:rPr lang="cs-CZ" sz="1600" u="sng" dirty="0" smtClean="0">
                <a:latin typeface="+mn-lt"/>
                <a:hlinkClick r:id="rId2"/>
              </a:rPr>
              <a:t>/</a:t>
            </a:r>
            <a:r>
              <a:rPr lang="cs-CZ" sz="1600" u="sng" dirty="0" err="1" smtClean="0">
                <a:latin typeface="+mn-lt"/>
                <a:hlinkClick r:id="rId2"/>
              </a:rPr>
              <a:t>products</a:t>
            </a:r>
            <a:r>
              <a:rPr lang="cs-CZ" sz="1600" u="sng" dirty="0" smtClean="0">
                <a:latin typeface="+mn-lt"/>
                <a:hlinkClick r:id="rId2"/>
              </a:rPr>
              <a:t>/</a:t>
            </a:r>
            <a:r>
              <a:rPr lang="cs-CZ" sz="1600" u="sng" dirty="0" err="1" smtClean="0">
                <a:latin typeface="+mn-lt"/>
                <a:hlinkClick r:id="rId2"/>
              </a:rPr>
              <a:t>tab</a:t>
            </a:r>
            <a:r>
              <a:rPr lang="cs-CZ" sz="1600" u="sng" dirty="0" smtClean="0">
                <a:latin typeface="+mn-lt"/>
                <a:hlinkClick r:id="rId2"/>
              </a:rPr>
              <a:t>_tektoniky_</a:t>
            </a:r>
            <a:r>
              <a:rPr lang="cs-CZ" sz="1600" u="sng" dirty="0" err="1" smtClean="0">
                <a:latin typeface="+mn-lt"/>
                <a:hlinkClick r:id="rId2"/>
              </a:rPr>
              <a:t>sopecna</a:t>
            </a:r>
            <a:r>
              <a:rPr lang="cs-CZ" sz="1600" u="sng" dirty="0" smtClean="0">
                <a:latin typeface="+mn-lt"/>
                <a:hlinkClick r:id="rId2"/>
              </a:rPr>
              <a:t>_</a:t>
            </a:r>
            <a:r>
              <a:rPr lang="cs-CZ" sz="1600" u="sng" dirty="0" err="1" smtClean="0">
                <a:latin typeface="+mn-lt"/>
                <a:hlinkClick r:id="rId2"/>
              </a:rPr>
              <a:t>cinnost.png</a:t>
            </a:r>
            <a:r>
              <a:rPr lang="cs-CZ" sz="1600" u="sng" dirty="0" smtClean="0">
                <a:latin typeface="+mn-lt"/>
                <a:hlinkClick r:id="rId2"/>
              </a:rPr>
              <a:t>?w=620&amp;h=287</a:t>
            </a:r>
            <a:r>
              <a:rPr lang="en-US" sz="1600" u="sng" dirty="0" smtClean="0">
                <a:latin typeface="+mn-lt"/>
              </a:rPr>
              <a:t>&gt;</a:t>
            </a:r>
            <a:r>
              <a:rPr lang="cs-CZ" sz="1600" dirty="0" smtClean="0">
                <a:latin typeface="+mn-lt"/>
              </a:rPr>
              <a:t/>
            </a:r>
            <a:br>
              <a:rPr lang="cs-CZ" sz="1600" dirty="0" smtClean="0">
                <a:latin typeface="+mn-lt"/>
              </a:rPr>
            </a:br>
            <a:r>
              <a:rPr lang="cs-CZ" sz="1600" dirty="0" smtClean="0">
                <a:latin typeface="+mn-lt"/>
              </a:rPr>
              <a:t/>
            </a:r>
            <a:br>
              <a:rPr lang="cs-CZ" sz="1600" dirty="0" smtClean="0">
                <a:latin typeface="+mn-lt"/>
              </a:rPr>
            </a:br>
            <a:r>
              <a:rPr lang="cs-CZ" sz="1600" dirty="0" smtClean="0"/>
              <a:t> Obrázek </a:t>
            </a:r>
            <a:r>
              <a:rPr lang="cs-CZ" sz="1600" dirty="0" smtClean="0"/>
              <a:t>2. Tektonika</a:t>
            </a:r>
            <a:r>
              <a:rPr lang="cs-CZ" sz="1600" dirty="0" smtClean="0"/>
              <a:t>, sopečná činnost  [cit. 2012–06–10]. Dostupné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</a:t>
            </a:r>
            <a:br>
              <a:rPr lang="cs-CZ" sz="1600" dirty="0" smtClean="0"/>
            </a:br>
            <a:r>
              <a:rPr lang="en-US" sz="1600" dirty="0" smtClean="0"/>
              <a:t>&lt;</a:t>
            </a:r>
            <a:r>
              <a:rPr lang="cs-CZ" sz="1600" u="sng" dirty="0" smtClean="0">
                <a:hlinkClick r:id="rId2"/>
              </a:rPr>
              <a:t>http</a:t>
            </a:r>
            <a:r>
              <a:rPr lang="cs-CZ" sz="1600" u="sng" dirty="0" smtClean="0">
                <a:hlinkClick r:id="rId2"/>
              </a:rPr>
              <a:t>://www.</a:t>
            </a:r>
            <a:r>
              <a:rPr lang="cs-CZ" sz="1600" u="sng" dirty="0" err="1" smtClean="0">
                <a:hlinkClick r:id="rId2"/>
              </a:rPr>
              <a:t>datakabinet.cz</a:t>
            </a:r>
            <a:r>
              <a:rPr lang="cs-CZ" sz="1600" u="sng" dirty="0" smtClean="0">
                <a:hlinkClick r:id="rId2"/>
              </a:rPr>
              <a:t>/</a:t>
            </a:r>
            <a:r>
              <a:rPr lang="cs-CZ" sz="1600" u="sng" dirty="0" err="1" smtClean="0">
                <a:hlinkClick r:id="rId2"/>
              </a:rPr>
              <a:t>files</a:t>
            </a:r>
            <a:r>
              <a:rPr lang="cs-CZ" sz="1600" u="sng" dirty="0" smtClean="0">
                <a:hlinkClick r:id="rId2"/>
              </a:rPr>
              <a:t>/</a:t>
            </a:r>
            <a:r>
              <a:rPr lang="cs-CZ" sz="1600" u="sng" dirty="0" err="1" smtClean="0">
                <a:hlinkClick r:id="rId2"/>
              </a:rPr>
              <a:t>img</a:t>
            </a:r>
            <a:r>
              <a:rPr lang="cs-CZ" sz="1600" u="sng" dirty="0" smtClean="0">
                <a:hlinkClick r:id="rId2"/>
              </a:rPr>
              <a:t>/</a:t>
            </a:r>
            <a:r>
              <a:rPr lang="cs-CZ" sz="1600" u="sng" dirty="0" err="1" smtClean="0">
                <a:hlinkClick r:id="rId2"/>
              </a:rPr>
              <a:t>products</a:t>
            </a:r>
            <a:r>
              <a:rPr lang="cs-CZ" sz="1600" u="sng" dirty="0" smtClean="0">
                <a:hlinkClick r:id="rId2"/>
              </a:rPr>
              <a:t>/</a:t>
            </a:r>
            <a:r>
              <a:rPr lang="cs-CZ" sz="1600" u="sng" dirty="0" err="1" smtClean="0">
                <a:hlinkClick r:id="rId2"/>
              </a:rPr>
              <a:t>tab</a:t>
            </a:r>
            <a:r>
              <a:rPr lang="cs-CZ" sz="1600" u="sng" dirty="0" smtClean="0">
                <a:hlinkClick r:id="rId2"/>
              </a:rPr>
              <a:t>_tektoniky_</a:t>
            </a:r>
            <a:r>
              <a:rPr lang="cs-CZ" sz="1600" u="sng" dirty="0" err="1" smtClean="0">
                <a:hlinkClick r:id="rId2"/>
              </a:rPr>
              <a:t>sopecna</a:t>
            </a:r>
            <a:r>
              <a:rPr lang="cs-CZ" sz="1600" u="sng" dirty="0" smtClean="0">
                <a:hlinkClick r:id="rId2"/>
              </a:rPr>
              <a:t>_</a:t>
            </a:r>
            <a:r>
              <a:rPr lang="cs-CZ" sz="1600" u="sng" dirty="0" err="1" smtClean="0">
                <a:hlinkClick r:id="rId2"/>
              </a:rPr>
              <a:t>cinnost.png</a:t>
            </a:r>
            <a:r>
              <a:rPr lang="cs-CZ" sz="1600" u="sng" dirty="0" smtClean="0">
                <a:hlinkClick r:id="rId2"/>
              </a:rPr>
              <a:t>?w=620&amp;h=287 </a:t>
            </a:r>
            <a:r>
              <a:rPr lang="en-US" sz="1600" u="sng" dirty="0" smtClean="0"/>
              <a:t>&gt;</a:t>
            </a:r>
            <a:r>
              <a:rPr lang="cs-CZ" sz="1600" dirty="0" smtClean="0">
                <a:latin typeface="+mn-lt"/>
              </a:rPr>
              <a:t/>
            </a:r>
            <a:br>
              <a:rPr lang="cs-CZ" sz="1600" dirty="0" smtClean="0">
                <a:latin typeface="+mn-lt"/>
              </a:rPr>
            </a:br>
            <a:endParaRPr lang="cs-CZ" sz="16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38195" y="6210890"/>
            <a:ext cx="72008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i="1" dirty="0"/>
              <a:t>Autorem materiálu a všech jeho částí, není-li uvedeno </a:t>
            </a:r>
            <a:r>
              <a:rPr lang="cs-CZ" sz="1100" i="1" dirty="0" smtClean="0"/>
              <a:t>jinak, </a:t>
            </a:r>
            <a:r>
              <a:rPr lang="cs-CZ" sz="1100" i="1" dirty="0"/>
              <a:t>je Mgr. Milan </a:t>
            </a:r>
            <a:r>
              <a:rPr lang="cs-CZ" sz="1100" i="1" dirty="0" smtClean="0"/>
              <a:t>Javůrek.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xmlns="" val="290142120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211</Words>
  <Application>Microsoft Office PowerPoint</Application>
  <PresentationFormat>Předvádění na obrazovce (4:3)</PresentationFormat>
  <Paragraphs>39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ČINNOST LITOSFÉRY NA ZEMI</vt:lpstr>
      <vt:lpstr>Úkol: Popište tento obrázek – sopečná činnost, činnost litosferických desek na Zemi </vt:lpstr>
      <vt:lpstr>Výsledek:</vt:lpstr>
      <vt:lpstr>Použité zdroje:  Obrázek 1 (bez popisu -  upraven z formátu PDF). Tektonika, sopečná činnost   [cit. 2012–06–10]. Dostupné pod licencí Creative Commons na WWW: &lt;http://www.datakabinet.cz/files/img/products/tab_tektoniky_sopecna_cinnost.png?w=620&amp;h=287&gt;   Obrázek 2. Tektonika, sopečná činnost  [cit. 2012–06–10]. Dostupné pod licencí Creative Commons na WWW: &lt;http://www.datakabinet.cz/files/img/products/tab_tektoniky_sopecna_cinnost.png?w=620&amp;h=287 &gt;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ČINNOST LITOSFÉRY NA ZEMI</dc:title>
  <dc:creator>Milda a Kachut</dc:creator>
  <cp:lastModifiedBy>Milda a Kachut</cp:lastModifiedBy>
  <cp:revision>14</cp:revision>
  <dcterms:created xsi:type="dcterms:W3CDTF">2012-05-06T19:19:37Z</dcterms:created>
  <dcterms:modified xsi:type="dcterms:W3CDTF">2013-09-26T20:07:34Z</dcterms:modified>
</cp:coreProperties>
</file>