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2" r:id="rId5"/>
    <p:sldId id="26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5" r:id="rId17"/>
    <p:sldId id="274" r:id="rId18"/>
    <p:sldId id="26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842" autoAdjust="0"/>
  </p:normalViewPr>
  <p:slideViewPr>
    <p:cSldViewPr>
      <p:cViewPr varScale="1">
        <p:scale>
          <a:sx n="62" d="100"/>
          <a:sy n="62" d="100"/>
        </p:scale>
        <p:origin x="-159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B40A9C-4997-4C3C-BC51-96B28862E491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E414A-5126-4C16-8A27-703065518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Dřevěný most (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) byl několikrát přestavován,</a:t>
            </a:r>
            <a:r>
              <a:rPr lang="cs-CZ" baseline="0" dirty="0" smtClean="0"/>
              <a:t> až byl v 16. století postaven jako most kamenný.</a:t>
            </a:r>
          </a:p>
          <a:p>
            <a:r>
              <a:rPr lang="cs-CZ" baseline="0" dirty="0" smtClean="0"/>
              <a:t>City má dnes plochu asi 200 </a:t>
            </a:r>
            <a:r>
              <a:rPr lang="cs-CZ" baseline="0" dirty="0" err="1" smtClean="0"/>
              <a:t>hektartů</a:t>
            </a:r>
            <a:r>
              <a:rPr lang="cs-CZ" baseline="0" dirty="0" smtClean="0"/>
              <a:t>, tato část města je především obchodním a finančním centrem, denně sem přijíždí cca 350 000 lidí.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Město leží v jihovýchodní Anglii při březích řeky Temže.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V této části města se nachází mnoho turisticky atraktivních památek a architektonických staveb. Turisty nejnavštěvovanějšími místy jsou </a:t>
            </a:r>
            <a:r>
              <a:rPr lang="cs-CZ" baseline="0" dirty="0" err="1" smtClean="0"/>
              <a:t>Westminsterské</a:t>
            </a:r>
            <a:r>
              <a:rPr lang="cs-CZ" baseline="0" dirty="0" smtClean="0"/>
              <a:t> opatství, Budovy parlamentu a </a:t>
            </a:r>
            <a:r>
              <a:rPr lang="cs-CZ" baseline="0" dirty="0" err="1" smtClean="0"/>
              <a:t>Big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Ben</a:t>
            </a:r>
            <a:r>
              <a:rPr lang="cs-CZ" baseline="0" dirty="0" smtClean="0"/>
              <a:t>, Parlament square, </a:t>
            </a:r>
            <a:r>
              <a:rPr lang="cs-CZ" baseline="0" dirty="0" err="1" smtClean="0"/>
              <a:t>Dean</a:t>
            </a:r>
            <a:r>
              <a:rPr lang="cs-CZ" baseline="0" dirty="0" smtClean="0"/>
              <a:t>´s Yard (v roce 1540 zde byla založena </a:t>
            </a:r>
            <a:r>
              <a:rPr lang="cs-CZ" baseline="0" dirty="0" err="1" smtClean="0"/>
              <a:t>westminsterská</a:t>
            </a:r>
            <a:r>
              <a:rPr lang="cs-CZ" baseline="0" dirty="0" smtClean="0"/>
              <a:t> škola), </a:t>
            </a:r>
            <a:r>
              <a:rPr lang="cs-CZ" baseline="0" dirty="0" err="1" smtClean="0"/>
              <a:t>Jewel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 (sem dřív schovávali králové nejcennější majetek), St. Margaret´s </a:t>
            </a:r>
            <a:r>
              <a:rPr lang="cs-CZ" baseline="0" dirty="0" err="1" smtClean="0"/>
              <a:t>Church</a:t>
            </a:r>
            <a:r>
              <a:rPr lang="cs-CZ" baseline="0" dirty="0" smtClean="0"/>
              <a:t> ( zde se konají svatby významných osobností), budovy od Normana Shawa (byly sídlem New </a:t>
            </a:r>
            <a:r>
              <a:rPr lang="cs-CZ" baseline="0" dirty="0" err="1" smtClean="0"/>
              <a:t>Scotland</a:t>
            </a:r>
            <a:r>
              <a:rPr lang="cs-CZ" baseline="0" dirty="0" smtClean="0"/>
              <a:t> Yardu), Dover House, Jízdní garda, </a:t>
            </a:r>
            <a:r>
              <a:rPr lang="cs-CZ" baseline="0" dirty="0" err="1" smtClean="0"/>
              <a:t>Cabinet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War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Rooms</a:t>
            </a:r>
            <a:r>
              <a:rPr lang="cs-CZ" baseline="0" dirty="0" smtClean="0"/>
              <a:t> ( hlavní stan Winstona </a:t>
            </a:r>
            <a:r>
              <a:rPr lang="cs-CZ" baseline="0" dirty="0" err="1" smtClean="0"/>
              <a:t>Churchilla</a:t>
            </a:r>
            <a:r>
              <a:rPr lang="cs-CZ" baseline="0" dirty="0" smtClean="0"/>
              <a:t> z a2. sv. války), </a:t>
            </a:r>
            <a:r>
              <a:rPr lang="cs-CZ" baseline="0" dirty="0" err="1" smtClean="0"/>
              <a:t>Downing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street</a:t>
            </a:r>
            <a:r>
              <a:rPr lang="cs-CZ" baseline="0" dirty="0" smtClean="0"/>
              <a:t> ( sídlo předsedy vlády a ministerských předsedů od roku 1732). </a:t>
            </a:r>
          </a:p>
          <a:p>
            <a:r>
              <a:rPr lang="cs-CZ" baseline="0" dirty="0" smtClean="0"/>
              <a:t>Velmi populární je i </a:t>
            </a:r>
            <a:r>
              <a:rPr lang="cs-CZ" baseline="0" dirty="0" err="1" smtClean="0"/>
              <a:t>Tate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Britain</a:t>
            </a:r>
            <a:r>
              <a:rPr lang="cs-CZ" baseline="0" dirty="0" smtClean="0"/>
              <a:t> galerie, která obsahuje nejrozsáhlejší sbírku britského umění od 16. – 21. století.( galerie se nachází na březích řeky Temže a vstup je zdarma.)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</a:t>
            </a:r>
            <a:r>
              <a:rPr lang="cs-CZ" baseline="0" dirty="0" smtClean="0"/>
              <a:t> této viktoriánské novogotické budově patří i bohatě zdobená věž s hodinami </a:t>
            </a:r>
            <a:r>
              <a:rPr lang="cs-CZ" baseline="0" dirty="0" err="1" smtClean="0"/>
              <a:t>Big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Ben</a:t>
            </a:r>
            <a:r>
              <a:rPr lang="cs-CZ" baseline="0" dirty="0" smtClean="0"/>
              <a:t>. Původní </a:t>
            </a:r>
            <a:r>
              <a:rPr lang="cs-CZ" baseline="0" dirty="0" err="1" smtClean="0"/>
              <a:t>westminsterský</a:t>
            </a:r>
            <a:r>
              <a:rPr lang="cs-CZ" baseline="0" dirty="0" smtClean="0"/>
              <a:t> palác postavil Eduard Vyznavač v první polovině 11. století. Tento palác poté sloužil všem anglickým </a:t>
            </a:r>
            <a:r>
              <a:rPr lang="cs-CZ" baseline="0" dirty="0" err="1" smtClean="0"/>
              <a:t>panovníkůmaž</a:t>
            </a:r>
            <a:r>
              <a:rPr lang="cs-CZ" baseline="0" dirty="0" smtClean="0"/>
              <a:t> do doby, kdy požár donutil Jindřicha VIII. Přesídlit na </a:t>
            </a:r>
            <a:r>
              <a:rPr lang="cs-CZ" baseline="0" dirty="0" err="1" smtClean="0"/>
              <a:t>Whitehall</a:t>
            </a:r>
            <a:r>
              <a:rPr lang="cs-CZ" baseline="0" dirty="0" smtClean="0"/>
              <a:t>. </a:t>
            </a:r>
            <a:r>
              <a:rPr lang="cs-CZ" dirty="0" err="1" smtClean="0"/>
              <a:t>Westminsterský</a:t>
            </a:r>
            <a:r>
              <a:rPr lang="cs-CZ" baseline="0" dirty="0" smtClean="0"/>
              <a:t> palác je od roku 1512 sídlem sněmovny lordů a dolní sněmovny. Dolní sněmovnu tvoří volení členové parlamentu z různých politických stran. Poslanci navrhují zákony, které vzejdou v platnost po odsouhlasení obou komor parlamentu. V roce 1834 vyhořel starý palác, pozůstatky jsou dnes prostranství </a:t>
            </a:r>
            <a:r>
              <a:rPr lang="cs-CZ" baseline="0" dirty="0" err="1" smtClean="0"/>
              <a:t>Westminster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Hall</a:t>
            </a:r>
            <a:r>
              <a:rPr lang="cs-CZ" baseline="0" dirty="0" smtClean="0"/>
              <a:t> a </a:t>
            </a:r>
            <a:r>
              <a:rPr lang="cs-CZ" baseline="0" dirty="0" err="1" smtClean="0"/>
              <a:t>Jewel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Toto </a:t>
            </a:r>
            <a:r>
              <a:rPr lang="cs-CZ" dirty="0" err="1" smtClean="0"/>
              <a:t>opatsví</a:t>
            </a:r>
            <a:r>
              <a:rPr lang="cs-CZ" dirty="0" smtClean="0"/>
              <a:t> bylo založeno v 8.</a:t>
            </a:r>
            <a:r>
              <a:rPr lang="cs-CZ" baseline="0" dirty="0" smtClean="0"/>
              <a:t> století a přestaveno Eduardem Vyznavačem v 11. století a poté ještě jednou Jindřichem III. V polovině 13. století. Od dob Viléma Dobyvatele se zde konají korunovace, královské pohřby i královské svatby. Uvnitř jsou ukryty nejskvostnější ukázky středověké architektury Londýna. Je zde pochována řada slavných občanů Anglie. Nejznámější částí budovy je Poet´s </a:t>
            </a:r>
            <a:r>
              <a:rPr lang="cs-CZ" baseline="0" dirty="0" err="1" smtClean="0"/>
              <a:t>Corner</a:t>
            </a:r>
            <a:r>
              <a:rPr lang="cs-CZ" baseline="0" dirty="0" smtClean="0"/>
              <a:t>, místo, které je věnováno významným osobnostem anglické literatury. </a:t>
            </a:r>
          </a:p>
          <a:p>
            <a:r>
              <a:rPr lang="cs-CZ" baseline="0" dirty="0" smtClean="0"/>
              <a:t>V roce 1953 zde byla korunována i Alžběta II.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</a:t>
            </a:r>
            <a:r>
              <a:rPr lang="cs-CZ" baseline="0" dirty="0" smtClean="0"/>
              <a:t> finanční čtvrť stojí na místech bývalé římské osady. Zbytky starého města srovnal se zemí požár v roce 1666 a 2. světová válka. Dnes se zde nachází moderní administrativní budovy, banky. Kontrast mezi blyštivými moderními stavbami a spletí viktoriánských budov dává čtvrti charakteristický vzhled. Nejvíce lidí se zde pohybuje během pracovních dní, trvalých obyvatel má tato část Londýna málo. Kostely jsou posledním dokladem historie této městské části.</a:t>
            </a:r>
          </a:p>
          <a:p>
            <a:r>
              <a:rPr lang="cs-CZ" baseline="0" dirty="0" smtClean="0"/>
              <a:t>Hlavní dominantou je katedrála svatého Pavla,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Bridge</a:t>
            </a:r>
            <a:r>
              <a:rPr lang="cs-CZ" baseline="0" dirty="0" smtClean="0"/>
              <a:t> a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of</a:t>
            </a:r>
            <a:r>
              <a:rPr lang="cs-CZ" baseline="0" dirty="0" smtClean="0"/>
              <a:t> London.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Toto</a:t>
            </a:r>
            <a:r>
              <a:rPr lang="cs-CZ" baseline="0" dirty="0" smtClean="0"/>
              <a:t> dílo</a:t>
            </a:r>
            <a:r>
              <a:rPr lang="cs-CZ" dirty="0" smtClean="0"/>
              <a:t> viktoriánské architektury bylo dostaveno v roce 1894.</a:t>
            </a:r>
            <a:r>
              <a:rPr lang="cs-CZ" baseline="0" dirty="0" smtClean="0"/>
              <a:t> Aby mohly proplout velké lodě, musí se most zvedat. Uvnitř jedné z věží se nachází muzeum jeho slavné historie.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baseline="0" dirty="0" smtClean="0"/>
              <a:t> London je jednou z hlavních atrakcí Londýna. Byl dějiště mnoha krvavých událostí v historii národa.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 je známý jako místo, kde se lidé věznili a popravovali, ale bylo také sídlem panovníka, zbrojnice, mincovna, observatoř a místo, kde jsou uloženy korunovační klenoty. Klenoty jsou uloženy v </a:t>
            </a:r>
            <a:r>
              <a:rPr lang="cs-CZ" baseline="0" dirty="0" err="1" smtClean="0"/>
              <a:t>Jewel</a:t>
            </a:r>
            <a:r>
              <a:rPr lang="cs-CZ" baseline="0" dirty="0" smtClean="0"/>
              <a:t> House. Většina z nich pochází z období po </a:t>
            </a:r>
            <a:r>
              <a:rPr lang="cs-CZ" baseline="0" dirty="0" err="1" smtClean="0"/>
              <a:t>Commonwealthu</a:t>
            </a:r>
            <a:r>
              <a:rPr lang="cs-CZ" baseline="0" dirty="0" smtClean="0"/>
              <a:t> (1649-1660). </a:t>
            </a:r>
          </a:p>
          <a:p>
            <a:r>
              <a:rPr lang="cs-CZ" baseline="0" dirty="0" err="1" smtClean="0"/>
              <a:t>Tower</a:t>
            </a:r>
            <a:r>
              <a:rPr lang="cs-CZ" baseline="0" dirty="0" smtClean="0"/>
              <a:t> je nejlépe dochovanou středověkou pevností v zemi. S jeho stavbou začal Vilém Dobyvatel v roce 1066, tato soutěž měla strážit vstupní cestu do Londýna. Uprostřed komplexu se tyčí nejvyšší a nejstarší </a:t>
            </a:r>
            <a:r>
              <a:rPr lang="cs-CZ" baseline="0" dirty="0" err="1" smtClean="0"/>
              <a:t>dochovalá</a:t>
            </a:r>
            <a:r>
              <a:rPr lang="cs-CZ" baseline="0" dirty="0" smtClean="0"/>
              <a:t> stavba </a:t>
            </a:r>
            <a:r>
              <a:rPr lang="cs-CZ" baseline="0" dirty="0" err="1" smtClean="0"/>
              <a:t>White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 z roku 1097. Dnes se v ní nachází ukázky z královské sbírky zbraní. Současnou podobu získal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 koncem 19. století, kdy byla dostavěna </a:t>
            </a:r>
            <a:r>
              <a:rPr lang="cs-CZ" baseline="0" dirty="0" err="1" smtClean="0"/>
              <a:t>Jewel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Tower</a:t>
            </a:r>
            <a:r>
              <a:rPr lang="cs-CZ" baseline="0" dirty="0" smtClean="0"/>
              <a:t>. Pevnost hlídá 40 </a:t>
            </a:r>
            <a:r>
              <a:rPr lang="cs-CZ" baseline="0" dirty="0" err="1" smtClean="0"/>
              <a:t>Beefeaters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Katedrála je už pátým kostelem postaveným na tomto místě. Původní gotická katedrála shořela v roce 1666,</a:t>
            </a:r>
            <a:r>
              <a:rPr lang="cs-CZ" baseline="0" dirty="0" smtClean="0"/>
              <a:t> současná katedrála je postavena podle návrhu </a:t>
            </a:r>
            <a:r>
              <a:rPr lang="cs-CZ" baseline="0" dirty="0" err="1" smtClean="0"/>
              <a:t>Christophera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Wrena</a:t>
            </a:r>
            <a:r>
              <a:rPr lang="cs-CZ" baseline="0" dirty="0" smtClean="0"/>
              <a:t> z roku 1675. Typickým rysem katedrály je kupole, druhá největší na světě. </a:t>
            </a:r>
          </a:p>
          <a:p>
            <a:r>
              <a:rPr lang="cs-CZ" baseline="0" dirty="0" smtClean="0"/>
              <a:t>Katedrála se stala dějiště mnoha historických událostí. Konal se zde pohřeb Winston </a:t>
            </a:r>
            <a:r>
              <a:rPr lang="cs-CZ" baseline="0" dirty="0" err="1" smtClean="0"/>
              <a:t>Churchilla</a:t>
            </a:r>
            <a:r>
              <a:rPr lang="cs-CZ" baseline="0" dirty="0" smtClean="0"/>
              <a:t> a v roce 1981 se zde konala svatba prince Charlese a Diany </a:t>
            </a:r>
            <a:r>
              <a:rPr lang="cs-CZ" baseline="0" dirty="0" err="1" smtClean="0"/>
              <a:t>Spencer</a:t>
            </a:r>
            <a:r>
              <a:rPr lang="cs-CZ" baseline="0" dirty="0" smtClean="0"/>
              <a:t>. V </a:t>
            </a:r>
            <a:r>
              <a:rPr lang="cs-CZ" baseline="0" dirty="0" err="1" smtClean="0"/>
              <a:t>kriptě</a:t>
            </a:r>
            <a:r>
              <a:rPr lang="cs-CZ" baseline="0" dirty="0" smtClean="0"/>
              <a:t> pod katedrálou se nachází pomníky mnoha významných osobností.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Tuto</a:t>
            </a:r>
            <a:r>
              <a:rPr lang="cs-CZ" baseline="0" dirty="0" smtClean="0"/>
              <a:t> čtvrť pojmenovali spisovatelé, kteří popíjeli v hospodě </a:t>
            </a:r>
            <a:r>
              <a:rPr lang="cs-CZ" baseline="0" dirty="0" err="1" smtClean="0"/>
              <a:t>Fitzroy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Tavern</a:t>
            </a:r>
            <a:r>
              <a:rPr lang="cs-CZ" baseline="0" dirty="0" smtClean="0"/>
              <a:t>.</a:t>
            </a:r>
          </a:p>
          <a:p>
            <a:r>
              <a:rPr lang="cs-CZ" baseline="0" dirty="0" err="1" smtClean="0"/>
              <a:t>British</a:t>
            </a:r>
            <a:r>
              <a:rPr lang="cs-CZ" baseline="0" dirty="0" smtClean="0"/>
              <a:t> Museum je nejstarší veřejné muzeum na světě, ročně jej navštíví okolo 5 milionů turistů. Bylo založeno v roce 1753 pro sbírky lékaře Sira Hanse </a:t>
            </a:r>
            <a:r>
              <a:rPr lang="cs-CZ" baseline="0" dirty="0" err="1" smtClean="0"/>
              <a:t>Sloana</a:t>
            </a:r>
            <a:r>
              <a:rPr lang="cs-CZ" baseline="0" dirty="0" smtClean="0"/>
              <a:t>, jeho kolekce se postupně rozrůstala o další dary a akvizice z celého světa. Dnes obsahuje bezpočet předmětů od pravěku po současnost. Největším architektonickým skvostem celého komplexu je moderní Velké nádvoří, v jehož centru se nachází světoznámá </a:t>
            </a:r>
            <a:r>
              <a:rPr lang="cs-CZ" baseline="0" dirty="0" err="1" smtClean="0"/>
              <a:t>Reading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Room</a:t>
            </a:r>
            <a:r>
              <a:rPr lang="cs-CZ" baseline="0" dirty="0" smtClean="0"/>
              <a:t>(čítárna).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Soho je proslulá dobrým jídlem,</a:t>
            </a:r>
            <a:r>
              <a:rPr lang="cs-CZ" baseline="0" dirty="0" smtClean="0"/>
              <a:t> neřestí a intelektem už od svého vzniku na koci 17. století. Prvních sto let své existence byla jednou z nejmódnějších oblastní Londýna a její tehdejší obyvatelé se zapsali do historie výstředními večírky. Většina prostitutek byla ze čtvrti vykázána zákonem z roku 1959, přesto je tato část Londýna spojena s červenými lucernami. Dnes je Soho známá především jako Čínská čtvrť.</a:t>
            </a:r>
          </a:p>
          <a:p>
            <a:r>
              <a:rPr lang="cs-CZ" baseline="0" dirty="0" smtClean="0"/>
              <a:t>Nejznámější historické budovy a ulice této oblasti jsou </a:t>
            </a:r>
            <a:r>
              <a:rPr lang="cs-CZ" baseline="0" dirty="0" err="1" smtClean="0"/>
              <a:t>Trafalgar</a:t>
            </a:r>
            <a:r>
              <a:rPr lang="cs-CZ" baseline="0" dirty="0" smtClean="0"/>
              <a:t> square, Národní galerie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domovem i kanceláří britské monarchie, pořádají se zde oficiální slavnosti. V paláci</a:t>
            </a:r>
            <a:r>
              <a:rPr lang="cs-CZ" baseline="0" dirty="0" smtClean="0"/>
              <a:t> je zaměstnáno asi 300 lidí. John </a:t>
            </a:r>
            <a:r>
              <a:rPr lang="cs-CZ" baseline="0" dirty="0" err="1" smtClean="0"/>
              <a:t>Nash</a:t>
            </a:r>
            <a:r>
              <a:rPr lang="cs-CZ" baseline="0" dirty="0" smtClean="0"/>
              <a:t> přestavěl původní </a:t>
            </a:r>
            <a:r>
              <a:rPr lang="cs-CZ" baseline="0" dirty="0" err="1" smtClean="0"/>
              <a:t>Buckingham</a:t>
            </a:r>
            <a:r>
              <a:rPr lang="cs-CZ" baseline="0" dirty="0" smtClean="0"/>
              <a:t> house na palác pro Jiřího IV. Prvním panovníkem, který v paláci bydlel, baly až královna Viktorie. V současné době je domovem královny Alžběty II. a jejího manžela.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South</a:t>
            </a:r>
            <a:r>
              <a:rPr lang="cs-CZ" baseline="0" dirty="0" smtClean="0"/>
              <a:t> </a:t>
            </a:r>
            <a:r>
              <a:rPr lang="cs-CZ" baseline="0" dirty="0" err="1" smtClean="0"/>
              <a:t>Kensington</a:t>
            </a:r>
            <a:r>
              <a:rPr lang="cs-CZ" baseline="0" dirty="0" smtClean="0"/>
              <a:t> a </a:t>
            </a:r>
            <a:r>
              <a:rPr lang="cs-CZ" baseline="0" dirty="0" err="1" smtClean="0"/>
              <a:t>Knigtsbridge</a:t>
            </a:r>
            <a:r>
              <a:rPr lang="cs-CZ" baseline="0" dirty="0" smtClean="0"/>
              <a:t>, oblast velvyslanectví a konzulátů, patří k nejexkluzivnějším a nejzdravějším částem Londýna. Blízkost </a:t>
            </a:r>
            <a:r>
              <a:rPr lang="cs-CZ" baseline="0" dirty="0" err="1" smtClean="0"/>
              <a:t>Kensingtonského</a:t>
            </a:r>
            <a:r>
              <a:rPr lang="cs-CZ" baseline="0" dirty="0" smtClean="0"/>
              <a:t> paláce, který je doposud rezidencí královské rodiny, dokazuje, že se tato oblast během let příliš nezměnila. Nachází se zde mnoho zeleně </a:t>
            </a:r>
            <a:r>
              <a:rPr lang="cs-CZ" baseline="0" dirty="0" err="1" smtClean="0"/>
              <a:t>Hyde</a:t>
            </a:r>
            <a:r>
              <a:rPr lang="cs-CZ" baseline="0" dirty="0" smtClean="0"/>
              <a:t> Park a </a:t>
            </a:r>
            <a:r>
              <a:rPr lang="cs-CZ" baseline="0" dirty="0" err="1" smtClean="0"/>
              <a:t>Kensingtonské</a:t>
            </a:r>
            <a:r>
              <a:rPr lang="cs-CZ" baseline="0" dirty="0" smtClean="0"/>
              <a:t> zahrady bývají v obležení turistů i samotných Londýňanů.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E414A-5126-4C16-8A27-7030655189D5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EA71A-5246-4134-898D-70DDEFF80B54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B13CC-4223-4BD6-BCAF-9C18AB289E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rafalgar_Square_360_Panorama_Cropped_Sky,_London_-_Jun_2009.jpg" TargetMode="External"/><Relationship Id="rId3" Type="http://schemas.openxmlformats.org/officeDocument/2006/relationships/hyperlink" Target="http://cs.wikipedia.org/wiki/Soubor:Westminster.abbey.northentrance.arp.500pix.jpg" TargetMode="External"/><Relationship Id="rId7" Type="http://schemas.openxmlformats.org/officeDocument/2006/relationships/hyperlink" Target="http://en.wikipedia.org/wiki/File:British_Museum_from_NE_2.JPG" TargetMode="External"/><Relationship Id="rId2" Type="http://schemas.openxmlformats.org/officeDocument/2006/relationships/hyperlink" Target="http://cs.wikipedia.org/wiki/Soubor:London_(European_Parliament_constituency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St_Paul%27s_Cathedral_2003_crop.JPG" TargetMode="External"/><Relationship Id="rId5" Type="http://schemas.openxmlformats.org/officeDocument/2006/relationships/hyperlink" Target="http://en.wikipedia.org/wiki/File:Tower_of_London_viewed_from_the_River_Thames.jpg" TargetMode="External"/><Relationship Id="rId10" Type="http://schemas.openxmlformats.org/officeDocument/2006/relationships/hyperlink" Target="http://en.wikipedia.org/wiki/File:Aerial_view_of_Hyde_Park.jpg" TargetMode="External"/><Relationship Id="rId4" Type="http://schemas.openxmlformats.org/officeDocument/2006/relationships/hyperlink" Target="http://cs.wikipedia.org/wiki/Soubor:050114_2495_london_city.jpg" TargetMode="External"/><Relationship Id="rId9" Type="http://schemas.openxmlformats.org/officeDocument/2006/relationships/hyperlink" Target="http://cs.wikipedia.org/wiki/Soubor:Buckingham_Palace,_London_-_April_20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Londýn II.- oblasti cestovního ruchu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5728900"/>
            <a:ext cx="4024536" cy="553616"/>
          </a:xfrm>
        </p:spPr>
        <p:txBody>
          <a:bodyPr>
            <a:normAutofit fontScale="55000" lnSpcReduction="20000"/>
          </a:bodyPr>
          <a:lstStyle/>
          <a:p>
            <a:pPr algn="r"/>
            <a:r>
              <a:rPr lang="cs-CZ" dirty="0" smtClean="0"/>
              <a:t>Mgr. Simona </a:t>
            </a:r>
            <a:r>
              <a:rPr lang="cs-CZ" dirty="0" err="1" smtClean="0"/>
              <a:t>Steinbauerová</a:t>
            </a:r>
            <a:r>
              <a:rPr lang="cs-CZ" dirty="0" smtClean="0"/>
              <a:t>    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41168"/>
            <a:ext cx="3168352" cy="1077218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Zeměpis cestovního ruchu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Simona </a:t>
                      </a:r>
                      <a:r>
                        <a:rPr lang="cs-CZ" dirty="0" err="1" smtClean="0"/>
                        <a:t>Steinbauerová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Regionální geografie Evropy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Anotace: </a:t>
            </a:r>
          </a:p>
          <a:p>
            <a:pPr algn="just"/>
            <a:r>
              <a:rPr lang="cs-CZ" sz="2200" dirty="0" smtClean="0"/>
              <a:t>Materiál je možno využít pro rozšíření učiva v rámci předmětu zeměpis cestovního ruchu. Je určen pro 2. ročníky střední školy. DUM je vytvořen jako prezentace, obsahuje základní informace o </a:t>
            </a:r>
            <a:r>
              <a:rPr lang="cs-CZ" sz="2200" dirty="0" smtClean="0"/>
              <a:t>Londýně</a:t>
            </a:r>
            <a:r>
              <a:rPr lang="cs-CZ" sz="2200" dirty="0" smtClean="0"/>
              <a:t>, </a:t>
            </a:r>
            <a:r>
              <a:rPr lang="cs-CZ" sz="2200" dirty="0" smtClean="0"/>
              <a:t>historická </a:t>
            </a:r>
            <a:r>
              <a:rPr lang="cs-CZ" sz="2200" dirty="0" smtClean="0"/>
              <a:t>fakta, </a:t>
            </a:r>
            <a:r>
              <a:rPr lang="cs-CZ" sz="2200" dirty="0" err="1" smtClean="0"/>
              <a:t>p</a:t>
            </a:r>
            <a:r>
              <a:rPr lang="cs-CZ" sz="2200" dirty="0" err="1" smtClean="0"/>
              <a:t>ower</a:t>
            </a:r>
            <a:r>
              <a:rPr lang="cs-CZ" sz="2200" dirty="0" smtClean="0"/>
              <a:t> </a:t>
            </a:r>
            <a:r>
              <a:rPr lang="cs-CZ" sz="2200" dirty="0" smtClean="0"/>
              <a:t>pointová prezentace je zaměřena především </a:t>
            </a:r>
            <a:r>
              <a:rPr lang="cs-CZ" sz="2200" dirty="0" smtClean="0"/>
              <a:t>na jednotlivé turistické oblasti.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r>
              <a:rPr lang="cs-CZ" sz="2200" dirty="0" smtClean="0"/>
              <a:t>DUM je vytvořen ve formě prezentace a je v využitelný v rámci interaktivního vzdělávání.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Nejstarší zmínka  osídlení oblasti Londýna sahá k roku 55 před Kristem.</a:t>
            </a:r>
          </a:p>
          <a:p>
            <a:r>
              <a:rPr lang="cs-CZ" sz="2000" dirty="0" smtClean="0"/>
              <a:t>Město nejdříve tvořily čtvrti City, </a:t>
            </a:r>
            <a:r>
              <a:rPr lang="cs-CZ" sz="2000" dirty="0" err="1" smtClean="0"/>
              <a:t>Westminster</a:t>
            </a:r>
            <a:r>
              <a:rPr lang="cs-CZ" sz="2000" dirty="0" smtClean="0"/>
              <a:t> a </a:t>
            </a:r>
            <a:r>
              <a:rPr lang="cs-CZ" sz="2000" dirty="0" err="1" smtClean="0"/>
              <a:t>Southwark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Nejstarším územím je City, které se rozkládá na 10ha už od 10. století. </a:t>
            </a:r>
            <a:r>
              <a:rPr lang="cs-CZ" sz="2000" dirty="0" err="1" smtClean="0"/>
              <a:t>Westminster</a:t>
            </a:r>
            <a:r>
              <a:rPr lang="cs-CZ" sz="2000" dirty="0" smtClean="0"/>
              <a:t>, se City po staletí bojoval o politické, hospodářské a kulturní postavení. </a:t>
            </a:r>
            <a:r>
              <a:rPr lang="cs-CZ" sz="2000" dirty="0" err="1" smtClean="0"/>
              <a:t>Daalší</a:t>
            </a:r>
            <a:r>
              <a:rPr lang="cs-CZ" sz="2000" dirty="0" smtClean="0"/>
              <a:t> velkou částí byl </a:t>
            </a:r>
            <a:r>
              <a:rPr lang="cs-CZ" sz="2000" dirty="0" err="1" smtClean="0"/>
              <a:t>Southwark</a:t>
            </a:r>
            <a:r>
              <a:rPr lang="cs-CZ" sz="2000" dirty="0" smtClean="0"/>
              <a:t>, který existoval již za Římanů.</a:t>
            </a:r>
          </a:p>
          <a:p>
            <a:r>
              <a:rPr lang="cs-CZ" sz="2000" dirty="0" smtClean="0"/>
              <a:t>Do města se chodilo několika branami nebo po dřevěném mostě přes řeku Temži. Do roku 1749 byl tento most jediným spojením mezi severní a jižním Londýnem.</a:t>
            </a:r>
          </a:p>
          <a:p>
            <a:r>
              <a:rPr lang="cs-CZ" sz="2000" dirty="0" smtClean="0"/>
              <a:t>Většina oblastí a vesnic byla k mstu přičleněna teprve před 150 lety.</a:t>
            </a:r>
          </a:p>
          <a:p>
            <a:r>
              <a:rPr lang="cs-CZ" sz="2000" dirty="0" smtClean="0"/>
              <a:t>Dnes má Londýn 33 obvodů.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Londýn </a:t>
            </a:r>
            <a:r>
              <a:rPr lang="cs-CZ" sz="2000" dirty="0" smtClean="0"/>
              <a:t>je hlavním městem Velké Británie, v současné době zde žije kolem 7 milionů obyvatel. </a:t>
            </a:r>
            <a:endParaRPr lang="cs-CZ" sz="2000" dirty="0"/>
          </a:p>
        </p:txBody>
      </p:sp>
      <p:pic>
        <p:nvPicPr>
          <p:cNvPr id="1026" name="Picture 2" descr="C:\Users\Simona\Downloads\327px-London_(European_Parliament_constituency).svg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34432" y="1600200"/>
            <a:ext cx="2821744" cy="5159760"/>
          </a:xfrm>
          <a:prstGeom prst="rect">
            <a:avLst/>
          </a:prstGeom>
          <a:noFill/>
          <a:ln w="3175" cmpd="sng"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5724128" y="5661248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Londýn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1268760"/>
            <a:ext cx="2105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1. Poloha Londýna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Turistické oblasti: nejvýznamnější a nejnavštěvovanější památky se nachází v pěti oblastech města: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Whitehall</a:t>
            </a:r>
            <a:r>
              <a:rPr lang="cs-CZ" dirty="0" smtClean="0"/>
              <a:t> a </a:t>
            </a:r>
            <a:r>
              <a:rPr lang="cs-CZ" dirty="0" err="1" smtClean="0"/>
              <a:t>Westminster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City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Bloomsbury</a:t>
            </a:r>
            <a:r>
              <a:rPr lang="cs-CZ" dirty="0" smtClean="0"/>
              <a:t> a </a:t>
            </a:r>
            <a:r>
              <a:rPr lang="cs-CZ" dirty="0" err="1" smtClean="0"/>
              <a:t>Fitzrovia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Soho a </a:t>
            </a:r>
            <a:r>
              <a:rPr lang="cs-CZ" dirty="0" err="1" smtClean="0"/>
              <a:t>Trafalgar</a:t>
            </a:r>
            <a:r>
              <a:rPr lang="cs-CZ" dirty="0" smtClean="0"/>
              <a:t> Square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South</a:t>
            </a:r>
            <a:r>
              <a:rPr lang="cs-CZ" dirty="0" smtClean="0"/>
              <a:t> </a:t>
            </a:r>
            <a:r>
              <a:rPr lang="cs-CZ" dirty="0" err="1" smtClean="0"/>
              <a:t>Kensington</a:t>
            </a:r>
            <a:r>
              <a:rPr lang="cs-CZ" dirty="0" smtClean="0"/>
              <a:t> a </a:t>
            </a:r>
            <a:r>
              <a:rPr lang="cs-CZ" dirty="0" err="1" smtClean="0"/>
              <a:t>Knightsbridge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1. Oblast </a:t>
            </a:r>
            <a:r>
              <a:rPr lang="cs-CZ" sz="3200" dirty="0" err="1" smtClean="0"/>
              <a:t>Whitehall</a:t>
            </a:r>
            <a:r>
              <a:rPr lang="cs-CZ" sz="3200" dirty="0" smtClean="0"/>
              <a:t> a </a:t>
            </a:r>
            <a:r>
              <a:rPr lang="cs-CZ" sz="3200" dirty="0" err="1" smtClean="0"/>
              <a:t>Westminster</a:t>
            </a:r>
            <a:r>
              <a:rPr lang="cs-CZ" sz="3200" dirty="0" smtClean="0"/>
              <a:t> je centrem </a:t>
            </a:r>
            <a:r>
              <a:rPr lang="cs-CZ" sz="3200" dirty="0" smtClean="0"/>
              <a:t>politického a náboženského života v Anglii.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Picture 2" descr="C:\Users\Simona\Anglie_2013\20130618_10343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t="14141" b="1522"/>
          <a:stretch>
            <a:fillRect/>
          </a:stretch>
        </p:blipFill>
        <p:spPr bwMode="auto">
          <a:xfrm>
            <a:off x="323528" y="1700807"/>
            <a:ext cx="8064896" cy="510122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340768"/>
            <a:ext cx="3170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2. </a:t>
            </a:r>
            <a:r>
              <a:rPr lang="cs-CZ" dirty="0" err="1" smtClean="0"/>
              <a:t>Westminster</a:t>
            </a:r>
            <a:r>
              <a:rPr lang="cs-CZ" dirty="0" smtClean="0"/>
              <a:t> a </a:t>
            </a:r>
            <a:r>
              <a:rPr lang="cs-CZ" dirty="0" err="1" smtClean="0"/>
              <a:t>Whitehall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Oblast </a:t>
            </a:r>
            <a:r>
              <a:rPr lang="cs-CZ" sz="2800" dirty="0" err="1" smtClean="0"/>
              <a:t>Whitehall</a:t>
            </a:r>
            <a:r>
              <a:rPr lang="cs-CZ" sz="2800" dirty="0" smtClean="0"/>
              <a:t> a </a:t>
            </a:r>
            <a:r>
              <a:rPr lang="cs-CZ" sz="2800" dirty="0" err="1" smtClean="0"/>
              <a:t>Westminster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i="1" dirty="0" err="1" smtClean="0"/>
              <a:t>Houses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of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parliament</a:t>
            </a:r>
            <a:endParaRPr lang="cs-CZ" sz="2800" i="1" dirty="0"/>
          </a:p>
        </p:txBody>
      </p:sp>
      <p:pic>
        <p:nvPicPr>
          <p:cNvPr id="1026" name="Picture 2" descr="C:\Users\Simona\Anglie_2013\20130618_08594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t="22539"/>
          <a:stretch>
            <a:fillRect/>
          </a:stretch>
        </p:blipFill>
        <p:spPr bwMode="auto">
          <a:xfrm>
            <a:off x="144108" y="1756355"/>
            <a:ext cx="8748372" cy="508242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1340768"/>
            <a:ext cx="2852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3.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</a:t>
            </a:r>
            <a:r>
              <a:rPr lang="cs-CZ" sz="3200" dirty="0" smtClean="0"/>
              <a:t>Oblast </a:t>
            </a:r>
            <a:r>
              <a:rPr lang="cs-CZ" sz="3200" dirty="0" err="1" smtClean="0"/>
              <a:t>Whitehall</a:t>
            </a:r>
            <a:r>
              <a:rPr lang="cs-CZ" sz="3200" dirty="0" smtClean="0"/>
              <a:t> a </a:t>
            </a:r>
            <a:r>
              <a:rPr lang="cs-CZ" sz="3200" dirty="0" err="1" smtClean="0"/>
              <a:t>Westminster</a:t>
            </a:r>
            <a:r>
              <a:rPr lang="cs-CZ" sz="3200" dirty="0" smtClean="0"/>
              <a:t> </a:t>
            </a:r>
            <a:r>
              <a:rPr lang="cs-CZ" sz="3200" i="1" dirty="0" err="1" smtClean="0"/>
              <a:t>Westminsterské</a:t>
            </a:r>
            <a:r>
              <a:rPr lang="cs-CZ" sz="3200" i="1" dirty="0" smtClean="0"/>
              <a:t> opatství</a:t>
            </a:r>
            <a:endParaRPr lang="cs-CZ" sz="3200" i="1" dirty="0"/>
          </a:p>
        </p:txBody>
      </p:sp>
      <p:pic>
        <p:nvPicPr>
          <p:cNvPr id="2050" name="Picture 2" descr="C:\Users\Simona\Downloads\453px-Westminster.abbey.northentrance.arp.500pix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660818"/>
            <a:ext cx="3928578" cy="51971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71800" y="1340768"/>
            <a:ext cx="3147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4. </a:t>
            </a:r>
            <a:r>
              <a:rPr lang="cs-CZ" dirty="0" err="1" smtClean="0"/>
              <a:t>Westminsterské</a:t>
            </a:r>
            <a:r>
              <a:rPr lang="cs-CZ" dirty="0" smtClean="0"/>
              <a:t> opatství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Oblast City </a:t>
            </a:r>
            <a:r>
              <a:rPr lang="cs-CZ" sz="3200" dirty="0" err="1" smtClean="0"/>
              <a:t>of</a:t>
            </a:r>
            <a:r>
              <a:rPr lang="cs-CZ" sz="3200" dirty="0" smtClean="0"/>
              <a:t> London</a:t>
            </a:r>
            <a:endParaRPr lang="cs-CZ" sz="3200" dirty="0"/>
          </a:p>
        </p:txBody>
      </p:sp>
      <p:pic>
        <p:nvPicPr>
          <p:cNvPr id="3074" name="Picture 2" descr="C:\Users\Simona\Downloads\050114_2495_london_city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t="14951"/>
          <a:stretch>
            <a:fillRect/>
          </a:stretch>
        </p:blipFill>
        <p:spPr bwMode="auto">
          <a:xfrm>
            <a:off x="611560" y="1732967"/>
            <a:ext cx="8034625" cy="512503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1412776"/>
            <a:ext cx="1211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5. City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Oblast City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smtClean="0"/>
              <a:t>London</a:t>
            </a:r>
            <a:br>
              <a:rPr lang="cs-CZ" sz="3200" dirty="0" smtClean="0"/>
            </a:br>
            <a:r>
              <a:rPr lang="cs-CZ" sz="3200" i="1" dirty="0" err="1" smtClean="0"/>
              <a:t>Tower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Bridge</a:t>
            </a:r>
            <a:endParaRPr lang="cs-CZ" sz="3200" i="1" dirty="0"/>
          </a:p>
        </p:txBody>
      </p:sp>
      <p:pic>
        <p:nvPicPr>
          <p:cNvPr id="5122" name="Picture 2" descr="C:\Users\Simona\anglie výběr\20130622_13234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682806"/>
            <a:ext cx="6840760" cy="51305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1268760"/>
            <a:ext cx="20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6.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Oblast City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smtClean="0"/>
              <a:t>London</a:t>
            </a:r>
            <a:br>
              <a:rPr lang="cs-CZ" sz="3200" dirty="0" smtClean="0"/>
            </a:br>
            <a:r>
              <a:rPr lang="cs-CZ" sz="3200" i="1" dirty="0" err="1" smtClean="0"/>
              <a:t>Tower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of</a:t>
            </a:r>
            <a:r>
              <a:rPr lang="cs-CZ" sz="3200" i="1" dirty="0" smtClean="0"/>
              <a:t> London</a:t>
            </a:r>
            <a:endParaRPr lang="cs-CZ" sz="3200" i="1" dirty="0"/>
          </a:p>
        </p:txBody>
      </p:sp>
      <p:pic>
        <p:nvPicPr>
          <p:cNvPr id="6146" name="Picture 2" descr="C:\Users\Simona\Downloads\Tower_of_London_viewed_from_the_River_Thames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56548"/>
            <a:ext cx="8280920" cy="52014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1340768"/>
            <a:ext cx="243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7.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Oblast City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smtClean="0"/>
              <a:t>London</a:t>
            </a:r>
            <a:br>
              <a:rPr lang="cs-CZ" sz="3200" dirty="0" smtClean="0"/>
            </a:br>
            <a:r>
              <a:rPr lang="cs-CZ" sz="3200" i="1" dirty="0" smtClean="0"/>
              <a:t>katedrála sv. Pavla</a:t>
            </a:r>
            <a:endParaRPr lang="cs-CZ" sz="3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268760"/>
            <a:ext cx="2563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8. Katedrála sv. Pavla</a:t>
            </a:r>
            <a:endParaRPr lang="cs-CZ" dirty="0"/>
          </a:p>
        </p:txBody>
      </p:sp>
      <p:pic>
        <p:nvPicPr>
          <p:cNvPr id="4099" name="Picture 3" descr="C:\Users\Simona\Downloads\St_Paul's_Cathedral_2003_crop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592028"/>
            <a:ext cx="6439846" cy="52659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3. </a:t>
            </a:r>
            <a:r>
              <a:rPr lang="cs-CZ" sz="3200" dirty="0" err="1" smtClean="0"/>
              <a:t>Bloomsbury</a:t>
            </a:r>
            <a:r>
              <a:rPr lang="cs-CZ" sz="3200" dirty="0" smtClean="0"/>
              <a:t> </a:t>
            </a:r>
            <a:r>
              <a:rPr lang="cs-CZ" sz="3200" dirty="0" smtClean="0"/>
              <a:t>a </a:t>
            </a:r>
            <a:r>
              <a:rPr lang="cs-CZ" sz="3200" dirty="0" err="1" smtClean="0"/>
              <a:t>Fitzrovia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200" dirty="0" smtClean="0"/>
              <a:t>tato oblast je synonymem pro umění, literaturu a studium. Nachází se zde Univerzity </a:t>
            </a:r>
            <a:r>
              <a:rPr lang="cs-CZ" sz="2200" dirty="0" err="1" smtClean="0"/>
              <a:t>of</a:t>
            </a:r>
            <a:r>
              <a:rPr lang="cs-CZ" sz="2200" dirty="0" smtClean="0"/>
              <a:t> London, Britské muzeum a mnoho gregoriánských náměstí.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7170" name="Picture 2" descr="C:\Users\Simona\Downloads\British_Museum_from_NE_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b="10000"/>
          <a:stretch>
            <a:fillRect/>
          </a:stretch>
        </p:blipFill>
        <p:spPr bwMode="auto">
          <a:xfrm>
            <a:off x="539552" y="1628800"/>
            <a:ext cx="7704855" cy="497324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1268760"/>
            <a:ext cx="2333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9. </a:t>
            </a:r>
            <a:r>
              <a:rPr lang="cs-CZ" dirty="0" err="1" smtClean="0"/>
              <a:t>British</a:t>
            </a:r>
            <a:r>
              <a:rPr lang="cs-CZ" dirty="0" smtClean="0"/>
              <a:t> Museum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4. Soho a </a:t>
            </a:r>
            <a:r>
              <a:rPr lang="cs-CZ" sz="3200" dirty="0" err="1" smtClean="0"/>
              <a:t>Trafalgar</a:t>
            </a:r>
            <a:r>
              <a:rPr lang="cs-CZ" sz="3200" dirty="0" smtClean="0"/>
              <a:t> square</a:t>
            </a:r>
            <a:endParaRPr lang="cs-CZ" sz="3200" dirty="0"/>
          </a:p>
        </p:txBody>
      </p:sp>
      <p:pic>
        <p:nvPicPr>
          <p:cNvPr id="8194" name="Picture 2" descr="C:\Users\Simona\Downloads\800px-Trafalgar_Square_360_Panorama_Cropped_Sky,_London_-_Jun_200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7817" r="18906"/>
          <a:stretch>
            <a:fillRect/>
          </a:stretch>
        </p:blipFill>
        <p:spPr bwMode="auto">
          <a:xfrm>
            <a:off x="-1" y="2204864"/>
            <a:ext cx="9324499" cy="26642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1844824"/>
            <a:ext cx="2468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10. </a:t>
            </a:r>
            <a:r>
              <a:rPr lang="cs-CZ" dirty="0" err="1" smtClean="0"/>
              <a:t>Trafalgar</a:t>
            </a:r>
            <a:r>
              <a:rPr lang="cs-CZ" dirty="0" smtClean="0"/>
              <a:t> square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941168"/>
            <a:ext cx="898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Trafalgarskému</a:t>
            </a:r>
            <a:r>
              <a:rPr lang="cs-CZ" dirty="0" smtClean="0"/>
              <a:t> náměstí dominuje sloup se sochou admirála Nelsona a budova Národní galerie.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Buckinghamský palác se nachází nedaleko </a:t>
            </a:r>
            <a:r>
              <a:rPr lang="cs-CZ" sz="3200" dirty="0" err="1" smtClean="0"/>
              <a:t>Trafalgarského</a:t>
            </a:r>
            <a:r>
              <a:rPr lang="cs-CZ" sz="3200" dirty="0" smtClean="0"/>
              <a:t> náměstí </a:t>
            </a:r>
            <a:endParaRPr lang="cs-CZ" sz="3200" dirty="0"/>
          </a:p>
        </p:txBody>
      </p:sp>
      <p:pic>
        <p:nvPicPr>
          <p:cNvPr id="10242" name="Picture 2" descr="C:\Users\Simona\Downloads\Buckingham_Palace,_London_-_April_2009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672039"/>
            <a:ext cx="7921277" cy="518596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1340768"/>
            <a:ext cx="30180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11. Buckinghamský palác 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5. </a:t>
            </a:r>
            <a:r>
              <a:rPr lang="cs-CZ" sz="3200" dirty="0" err="1" smtClean="0"/>
              <a:t>South</a:t>
            </a:r>
            <a:r>
              <a:rPr lang="cs-CZ" sz="3200" dirty="0" smtClean="0"/>
              <a:t> </a:t>
            </a:r>
            <a:r>
              <a:rPr lang="cs-CZ" sz="3200" dirty="0" err="1" smtClean="0"/>
              <a:t>Kensington</a:t>
            </a:r>
            <a:r>
              <a:rPr lang="cs-CZ" sz="3200" dirty="0" smtClean="0"/>
              <a:t> a </a:t>
            </a:r>
            <a:r>
              <a:rPr lang="cs-CZ" sz="3200" dirty="0" err="1" smtClean="0"/>
              <a:t>Knightsbridge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9218" name="Picture 2" descr="C:\Users\Simona\Downloads\Aerial_view_of_Hyde_Park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953344"/>
            <a:ext cx="5904656" cy="59046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91680" y="620688"/>
            <a:ext cx="1915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12. </a:t>
            </a:r>
            <a:r>
              <a:rPr lang="cs-CZ" dirty="0" err="1" smtClean="0"/>
              <a:t>Hyde</a:t>
            </a:r>
            <a:r>
              <a:rPr lang="cs-CZ" dirty="0" smtClean="0"/>
              <a:t> Park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Obrazové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+mj-lt"/>
              <a:buAutoNum type="arabicPeriod"/>
            </a:pPr>
            <a:r>
              <a:rPr lang="cs-CZ" altLang="ja-JP" sz="1400" dirty="0" smtClean="0">
                <a:cs typeface="Arial" charset="0"/>
              </a:rPr>
              <a:t>Poloha Londýna: 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2"/>
              </a:rPr>
              <a:t>http://cs.wikipedia.org/wiki/Soubor:London_(European_Parliament_constituency).svg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Westminster</a:t>
            </a:r>
            <a:r>
              <a:rPr lang="cs-CZ" sz="1400" dirty="0" smtClean="0"/>
              <a:t> a </a:t>
            </a:r>
            <a:r>
              <a:rPr lang="cs-CZ" sz="1400" dirty="0" err="1" smtClean="0"/>
              <a:t>Whitehall</a:t>
            </a:r>
            <a:r>
              <a:rPr lang="cs-CZ" sz="1400" dirty="0" smtClean="0"/>
              <a:t>, autor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Houses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Parliament</a:t>
            </a:r>
            <a:r>
              <a:rPr lang="cs-CZ" sz="1400" dirty="0" smtClean="0"/>
              <a:t>, autor</a:t>
            </a:r>
          </a:p>
          <a:p>
            <a:pPr>
              <a:buFont typeface="+mj-lt"/>
              <a:buAutoNum type="arabicPeriod"/>
            </a:pPr>
            <a:r>
              <a:rPr lang="cs-CZ" altLang="ja-JP" sz="1400" dirty="0" err="1" smtClean="0">
                <a:cs typeface="Arial" charset="0"/>
              </a:rPr>
              <a:t>Westminsterské</a:t>
            </a:r>
            <a:r>
              <a:rPr lang="cs-CZ" altLang="ja-JP" sz="1400" dirty="0" smtClean="0">
                <a:cs typeface="Arial" charset="0"/>
              </a:rPr>
              <a:t> opatství: </a:t>
            </a:r>
            <a:r>
              <a:rPr lang="cs-CZ" altLang="ja-JP" sz="1400" dirty="0" smtClean="0">
                <a:cs typeface="Arial" charset="0"/>
              </a:rPr>
              <a:t>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cs.wikipedia.org/wiki/Soubor:Westminster.abbey.northentrance.arp.500pix.jpg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altLang="ja-JP" sz="1400" dirty="0" smtClean="0">
                <a:cs typeface="Arial" charset="0"/>
              </a:rPr>
              <a:t>City: </a:t>
            </a:r>
            <a:r>
              <a:rPr lang="cs-CZ" altLang="ja-JP" sz="1400" dirty="0" smtClean="0">
                <a:cs typeface="Arial" charset="0"/>
              </a:rPr>
              <a:t>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 smtClean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cs.wikipedia.org/wiki/Soubor:050114_2495_london_city.jpg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Tower</a:t>
            </a:r>
            <a:r>
              <a:rPr lang="cs-CZ" sz="1400" dirty="0" smtClean="0"/>
              <a:t> </a:t>
            </a:r>
            <a:r>
              <a:rPr lang="cs-CZ" sz="1400" dirty="0" err="1" smtClean="0"/>
              <a:t>Bridge</a:t>
            </a:r>
            <a:r>
              <a:rPr lang="cs-CZ" sz="1400" dirty="0" smtClean="0"/>
              <a:t>, autor</a:t>
            </a:r>
          </a:p>
          <a:p>
            <a:pPr>
              <a:buFont typeface="+mj-lt"/>
              <a:buAutoNum type="arabicPeriod"/>
            </a:pPr>
            <a:r>
              <a:rPr lang="cs-CZ" altLang="ja-JP" sz="1400" dirty="0" err="1" smtClean="0">
                <a:cs typeface="Arial" charset="0"/>
              </a:rPr>
              <a:t>Tower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of</a:t>
            </a:r>
            <a:r>
              <a:rPr lang="cs-CZ" altLang="ja-JP" sz="1400" dirty="0" smtClean="0">
                <a:cs typeface="Arial" charset="0"/>
              </a:rPr>
              <a:t> London: </a:t>
            </a:r>
            <a:r>
              <a:rPr lang="cs-CZ" altLang="ja-JP" sz="1400" dirty="0" smtClean="0">
                <a:cs typeface="Arial" charset="0"/>
              </a:rPr>
              <a:t>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 smtClean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en.wikipedia.org/wiki/File:Tower_of_London_viewed_from_the_River_Thames.jpg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altLang="ja-JP" sz="1400" dirty="0" smtClean="0">
                <a:cs typeface="Arial" charset="0"/>
              </a:rPr>
              <a:t>Katedrála sv. Pavla: </a:t>
            </a:r>
            <a:r>
              <a:rPr lang="cs-CZ" altLang="ja-JP" sz="1400" dirty="0" smtClean="0">
                <a:cs typeface="Arial" charset="0"/>
              </a:rPr>
              <a:t>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en.wikipedia.org/wiki/File:St_Paul%27s_Cathedral_2003_crop.JPG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altLang="ja-JP" sz="1400" dirty="0" err="1" smtClean="0">
                <a:cs typeface="Arial" charset="0"/>
              </a:rPr>
              <a:t>British</a:t>
            </a:r>
            <a:r>
              <a:rPr lang="cs-CZ" altLang="ja-JP" sz="1400" dirty="0" smtClean="0">
                <a:cs typeface="Arial" charset="0"/>
              </a:rPr>
              <a:t> Museum: </a:t>
            </a:r>
            <a:r>
              <a:rPr lang="cs-CZ" altLang="ja-JP" sz="1400" dirty="0" smtClean="0">
                <a:cs typeface="Arial" charset="0"/>
              </a:rPr>
              <a:t>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7"/>
              </a:rPr>
              <a:t>http</a:t>
            </a:r>
            <a:r>
              <a:rPr lang="cs-CZ" sz="1400" dirty="0" smtClean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en.wikipedia.org/wiki/File:British_Museum_from_NE_2.JPG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altLang="ja-JP" sz="1400" dirty="0" err="1" smtClean="0">
                <a:cs typeface="Arial" charset="0"/>
              </a:rPr>
              <a:t>Trafalgar</a:t>
            </a:r>
            <a:r>
              <a:rPr lang="cs-CZ" altLang="ja-JP" sz="1400" dirty="0" smtClean="0">
                <a:cs typeface="Arial" charset="0"/>
              </a:rPr>
              <a:t> square: </a:t>
            </a:r>
            <a:r>
              <a:rPr lang="cs-CZ" altLang="ja-JP" sz="1400" dirty="0" smtClean="0">
                <a:cs typeface="Arial" charset="0"/>
              </a:rPr>
              <a:t>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8"/>
              </a:rPr>
              <a:t>http</a:t>
            </a:r>
            <a:r>
              <a:rPr lang="cs-CZ" sz="1400" dirty="0" smtClean="0">
                <a:hlinkClick r:id="rId8"/>
              </a:rPr>
              <a:t>://cs.wikipedia.org/wiki/Soubor:Trafalgar_Square_360_Panorama_Cropped_Sky,_London_-_</a:t>
            </a:r>
            <a:r>
              <a:rPr lang="cs-CZ" sz="1400" dirty="0" smtClean="0">
                <a:hlinkClick r:id="rId8"/>
              </a:rPr>
              <a:t>Jun_2009.jpg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altLang="ja-JP" sz="1400" dirty="0" smtClean="0">
                <a:cs typeface="Arial" charset="0"/>
              </a:rPr>
              <a:t>Buckinghamský palác: </a:t>
            </a:r>
            <a:r>
              <a:rPr lang="cs-CZ" altLang="ja-JP" sz="1400" dirty="0" smtClean="0">
                <a:cs typeface="Arial" charset="0"/>
              </a:rPr>
              <a:t>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9"/>
              </a:rPr>
              <a:t>http</a:t>
            </a:r>
            <a:r>
              <a:rPr lang="cs-CZ" sz="1400" dirty="0" smtClean="0">
                <a:hlinkClick r:id="rId9"/>
              </a:rPr>
              <a:t>://cs.wikipedia.org/wiki/Soubor:Buckingham_Palace,_London_-_April_2009.jpg</a:t>
            </a:r>
            <a:endParaRPr lang="cs-CZ" sz="1400" dirty="0" smtClean="0"/>
          </a:p>
          <a:p>
            <a:pPr>
              <a:buFont typeface="+mj-lt"/>
              <a:buAutoNum type="arabicPeriod"/>
            </a:pPr>
            <a:r>
              <a:rPr lang="cs-CZ" altLang="ja-JP" sz="1400" dirty="0" err="1" smtClean="0">
                <a:cs typeface="Arial" charset="0"/>
              </a:rPr>
              <a:t>Hyde</a:t>
            </a:r>
            <a:r>
              <a:rPr lang="cs-CZ" altLang="ja-JP" sz="1400" dirty="0" smtClean="0">
                <a:cs typeface="Arial" charset="0"/>
              </a:rPr>
              <a:t> park: </a:t>
            </a:r>
            <a:r>
              <a:rPr lang="cs-CZ" altLang="ja-JP" sz="1400" dirty="0" smtClean="0">
                <a:cs typeface="Arial" charset="0"/>
              </a:rPr>
              <a:t>[online]. [cit. 2013-09-26]. Dostupný pod licencí </a:t>
            </a:r>
            <a:r>
              <a:rPr lang="cs-CZ" altLang="ja-JP" sz="1400" dirty="0" err="1" smtClean="0">
                <a:cs typeface="Arial" charset="0"/>
              </a:rPr>
              <a:t>Creative</a:t>
            </a:r>
            <a:r>
              <a:rPr lang="cs-CZ" altLang="ja-JP" sz="1400" dirty="0" smtClean="0">
                <a:cs typeface="Arial" charset="0"/>
              </a:rPr>
              <a:t> </a:t>
            </a:r>
            <a:r>
              <a:rPr lang="cs-CZ" altLang="ja-JP" sz="1400" dirty="0" err="1" smtClean="0">
                <a:cs typeface="Arial" charset="0"/>
              </a:rPr>
              <a:t>Commons</a:t>
            </a:r>
            <a:r>
              <a:rPr lang="en-US" altLang="ja-JP" sz="1400" dirty="0" smtClean="0">
                <a:cs typeface="Arial" charset="0"/>
              </a:rPr>
              <a:t> </a:t>
            </a:r>
            <a:r>
              <a:rPr lang="en-US" altLang="ja-JP" sz="1400" dirty="0" err="1" smtClean="0">
                <a:cs typeface="Arial" charset="0"/>
              </a:rPr>
              <a:t>na</a:t>
            </a:r>
            <a:r>
              <a:rPr lang="en-US" altLang="ja-JP" sz="1400" dirty="0" smtClean="0">
                <a:cs typeface="Arial" charset="0"/>
              </a:rPr>
              <a:t> WWW</a:t>
            </a:r>
            <a:r>
              <a:rPr lang="pl-PL" altLang="ja-JP" sz="1400" dirty="0" smtClean="0">
                <a:cs typeface="Arial" charset="0"/>
              </a:rPr>
              <a:t>: </a:t>
            </a:r>
            <a:r>
              <a:rPr lang="cs-CZ" sz="1400" dirty="0" smtClean="0">
                <a:hlinkClick r:id="rId10"/>
              </a:rPr>
              <a:t>http</a:t>
            </a:r>
            <a:r>
              <a:rPr lang="cs-CZ" sz="1400" dirty="0" smtClean="0">
                <a:hlinkClick r:id="rId10"/>
              </a:rPr>
              <a:t>://en.wikipedia.org/wiki/File:Aerial_view_of_Hyde_Park.jpg</a:t>
            </a:r>
            <a:endParaRPr lang="cs-CZ" sz="1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1755</Words>
  <Application>Microsoft Office PowerPoint</Application>
  <PresentationFormat>Předvádění na obrazovce (4:3)</PresentationFormat>
  <Paragraphs>112</Paragraphs>
  <Slides>18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Londýn II.- oblasti cestovního ruchu</vt:lpstr>
      <vt:lpstr>Snímek 2</vt:lpstr>
      <vt:lpstr>Snímek 3</vt:lpstr>
      <vt:lpstr>Historie města</vt:lpstr>
      <vt:lpstr>Londýn je hlavním městem Velké Británie, v současné době zde žije kolem 7 milionů obyvatel. </vt:lpstr>
      <vt:lpstr>Turistické oblasti: nejvýznamnější a nejnavštěvovanější památky se nachází v pěti oblastech města:</vt:lpstr>
      <vt:lpstr>1. Oblast Whitehall a Westminster je centrem politického a náboženského života v Anglii. </vt:lpstr>
      <vt:lpstr>1. Oblast Whitehall a Westminster Houses of parliament</vt:lpstr>
      <vt:lpstr>1. Oblast Whitehall a Westminster Westminsterské opatství</vt:lpstr>
      <vt:lpstr>2. Oblast City of London</vt:lpstr>
      <vt:lpstr>2. Oblast City of London Tower Bridge</vt:lpstr>
      <vt:lpstr>2. Oblast City of London Tower of London</vt:lpstr>
      <vt:lpstr>2. Oblast City of London katedrála sv. Pavla</vt:lpstr>
      <vt:lpstr>3. Bloomsbury a Fitzrovia tato oblast je synonymem pro umění, literaturu a studium. Nachází se zde Univerzity of London, Britské muzeum a mnoho gregoriánských náměstí. </vt:lpstr>
      <vt:lpstr>4. Soho a Trafalgar square</vt:lpstr>
      <vt:lpstr>Buckinghamský palác se nachází nedaleko Trafalgarského náměstí </vt:lpstr>
      <vt:lpstr>5. South Kensington a Knightsbridge </vt:lpstr>
      <vt:lpstr>Obrazové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Londýn</dc:title>
  <dc:creator>Simona</dc:creator>
  <cp:lastModifiedBy>Simona</cp:lastModifiedBy>
  <cp:revision>5</cp:revision>
  <dcterms:created xsi:type="dcterms:W3CDTF">2013-09-13T18:38:35Z</dcterms:created>
  <dcterms:modified xsi:type="dcterms:W3CDTF">2013-09-26T21:14:19Z</dcterms:modified>
</cp:coreProperties>
</file>