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7101886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</a:t>
            </a:r>
            <a:r>
              <a:rPr lang="cs-CZ" sz="2400" dirty="0" smtClean="0"/>
              <a:t>českou literaturu mezi léty 1945 - 1948. </a:t>
            </a:r>
            <a:r>
              <a:rPr lang="cs-CZ" sz="2400" dirty="0"/>
              <a:t>Inovuje výuku využitím multimediálních pomůcek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Literatura </a:t>
            </a:r>
            <a:r>
              <a:rPr lang="cs-CZ" sz="3600" dirty="0"/>
              <a:t>v letech 1945 – </a:t>
            </a:r>
            <a:r>
              <a:rPr lang="cs-CZ" sz="3600" dirty="0" smtClean="0"/>
              <a:t>1948</a:t>
            </a:r>
          </a:p>
          <a:p>
            <a:pPr marL="0" indent="0" algn="ctr">
              <a:buNone/>
            </a:pPr>
            <a:r>
              <a:rPr lang="cs-CZ" sz="3600" dirty="0" smtClean="0"/>
              <a:t>historický a literární přehled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82536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2</a:t>
            </a:r>
            <a:r>
              <a:rPr lang="cs-CZ" sz="2400" dirty="0"/>
              <a:t>. světová válka končí 8. května 1945</a:t>
            </a:r>
          </a:p>
          <a:p>
            <a:r>
              <a:rPr lang="cs-CZ" sz="2400" dirty="0" smtClean="0"/>
              <a:t>Čechy </a:t>
            </a:r>
            <a:r>
              <a:rPr lang="cs-CZ" sz="2400" dirty="0"/>
              <a:t>se těsně po válce pokouší o návrat k demokratickým principům, parlament suplují Benešovy dekrety </a:t>
            </a:r>
            <a:r>
              <a:rPr lang="cs-CZ" sz="2400" dirty="0" smtClean="0"/>
              <a:t>(</a:t>
            </a:r>
            <a:r>
              <a:rPr lang="cs-CZ" sz="2400" dirty="0"/>
              <a:t>vydávány již za války) – např. zrušení německých vysokých škol, zrušení československého </a:t>
            </a:r>
            <a:r>
              <a:rPr lang="cs-CZ" sz="2400" dirty="0" smtClean="0"/>
              <a:t>občanství </a:t>
            </a:r>
            <a:r>
              <a:rPr lang="cs-CZ" sz="2400" dirty="0"/>
              <a:t>Němcům, odebrání půdy Němců atd.</a:t>
            </a:r>
          </a:p>
          <a:p>
            <a:r>
              <a:rPr lang="cs-CZ" sz="2400" dirty="0" smtClean="0"/>
              <a:t>díky </a:t>
            </a:r>
            <a:r>
              <a:rPr lang="cs-CZ" sz="2400" dirty="0"/>
              <a:t>silným vazbám na SSSR se u nás stávají nejsilnější stranou komunisté</a:t>
            </a:r>
          </a:p>
          <a:p>
            <a:r>
              <a:rPr lang="cs-CZ" sz="2400" dirty="0" smtClean="0"/>
              <a:t>v</a:t>
            </a:r>
            <a:r>
              <a:rPr lang="cs-CZ" sz="2400" dirty="0"/>
              <a:t> květnu 1946 se konaly první volby, komunisté získali 38 % hlasů. Díky tomu obsadili v první vládě – 	tzv. vláda Národní fronty (dále např. lidovci, demokraté, národní socialisté, sociální </a:t>
            </a:r>
            <a:r>
              <a:rPr lang="cs-CZ" sz="2400" dirty="0" smtClean="0"/>
              <a:t>demokraté, nezávislí </a:t>
            </a:r>
            <a:r>
              <a:rPr lang="cs-CZ" sz="2400" dirty="0"/>
              <a:t>Masaryk a Svoboda) místo premiéra a nejdůležitější ministerstva (vnitro, práce, finance, </a:t>
            </a:r>
            <a:r>
              <a:rPr lang="cs-CZ" sz="2400" dirty="0" smtClean="0"/>
              <a:t>obchod</a:t>
            </a:r>
            <a:r>
              <a:rPr lang="cs-CZ" sz="2400" dirty="0"/>
              <a:t>, zemědělství, informace)</a:t>
            </a:r>
          </a:p>
          <a:p>
            <a:r>
              <a:rPr lang="cs-CZ" sz="2400" dirty="0" smtClean="0"/>
              <a:t>vláda </a:t>
            </a:r>
            <a:r>
              <a:rPr lang="cs-CZ" sz="2400" dirty="0"/>
              <a:t>Národní fronty skončila politickým převratem v roce 1948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/>
              <a:t>v kultuře nastala rychlá obnova, vrací se exulanti (</a:t>
            </a:r>
            <a:r>
              <a:rPr lang="cs-CZ" sz="2400" dirty="0" err="1"/>
              <a:t>Hostovský</a:t>
            </a:r>
            <a:r>
              <a:rPr lang="cs-CZ" sz="2400" dirty="0"/>
              <a:t>, Voskovec, Werich, František Langer, </a:t>
            </a:r>
            <a:r>
              <a:rPr lang="cs-CZ" sz="2400" dirty="0" smtClean="0"/>
              <a:t>Peroutka</a:t>
            </a:r>
            <a:r>
              <a:rPr lang="cs-CZ" sz="2400" dirty="0"/>
              <a:t>, Nejedlý, E. F. Burian, Václav Černý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literatura je v této době poměrně svobodná, bez cenzury</a:t>
            </a:r>
          </a:p>
          <a:p>
            <a:r>
              <a:rPr lang="cs-CZ" sz="2400" dirty="0"/>
              <a:t>v roce 1946 se koná sjezd Syndikátu československých spisovatelů, kde se polemizovalo, zda se přiklonit k západní či východní literatuře</a:t>
            </a:r>
          </a:p>
          <a:p>
            <a:r>
              <a:rPr lang="cs-CZ" sz="2400" dirty="0" smtClean="0"/>
              <a:t>hlavním </a:t>
            </a:r>
            <a:r>
              <a:rPr lang="cs-CZ" sz="2400" dirty="0"/>
              <a:t>uměleckým směrem se stává </a:t>
            </a:r>
            <a:r>
              <a:rPr lang="cs-CZ" sz="2400" b="1" dirty="0"/>
              <a:t>socialistický realismus</a:t>
            </a:r>
            <a:r>
              <a:rPr lang="cs-CZ" sz="2400" dirty="0"/>
              <a:t> – umělecký směr, který vychází z myšlenek 	marxismu-leninismu a částečně z realismu 19. století. V SSSR se uplatňoval již od 30. let 20. st., po </a:t>
            </a:r>
            <a:r>
              <a:rPr lang="cs-CZ" sz="2400" dirty="0" smtClean="0"/>
              <a:t>2</a:t>
            </a:r>
            <a:r>
              <a:rPr lang="cs-CZ" sz="2400" dirty="0"/>
              <a:t>. sv. válce se stal jediným uměleckým směrem v zemích východního bloku. Díla zobrazovala </a:t>
            </a:r>
            <a:r>
              <a:rPr lang="cs-CZ" sz="2400" dirty="0" smtClean="0"/>
              <a:t>budovatelský </a:t>
            </a:r>
            <a:r>
              <a:rPr lang="cs-CZ" sz="2400" dirty="0"/>
              <a:t>optimismus, dělníky při práci atd. </a:t>
            </a:r>
          </a:p>
          <a:p>
            <a:r>
              <a:rPr lang="cs-CZ" sz="2400" dirty="0" smtClean="0"/>
              <a:t>postupně </a:t>
            </a:r>
            <a:r>
              <a:rPr lang="cs-CZ" sz="2400" dirty="0" err="1" smtClean="0"/>
              <a:t>sorela</a:t>
            </a:r>
            <a:r>
              <a:rPr lang="cs-CZ" sz="2400" dirty="0" smtClean="0"/>
              <a:t> </a:t>
            </a:r>
            <a:r>
              <a:rPr lang="cs-CZ" sz="2400" dirty="0"/>
              <a:t>převládá i u nás (Jan Drda, Vítězslav Nezval), naopak bývalý proletář Karel </a:t>
            </a:r>
            <a:r>
              <a:rPr lang="cs-CZ" sz="2400" dirty="0" err="1"/>
              <a:t>Teige</a:t>
            </a:r>
            <a:r>
              <a:rPr lang="cs-CZ" sz="2400" dirty="0"/>
              <a:t> </a:t>
            </a:r>
            <a:r>
              <a:rPr lang="cs-CZ" sz="2400" dirty="0" smtClean="0"/>
              <a:t>je </a:t>
            </a:r>
            <a:r>
              <a:rPr lang="cs-CZ" sz="2400" dirty="0"/>
              <a:t>kritikem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238295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chemeClr val="accent3"/>
                </a:solidFill>
              </a:rPr>
              <a:t>Poezie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z</a:t>
            </a:r>
            <a:r>
              <a:rPr lang="cs-CZ" sz="2400" dirty="0"/>
              <a:t> témat převládá radost z osvobození (Holanovi Rudoarmějci, Seifertova Přilba hlíny)</a:t>
            </a:r>
          </a:p>
          <a:p>
            <a:r>
              <a:rPr lang="cs-CZ" sz="2400" dirty="0" smtClean="0"/>
              <a:t>vzniká </a:t>
            </a:r>
            <a:r>
              <a:rPr lang="cs-CZ" sz="2400" dirty="0"/>
              <a:t>velké množství básnických skupin: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Skupina </a:t>
            </a:r>
            <a:r>
              <a:rPr lang="cs-CZ" sz="2400" b="1" dirty="0"/>
              <a:t>42</a:t>
            </a:r>
            <a:endParaRPr lang="cs-CZ" sz="2400" dirty="0"/>
          </a:p>
          <a:p>
            <a:r>
              <a:rPr lang="cs-CZ" sz="2400" dirty="0" smtClean="0"/>
              <a:t>vzniká </a:t>
            </a:r>
            <a:r>
              <a:rPr lang="cs-CZ" sz="2400" dirty="0"/>
              <a:t>již za války</a:t>
            </a:r>
          </a:p>
          <a:p>
            <a:r>
              <a:rPr lang="cs-CZ" sz="2400" dirty="0" smtClean="0"/>
              <a:t>úzké </a:t>
            </a:r>
            <a:r>
              <a:rPr lang="cs-CZ" sz="2400" dirty="0"/>
              <a:t>sepětí literatury s výtvarným uměním, užívali volný verš, nespisovnou mluvu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příklon k civilismu, téma velkoměsta, periferie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osobnosti: Jiří Kolář, Ivan Blatný, Josef Kainar, teoretik Jindřich Chalupecký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399748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Skupina </a:t>
            </a:r>
            <a:r>
              <a:rPr lang="cs-CZ" sz="2400" b="1" dirty="0" err="1"/>
              <a:t>Ra</a:t>
            </a:r>
            <a:endParaRPr lang="cs-CZ" sz="2400" dirty="0"/>
          </a:p>
          <a:p>
            <a:r>
              <a:rPr lang="cs-CZ" sz="2400" dirty="0"/>
              <a:t>název podle města Rakovník</a:t>
            </a:r>
          </a:p>
          <a:p>
            <a:r>
              <a:rPr lang="cs-CZ" sz="2400" dirty="0"/>
              <a:t>skupina surrealistická, navazovali na předválečnou avantgardní tradici surrealismu</a:t>
            </a:r>
          </a:p>
          <a:p>
            <a:r>
              <a:rPr lang="cs-CZ" sz="2400" dirty="0"/>
              <a:t>tvořili ilegálně již za války</a:t>
            </a:r>
          </a:p>
          <a:p>
            <a:r>
              <a:rPr lang="cs-CZ" sz="2400" dirty="0"/>
              <a:t>osobnosti: Ludvík Kundera, Zdeněk </a:t>
            </a:r>
            <a:r>
              <a:rPr lang="cs-CZ" sz="2400" dirty="0" smtClean="0"/>
              <a:t>Lorenc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Mladí katolíci</a:t>
            </a:r>
            <a:endParaRPr lang="cs-CZ" sz="2400" dirty="0"/>
          </a:p>
          <a:p>
            <a:r>
              <a:rPr lang="cs-CZ" sz="2400" dirty="0"/>
              <a:t>křesťansky orientovaní autoři</a:t>
            </a:r>
          </a:p>
          <a:p>
            <a:r>
              <a:rPr lang="cs-CZ" sz="2400" dirty="0"/>
              <a:t>Ivan Slavík, Zdeněk Rotrekl, volně patří Josef Palivec, Klement </a:t>
            </a:r>
            <a:r>
              <a:rPr lang="cs-CZ" sz="2400" dirty="0" err="1"/>
              <a:t>Bochořák</a:t>
            </a:r>
            <a:r>
              <a:rPr lang="cs-CZ" sz="2400" dirty="0"/>
              <a:t>, Bohuslav </a:t>
            </a:r>
            <a:r>
              <a:rPr lang="cs-CZ" sz="2400" dirty="0" err="1"/>
              <a:t>Reynek</a:t>
            </a:r>
            <a:r>
              <a:rPr lang="cs-CZ" sz="2400" dirty="0"/>
              <a:t>, Jan Zahradníček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Byly i další </a:t>
            </a:r>
            <a:r>
              <a:rPr lang="cs-CZ" sz="2400" dirty="0"/>
              <a:t>skupiny, např. kolem Mladé Fronty, kolem Rudého </a:t>
            </a:r>
            <a:r>
              <a:rPr lang="cs-CZ" sz="2400" dirty="0" smtClean="0"/>
              <a:t>práva atd.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3081675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3"/>
                </a:solidFill>
              </a:rPr>
              <a:t>2. </a:t>
            </a:r>
            <a:r>
              <a:rPr lang="cs-CZ" sz="2800" b="1" dirty="0" smtClean="0">
                <a:solidFill>
                  <a:schemeClr val="accent3"/>
                </a:solidFill>
              </a:rPr>
              <a:t>Próza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ve </a:t>
            </a:r>
            <a:r>
              <a:rPr lang="cs-CZ" sz="2400" dirty="0"/>
              <a:t>srovnání s poezií méně a v pozadí</a:t>
            </a:r>
          </a:p>
          <a:p>
            <a:r>
              <a:rPr lang="cs-CZ" sz="2400" dirty="0" smtClean="0"/>
              <a:t>obvykle </a:t>
            </a:r>
            <a:r>
              <a:rPr lang="cs-CZ" sz="2400" dirty="0"/>
              <a:t>se vyskytují díla s tématem války a okupace (např. Jan Drda, Jiří </a:t>
            </a:r>
            <a:r>
              <a:rPr lang="cs-CZ" sz="2400" dirty="0" err="1"/>
              <a:t>Weil</a:t>
            </a:r>
            <a:r>
              <a:rPr lang="cs-CZ" sz="2400" dirty="0"/>
              <a:t>, Egon </a:t>
            </a:r>
            <a:r>
              <a:rPr lang="cs-CZ" sz="2400" dirty="0" err="1"/>
              <a:t>Hostovský</a:t>
            </a:r>
            <a:r>
              <a:rPr lang="cs-CZ" sz="2400" dirty="0"/>
              <a:t>)</a:t>
            </a:r>
          </a:p>
          <a:p>
            <a:r>
              <a:rPr lang="cs-CZ" sz="2400" dirty="0" smtClean="0"/>
              <a:t>postupně </a:t>
            </a:r>
            <a:r>
              <a:rPr lang="cs-CZ" sz="2400" dirty="0"/>
              <a:t>vznikají autobiografické texty přinášející svědectví o okupaci, koncentračních táborech, </a:t>
            </a:r>
            <a:r>
              <a:rPr lang="cs-CZ" sz="2400" dirty="0" smtClean="0"/>
              <a:t>životě </a:t>
            </a:r>
            <a:r>
              <a:rPr lang="cs-CZ" sz="2400" dirty="0"/>
              <a:t>v protektorátu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005917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283093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263</Words>
  <Application>Microsoft Office PowerPoint</Application>
  <PresentationFormat>Předvádění na obrazovce (4:3)</PresentationFormat>
  <Paragraphs>83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11</cp:revision>
  <dcterms:created xsi:type="dcterms:W3CDTF">2012-10-19T06:36:28Z</dcterms:created>
  <dcterms:modified xsi:type="dcterms:W3CDTF">2013-09-27T06:10:15Z</dcterms:modified>
</cp:coreProperties>
</file>