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8" r:id="rId2"/>
    <p:sldId id="269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2004" y="-7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02334E-1872-478E-B60C-58070DD15A83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32DC54-DDA7-4A20-8A1B-9237F47FEB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081140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607583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26920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90393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881386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296998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749489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209823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682166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045246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317284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62279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19BB93-345A-4E9C-A89B-38BBF77BCBBD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91395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624349851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7.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Petr Kříž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Česká literatura 2. poloviny 20.</a:t>
                      </a:r>
                      <a:r>
                        <a:rPr lang="cs-CZ" baseline="0" dirty="0" smtClean="0"/>
                        <a:t> století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13.</a:t>
                      </a:r>
                      <a:r>
                        <a:rPr lang="cs-CZ" baseline="0" dirty="0" smtClean="0"/>
                        <a:t> 1. 2013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032653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/>
          <a:lstStyle/>
          <a:p>
            <a:r>
              <a:rPr lang="cs-CZ" dirty="0" smtClean="0"/>
              <a:t>Anotace:</a:t>
            </a:r>
          </a:p>
          <a:p>
            <a:pPr marL="0" indent="0">
              <a:buNone/>
            </a:pPr>
            <a:r>
              <a:rPr lang="cs-CZ" sz="2400" dirty="0" smtClean="0"/>
              <a:t>Tato prezentace přibližuje 60., 70., 80. léta v české literatuře. Nabízí především historický, literární a filmový přehled. Inovuje výuku využitím multimediálních pomůcek.</a:t>
            </a:r>
            <a:endParaRPr lang="cs-CZ" sz="2400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pokyny:</a:t>
            </a:r>
          </a:p>
          <a:p>
            <a:pPr marL="0" indent="0">
              <a:buNone/>
            </a:pPr>
            <a:r>
              <a:rPr lang="cs-CZ" sz="2400" dirty="0" smtClean="0"/>
              <a:t>Materiál použije učitel při výkladu látky.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5738966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60. léta 20. století - 1989</a:t>
            </a:r>
            <a:endParaRPr lang="cs-CZ" dirty="0"/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historický a literární přehled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046254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363272" cy="597666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Historický přehled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-</a:t>
            </a:r>
            <a:r>
              <a:rPr lang="cs-CZ" sz="2800" b="1" dirty="0" smtClean="0"/>
              <a:t> </a:t>
            </a:r>
            <a:r>
              <a:rPr lang="cs-CZ" sz="2800" dirty="0" smtClean="0"/>
              <a:t>v</a:t>
            </a:r>
            <a:r>
              <a:rPr lang="cs-CZ" sz="2800" dirty="0"/>
              <a:t> roce 1960 KSČ rozhodla, že bylo dosaženo socialismu</a:t>
            </a:r>
          </a:p>
          <a:p>
            <a:pPr marL="0" indent="0">
              <a:buNone/>
            </a:pPr>
            <a:r>
              <a:rPr lang="cs-CZ" sz="2800" dirty="0" smtClean="0"/>
              <a:t>- již </a:t>
            </a:r>
            <a:r>
              <a:rPr lang="cs-CZ" sz="2800" dirty="0"/>
              <a:t>počátkem 60. let se objevily ekonomické problémy, </a:t>
            </a:r>
            <a:r>
              <a:rPr lang="cs-CZ" sz="2800" dirty="0" smtClean="0"/>
              <a:t>a </a:t>
            </a:r>
          </a:p>
          <a:p>
            <a:pPr marL="0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proto začalo prosazování </a:t>
            </a:r>
            <a:r>
              <a:rPr lang="cs-CZ" sz="2800" dirty="0"/>
              <a:t>ekonomických reforem</a:t>
            </a:r>
          </a:p>
          <a:p>
            <a:pPr marL="0" indent="0">
              <a:buNone/>
            </a:pPr>
            <a:r>
              <a:rPr lang="cs-CZ" sz="2800" dirty="0"/>
              <a:t>- v souvislosti s těmito reformami došlo k postupné </a:t>
            </a:r>
            <a:r>
              <a:rPr lang="cs-CZ" sz="2800" dirty="0" smtClean="0"/>
              <a:t>	demokratizaci </a:t>
            </a:r>
            <a:r>
              <a:rPr lang="cs-CZ" sz="2800" dirty="0"/>
              <a:t>režimu. Do čela KSČ se dostali </a:t>
            </a:r>
            <a:r>
              <a:rPr lang="cs-CZ" sz="2800" dirty="0" smtClean="0"/>
              <a:t>umírně</a:t>
            </a:r>
            <a:r>
              <a:rPr lang="cs-CZ" sz="2800" dirty="0"/>
              <a:t>n</a:t>
            </a:r>
            <a:r>
              <a:rPr lang="cs-CZ" sz="2800" dirty="0" smtClean="0"/>
              <a:t>í 	komunisté </a:t>
            </a:r>
            <a:r>
              <a:rPr lang="cs-CZ" sz="2800" dirty="0"/>
              <a:t>(např. Alexander Dubček) a vše směřovalo </a:t>
            </a:r>
            <a:r>
              <a:rPr lang="cs-CZ" sz="2800" dirty="0" smtClean="0"/>
              <a:t>	k </a:t>
            </a:r>
            <a:r>
              <a:rPr lang="cs-CZ" sz="2800" dirty="0"/>
              <a:t>„socialismu s lidskou tváří“. </a:t>
            </a:r>
          </a:p>
          <a:p>
            <a:pPr marL="0" indent="0">
              <a:buNone/>
            </a:pPr>
            <a:r>
              <a:rPr lang="cs-CZ" sz="2800" dirty="0" smtClean="0"/>
              <a:t>- s tímto uvolněním </a:t>
            </a:r>
            <a:r>
              <a:rPr lang="cs-CZ" sz="2800" dirty="0"/>
              <a:t>poměrů </a:t>
            </a:r>
            <a:r>
              <a:rPr lang="cs-CZ" sz="2800" dirty="0" smtClean="0"/>
              <a:t>nesouhlasili SSSR </a:t>
            </a:r>
            <a:r>
              <a:rPr lang="cs-CZ" sz="2800" dirty="0"/>
              <a:t>a </a:t>
            </a:r>
            <a:r>
              <a:rPr lang="cs-CZ" sz="2800" dirty="0" smtClean="0"/>
              <a:t>	konzervativní členové </a:t>
            </a:r>
            <a:r>
              <a:rPr lang="cs-CZ" sz="2800" dirty="0"/>
              <a:t>KSČ (Vasil </a:t>
            </a:r>
            <a:r>
              <a:rPr lang="cs-CZ" sz="2800" dirty="0" smtClean="0"/>
              <a:t>Biľak</a:t>
            </a:r>
            <a:r>
              <a:rPr lang="cs-CZ" sz="2800" dirty="0"/>
              <a:t>). Tito členové </a:t>
            </a:r>
            <a:r>
              <a:rPr lang="cs-CZ" sz="2800" dirty="0" smtClean="0"/>
              <a:t>	požádali </a:t>
            </a:r>
            <a:r>
              <a:rPr lang="cs-CZ" sz="2800" dirty="0"/>
              <a:t>„zvacím dopisem“ sovětské vedení o pomoc </a:t>
            </a:r>
            <a:r>
              <a:rPr lang="cs-CZ" sz="2800" dirty="0" smtClean="0"/>
              <a:t>	proti </a:t>
            </a:r>
            <a:r>
              <a:rPr lang="cs-CZ" sz="2800" dirty="0"/>
              <a:t>reformám. Díky tomu byla ČSSR v noci </a:t>
            </a:r>
            <a:r>
              <a:rPr lang="cs-CZ" sz="2800" dirty="0" smtClean="0"/>
              <a:t>z</a:t>
            </a:r>
            <a:r>
              <a:rPr lang="cs-CZ" sz="2800" dirty="0"/>
              <a:t> 20. na </a:t>
            </a:r>
            <a:r>
              <a:rPr lang="cs-CZ" sz="2800" dirty="0" smtClean="0"/>
              <a:t>	21</a:t>
            </a:r>
            <a:r>
              <a:rPr lang="cs-CZ" sz="2800" dirty="0"/>
              <a:t>. srpna obsazena vojsky Varšavské smlouvy (SSSR, </a:t>
            </a:r>
            <a:r>
              <a:rPr lang="cs-CZ" sz="2800" dirty="0" smtClean="0"/>
              <a:t>	Polsko</a:t>
            </a:r>
            <a:r>
              <a:rPr lang="cs-CZ" sz="2800" dirty="0"/>
              <a:t>, Bulharsko, Maďarsko, </a:t>
            </a:r>
            <a:r>
              <a:rPr lang="cs-CZ" sz="2800" dirty="0" smtClean="0"/>
              <a:t>vojsko NDR připraveno 	na hranicích). Proti </a:t>
            </a:r>
            <a:r>
              <a:rPr lang="cs-CZ" sz="2800" dirty="0"/>
              <a:t>zásahu vystoupily západní země, </a:t>
            </a:r>
            <a:r>
              <a:rPr lang="cs-CZ" sz="2800" dirty="0" smtClean="0"/>
              <a:t>	ze socialistických např. Rumunsko </a:t>
            </a:r>
            <a:r>
              <a:rPr lang="cs-CZ" sz="2800" dirty="0"/>
              <a:t>a Jugoslávie.</a:t>
            </a:r>
          </a:p>
        </p:txBody>
      </p:sp>
    </p:spTree>
    <p:extLst>
      <p:ext uri="{BB962C8B-B14F-4D97-AF65-F5344CB8AC3E}">
        <p14:creationId xmlns="" xmlns:p14="http://schemas.microsoft.com/office/powerpoint/2010/main" val="33316092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363272" cy="597666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000" dirty="0" smtClean="0">
                <a:solidFill>
                  <a:schemeClr val="accent6">
                    <a:lumMod val="50000"/>
                  </a:schemeClr>
                </a:solidFill>
              </a:rPr>
              <a:t>Historický přehled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- reformy byly potlačeny a k moci v KSČ se dostali </a:t>
            </a:r>
            <a:r>
              <a:rPr lang="cs-CZ" sz="2800" dirty="0" smtClean="0"/>
              <a:t>	konzervativní </a:t>
            </a:r>
            <a:r>
              <a:rPr lang="cs-CZ" sz="2800" dirty="0"/>
              <a:t>komunisté (Gustáv Husák)</a:t>
            </a:r>
          </a:p>
          <a:p>
            <a:pPr marL="0" indent="0">
              <a:buNone/>
            </a:pPr>
            <a:r>
              <a:rPr lang="cs-CZ" sz="2800" dirty="0"/>
              <a:t>- období po potlačení se nazývá jako „doba normalizace“ – </a:t>
            </a:r>
            <a:r>
              <a:rPr lang="cs-CZ" sz="2800" dirty="0" smtClean="0"/>
              <a:t>	politické </a:t>
            </a:r>
            <a:r>
              <a:rPr lang="cs-CZ" sz="2800" dirty="0"/>
              <a:t>a společenské poměry bylo třeba uvést 	do normálu (tj. do stavu před pražským jarem)</a:t>
            </a:r>
          </a:p>
          <a:p>
            <a:pPr marL="0" indent="0">
              <a:buNone/>
            </a:pPr>
            <a:r>
              <a:rPr lang="cs-CZ" sz="2800" dirty="0"/>
              <a:t>- v roce 1968 probíhá 3. vlna emigrací</a:t>
            </a:r>
          </a:p>
          <a:p>
            <a:pPr marL="0" indent="0">
              <a:buNone/>
            </a:pPr>
            <a:r>
              <a:rPr lang="cs-CZ" sz="2800" dirty="0"/>
              <a:t>- na pokyn SSSR probíhají politické čistky</a:t>
            </a:r>
          </a:p>
          <a:p>
            <a:pPr marL="0" indent="0">
              <a:buNone/>
            </a:pPr>
            <a:r>
              <a:rPr lang="cs-CZ" sz="2800" dirty="0"/>
              <a:t>- nespokojenost s režimem vyjádřila občanská iniciativa </a:t>
            </a:r>
            <a:r>
              <a:rPr lang="cs-CZ" sz="2800" dirty="0" smtClean="0"/>
              <a:t>	Charta </a:t>
            </a:r>
            <a:r>
              <a:rPr lang="cs-CZ" sz="2800" dirty="0"/>
              <a:t>77 – 1. ledna 1977 vydala prohlášení 	poukazující na porušování lidských práv a svobod </a:t>
            </a:r>
            <a:r>
              <a:rPr lang="cs-CZ" sz="2800" dirty="0" smtClean="0"/>
              <a:t>	ČSSR</a:t>
            </a:r>
            <a:r>
              <a:rPr lang="cs-CZ" sz="2800" dirty="0"/>
              <a:t>. Dokument podepsala řada významných 	osobností – Václav Havel, Jan Patočka, Jaroslav Seifert </a:t>
            </a:r>
            <a:r>
              <a:rPr lang="cs-CZ" sz="2800" dirty="0" smtClean="0"/>
              <a:t>	atd</a:t>
            </a:r>
            <a:r>
              <a:rPr lang="cs-CZ" sz="2800" dirty="0"/>
              <a:t>.</a:t>
            </a:r>
          </a:p>
        </p:txBody>
      </p:sp>
    </p:spTree>
    <p:extLst>
      <p:ext uri="{BB962C8B-B14F-4D97-AF65-F5344CB8AC3E}">
        <p14:creationId xmlns="" xmlns:p14="http://schemas.microsoft.com/office/powerpoint/2010/main" val="29016477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363272" cy="59766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Historický přehled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600" dirty="0"/>
              <a:t>- režim reagoval pronásledováním chartistů a Antichartou </a:t>
            </a:r>
            <a:r>
              <a:rPr lang="cs-CZ" sz="2600" dirty="0" smtClean="0"/>
              <a:t>	(</a:t>
            </a:r>
            <a:r>
              <a:rPr lang="cs-CZ" sz="2600" dirty="0"/>
              <a:t>prohlášení loajálních umělců – Gott, Švorcová, 	díky </a:t>
            </a:r>
            <a:r>
              <a:rPr lang="cs-CZ" sz="2600" dirty="0" smtClean="0"/>
              <a:t>	podepsání </a:t>
            </a:r>
            <a:r>
              <a:rPr lang="cs-CZ" sz="2600" dirty="0"/>
              <a:t>získal povolení publikace Bohumil Hrabal, </a:t>
            </a:r>
            <a:r>
              <a:rPr lang="cs-CZ" sz="2600" dirty="0" smtClean="0"/>
              <a:t>	podpisy </a:t>
            </a:r>
            <a:r>
              <a:rPr lang="cs-CZ" sz="2600" dirty="0"/>
              <a:t>mnohých dalších byly zaměněny 	– umělci </a:t>
            </a:r>
            <a:r>
              <a:rPr lang="cs-CZ" sz="2600" dirty="0" smtClean="0"/>
              <a:t>	podepisovali </a:t>
            </a:r>
            <a:r>
              <a:rPr lang="cs-CZ" sz="2600" dirty="0"/>
              <a:t>prezenční listinu, režim ale jejich podpis </a:t>
            </a:r>
            <a:r>
              <a:rPr lang="cs-CZ" sz="2600" dirty="0" smtClean="0"/>
              <a:t>	přidal </a:t>
            </a:r>
            <a:r>
              <a:rPr lang="cs-CZ" sz="2600" dirty="0"/>
              <a:t>k Antichartě (Jan Werich) </a:t>
            </a:r>
          </a:p>
          <a:p>
            <a:pPr marL="0" indent="0">
              <a:buNone/>
            </a:pPr>
            <a:r>
              <a:rPr lang="cs-CZ" sz="2600" dirty="0"/>
              <a:t>- od poloviny 80. let se SSSR soustředil na své vlastní </a:t>
            </a:r>
            <a:r>
              <a:rPr lang="cs-CZ" sz="2600" dirty="0" smtClean="0"/>
              <a:t>	problémy </a:t>
            </a:r>
            <a:r>
              <a:rPr lang="cs-CZ" sz="2600" dirty="0"/>
              <a:t>a jeho vliv na další země slábl (perestrojka 	= přestavba, glasnosť = otevřenost)</a:t>
            </a:r>
          </a:p>
          <a:p>
            <a:pPr marL="0" indent="0">
              <a:buNone/>
            </a:pPr>
            <a:r>
              <a:rPr lang="cs-CZ" sz="2600" dirty="0"/>
              <a:t>- vše vyvrcholilo v listopadu 1989 sametovou revolucí</a:t>
            </a:r>
          </a:p>
        </p:txBody>
      </p:sp>
    </p:spTree>
    <p:extLst>
      <p:ext uri="{BB962C8B-B14F-4D97-AF65-F5344CB8AC3E}">
        <p14:creationId xmlns="" xmlns:p14="http://schemas.microsoft.com/office/powerpoint/2010/main" val="39540652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363272" cy="59766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Literární přehled</a:t>
            </a:r>
          </a:p>
          <a:p>
            <a:pPr marL="0" indent="0">
              <a:buNone/>
            </a:pPr>
            <a:r>
              <a:rPr lang="cs-CZ" sz="2600" b="1" dirty="0" smtClean="0">
                <a:solidFill>
                  <a:srgbClr val="00B050"/>
                </a:solidFill>
              </a:rPr>
              <a:t>Literatura </a:t>
            </a:r>
            <a:r>
              <a:rPr lang="cs-CZ" sz="2600" b="1" dirty="0">
                <a:solidFill>
                  <a:srgbClr val="00B050"/>
                </a:solidFill>
              </a:rPr>
              <a:t>do r. 1968</a:t>
            </a:r>
            <a:endParaRPr lang="cs-CZ" sz="2600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2600" dirty="0"/>
              <a:t>- uvolnění se projevuje i v literatuře, publikují i dříve zakázaní </a:t>
            </a:r>
            <a:r>
              <a:rPr lang="cs-CZ" sz="2600" dirty="0" smtClean="0"/>
              <a:t>	autoři </a:t>
            </a:r>
            <a:r>
              <a:rPr lang="cs-CZ" sz="2600" dirty="0"/>
              <a:t>(Vladimír Holan, Jan Zahradníček, </a:t>
            </a:r>
            <a:r>
              <a:rPr lang="cs-CZ" sz="2600" dirty="0" smtClean="0"/>
              <a:t>surrealisté</a:t>
            </a:r>
            <a:r>
              <a:rPr lang="cs-CZ" sz="2600" dirty="0"/>
              <a:t>)</a:t>
            </a:r>
          </a:p>
          <a:p>
            <a:pPr marL="0" indent="0">
              <a:buNone/>
            </a:pPr>
            <a:r>
              <a:rPr lang="cs-CZ" sz="2600" dirty="0"/>
              <a:t>- postupně dochází ke spojení oficiální a neoficiální literatury</a:t>
            </a:r>
          </a:p>
          <a:p>
            <a:pPr marL="0" indent="0">
              <a:buNone/>
            </a:pPr>
            <a:r>
              <a:rPr lang="cs-CZ" sz="2600" dirty="0"/>
              <a:t>- zlatá éra českého filmu – „zlatá šedesátá“ </a:t>
            </a:r>
          </a:p>
          <a:p>
            <a:pPr marL="0" indent="0">
              <a:buNone/>
            </a:pPr>
            <a:r>
              <a:rPr lang="cs-CZ" sz="3800" dirty="0" smtClean="0"/>
              <a:t>	</a:t>
            </a:r>
          </a:p>
          <a:p>
            <a:pPr marL="0" indent="0">
              <a:buNone/>
            </a:pPr>
            <a:endParaRPr lang="cs-CZ" sz="3800" dirty="0"/>
          </a:p>
          <a:p>
            <a:pPr marL="0" indent="0">
              <a:buNone/>
            </a:pPr>
            <a:endParaRPr lang="cs-CZ" sz="3800" dirty="0" smtClean="0"/>
          </a:p>
          <a:p>
            <a:pPr marL="0" indent="0">
              <a:buNone/>
            </a:pPr>
            <a:endParaRPr lang="cs-CZ" sz="2600" dirty="0"/>
          </a:p>
        </p:txBody>
      </p:sp>
    </p:spTree>
    <p:extLst>
      <p:ext uri="{BB962C8B-B14F-4D97-AF65-F5344CB8AC3E}">
        <p14:creationId xmlns="" xmlns:p14="http://schemas.microsoft.com/office/powerpoint/2010/main" val="41297766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363272" cy="5976664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3300" dirty="0" smtClean="0">
                <a:solidFill>
                  <a:srgbClr val="00B050"/>
                </a:solidFill>
              </a:rPr>
              <a:t>Zlatá šedesátá</a:t>
            </a:r>
            <a:endParaRPr lang="cs-CZ" sz="3300" dirty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r>
              <a:rPr lang="cs-CZ" sz="3100" dirty="0"/>
              <a:t>Otakar Vávra (Kladivo na čarodějnice, Romance pro křídlovku), </a:t>
            </a:r>
          </a:p>
          <a:p>
            <a:pPr marL="0" indent="0">
              <a:buNone/>
            </a:pPr>
            <a:r>
              <a:rPr lang="cs-CZ" sz="3100" dirty="0" smtClean="0"/>
              <a:t>Jiří </a:t>
            </a:r>
            <a:r>
              <a:rPr lang="cs-CZ" sz="3100" dirty="0"/>
              <a:t>Menzel (Ostře sledované vlaky, Rozmarné léto), </a:t>
            </a:r>
          </a:p>
          <a:p>
            <a:pPr marL="0" indent="0">
              <a:buNone/>
            </a:pPr>
            <a:r>
              <a:rPr lang="cs-CZ" sz="3100" dirty="0" smtClean="0"/>
              <a:t>František </a:t>
            </a:r>
            <a:r>
              <a:rPr lang="cs-CZ" sz="3100" dirty="0"/>
              <a:t>Vláčil (Údolí včel, </a:t>
            </a:r>
            <a:r>
              <a:rPr lang="cs-CZ" sz="3100" dirty="0" err="1"/>
              <a:t>Adelheid</a:t>
            </a:r>
            <a:r>
              <a:rPr lang="cs-CZ" sz="3100" dirty="0"/>
              <a:t>, Markéta Lazarová), </a:t>
            </a:r>
          </a:p>
          <a:p>
            <a:pPr marL="0" indent="0">
              <a:buNone/>
            </a:pPr>
            <a:r>
              <a:rPr lang="cs-CZ" sz="3100" dirty="0" smtClean="0"/>
              <a:t>Miloš </a:t>
            </a:r>
            <a:r>
              <a:rPr lang="cs-CZ" sz="3100" dirty="0"/>
              <a:t>Forman (Hoří, má panenko, Lásky jedné plavovlásky), </a:t>
            </a:r>
          </a:p>
          <a:p>
            <a:pPr marL="0" indent="0">
              <a:buNone/>
            </a:pPr>
            <a:r>
              <a:rPr lang="cs-CZ" sz="3100" dirty="0" smtClean="0"/>
              <a:t>Juraj </a:t>
            </a:r>
            <a:r>
              <a:rPr lang="cs-CZ" sz="3100" dirty="0"/>
              <a:t>Herz (Spalovač mrtvol, Petrolejové lampy), </a:t>
            </a:r>
          </a:p>
          <a:p>
            <a:pPr marL="0" indent="0">
              <a:buNone/>
            </a:pPr>
            <a:r>
              <a:rPr lang="cs-CZ" sz="3100" dirty="0" smtClean="0"/>
              <a:t>Hynek </a:t>
            </a:r>
            <a:r>
              <a:rPr lang="cs-CZ" sz="3100" dirty="0"/>
              <a:t>Bočan (Soukromá vichřice, seriál Záhada hlavolamu),</a:t>
            </a:r>
          </a:p>
          <a:p>
            <a:pPr marL="0" indent="0">
              <a:buNone/>
            </a:pPr>
            <a:r>
              <a:rPr lang="cs-CZ" sz="3100" dirty="0" smtClean="0"/>
              <a:t>Karel </a:t>
            </a:r>
            <a:r>
              <a:rPr lang="cs-CZ" sz="3100" dirty="0"/>
              <a:t>Kachyňa (Ucho, Kočár do Vídně),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sz="3100" dirty="0" smtClean="0"/>
              <a:t>Věra </a:t>
            </a:r>
            <a:r>
              <a:rPr lang="cs-CZ" sz="3100" dirty="0"/>
              <a:t>Chytilová (Sedmikrásky), Juraj Jakubisko, Vojtěch Jasný </a:t>
            </a:r>
            <a:r>
              <a:rPr lang="cs-CZ" sz="3100" dirty="0" smtClean="0"/>
              <a:t>(</a:t>
            </a:r>
            <a:r>
              <a:rPr lang="cs-CZ" sz="3100" dirty="0"/>
              <a:t>Všichni dobří rodáci), Vít </a:t>
            </a:r>
            <a:r>
              <a:rPr lang="cs-CZ" sz="3100" dirty="0" err="1"/>
              <a:t>Olmer</a:t>
            </a:r>
            <a:r>
              <a:rPr lang="cs-CZ" sz="3100" dirty="0"/>
              <a:t>, Jan Švankmajer, Ivan Passer...</a:t>
            </a:r>
          </a:p>
          <a:p>
            <a:pPr marL="0" indent="0">
              <a:buNone/>
            </a:pPr>
            <a:endParaRPr lang="cs-CZ" sz="2600" dirty="0"/>
          </a:p>
          <a:p>
            <a:pPr marL="0" indent="0">
              <a:buNone/>
            </a:pPr>
            <a:r>
              <a:rPr lang="cs-CZ" sz="3800" dirty="0" smtClean="0"/>
              <a:t>	</a:t>
            </a:r>
          </a:p>
          <a:p>
            <a:pPr marL="0" indent="0">
              <a:buNone/>
            </a:pPr>
            <a:endParaRPr lang="cs-CZ" sz="3800" dirty="0"/>
          </a:p>
          <a:p>
            <a:pPr marL="0" indent="0">
              <a:buNone/>
            </a:pPr>
            <a:endParaRPr lang="cs-CZ" sz="3800" dirty="0" smtClean="0"/>
          </a:p>
          <a:p>
            <a:pPr marL="0" indent="0">
              <a:buNone/>
            </a:pPr>
            <a:endParaRPr lang="cs-CZ" sz="2600" dirty="0"/>
          </a:p>
        </p:txBody>
      </p:sp>
    </p:spTree>
    <p:extLst>
      <p:ext uri="{BB962C8B-B14F-4D97-AF65-F5344CB8AC3E}">
        <p14:creationId xmlns="" xmlns:p14="http://schemas.microsoft.com/office/powerpoint/2010/main" val="15035091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363272" cy="59766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>
                <a:solidFill>
                  <a:srgbClr val="00B050"/>
                </a:solidFill>
              </a:rPr>
              <a:t>Literatura do r. 1968</a:t>
            </a:r>
            <a:endParaRPr lang="cs-CZ" sz="2800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2600" b="1" dirty="0" smtClean="0"/>
              <a:t>a</a:t>
            </a:r>
            <a:r>
              <a:rPr lang="cs-CZ" sz="2600" b="1" dirty="0"/>
              <a:t>) próza</a:t>
            </a:r>
            <a:endParaRPr lang="cs-CZ" sz="2600" dirty="0"/>
          </a:p>
          <a:p>
            <a:pPr marL="0" indent="0">
              <a:lnSpc>
                <a:spcPct val="120000"/>
              </a:lnSpc>
              <a:buNone/>
            </a:pPr>
            <a:r>
              <a:rPr lang="cs-CZ" sz="2800" dirty="0" smtClean="0"/>
              <a:t>- </a:t>
            </a:r>
            <a:r>
              <a:rPr lang="cs-CZ" sz="2600" dirty="0"/>
              <a:t>autoři se odvrací od angažovaných témat (témat </a:t>
            </a:r>
            <a:r>
              <a:rPr lang="cs-CZ" sz="2600" dirty="0" err="1"/>
              <a:t>socrealu</a:t>
            </a:r>
            <a:r>
              <a:rPr lang="cs-CZ" sz="2600" dirty="0"/>
              <a:t>) 	</a:t>
            </a:r>
            <a:r>
              <a:rPr lang="cs-CZ" sz="2600" dirty="0" smtClean="0"/>
              <a:t>k</a:t>
            </a:r>
            <a:r>
              <a:rPr lang="cs-CZ" sz="2600" dirty="0"/>
              <a:t> psychologii </a:t>
            </a:r>
            <a:r>
              <a:rPr lang="cs-CZ" sz="2600" dirty="0" smtClean="0"/>
              <a:t>	člověka </a:t>
            </a:r>
            <a:r>
              <a:rPr lang="cs-CZ" sz="2600" dirty="0"/>
              <a:t>= objevuje </a:t>
            </a:r>
            <a:r>
              <a:rPr lang="cs-CZ" sz="2600" dirty="0" smtClean="0"/>
              <a:t>se druhá </a:t>
            </a:r>
            <a:r>
              <a:rPr lang="cs-CZ" sz="2600" dirty="0"/>
              <a:t>vlna válečné </a:t>
            </a:r>
            <a:r>
              <a:rPr lang="cs-CZ" sz="2600" dirty="0" smtClean="0"/>
              <a:t>	prózy </a:t>
            </a:r>
            <a:r>
              <a:rPr lang="cs-CZ" sz="2600" dirty="0"/>
              <a:t>(Arnošt Lustig, Ladislav Fuks, Josef Škvorecký)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sz="2600" dirty="0" smtClean="0"/>
              <a:t>- </a:t>
            </a:r>
            <a:r>
              <a:rPr lang="cs-CZ" sz="2600" dirty="0"/>
              <a:t>objevuje se téma životní skepse, deziluze (Milan Kundera</a:t>
            </a:r>
            <a:r>
              <a:rPr lang="cs-CZ" sz="2600"/>
              <a:t>, </a:t>
            </a:r>
            <a:r>
              <a:rPr lang="cs-CZ" sz="2600" smtClean="0"/>
              <a:t>	Ludvík </a:t>
            </a:r>
            <a:r>
              <a:rPr lang="cs-CZ" sz="2600" dirty="0"/>
              <a:t>Vaculík)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sz="2600" dirty="0" smtClean="0"/>
              <a:t>- </a:t>
            </a:r>
            <a:r>
              <a:rPr lang="cs-CZ" sz="2600" dirty="0"/>
              <a:t>historický román (Jiří Šotola, František Kožík)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sz="2600" dirty="0" smtClean="0"/>
              <a:t>- nový </a:t>
            </a:r>
            <a:r>
              <a:rPr lang="cs-CZ" sz="2600" dirty="0"/>
              <a:t>román (vznik ve Francii, též antiromán, bez děje, </a:t>
            </a:r>
            <a:r>
              <a:rPr lang="cs-CZ" sz="2600" dirty="0" smtClean="0"/>
              <a:t>	zápletky</a:t>
            </a:r>
            <a:r>
              <a:rPr lang="cs-CZ" sz="2600" dirty="0"/>
              <a:t>, bez postav, části bez logické </a:t>
            </a:r>
            <a:r>
              <a:rPr lang="cs-CZ" sz="2600" dirty="0" smtClean="0"/>
              <a:t>souvislosti </a:t>
            </a:r>
            <a:r>
              <a:rPr lang="cs-CZ" sz="2600" dirty="0"/>
              <a:t>– </a:t>
            </a:r>
            <a:r>
              <a:rPr lang="cs-CZ" sz="2600" dirty="0" smtClean="0"/>
              <a:t>	Věra </a:t>
            </a:r>
            <a:r>
              <a:rPr lang="cs-CZ" sz="2600" dirty="0"/>
              <a:t>Linhartová</a:t>
            </a:r>
            <a:r>
              <a:rPr lang="cs-CZ" sz="2600" dirty="0" smtClean="0"/>
              <a:t>)</a:t>
            </a:r>
          </a:p>
          <a:p>
            <a:pPr marL="0" indent="0">
              <a:buNone/>
            </a:pPr>
            <a:endParaRPr lang="cs-CZ" sz="3800" dirty="0" smtClean="0"/>
          </a:p>
          <a:p>
            <a:pPr marL="0" indent="0">
              <a:buNone/>
            </a:pPr>
            <a:endParaRPr lang="cs-CZ" sz="3800" dirty="0"/>
          </a:p>
          <a:p>
            <a:pPr marL="0" indent="0">
              <a:buNone/>
            </a:pPr>
            <a:endParaRPr lang="cs-CZ" sz="3800" dirty="0" smtClean="0"/>
          </a:p>
          <a:p>
            <a:pPr marL="0" indent="0">
              <a:buNone/>
            </a:pPr>
            <a:endParaRPr lang="cs-CZ" sz="2600" dirty="0"/>
          </a:p>
        </p:txBody>
      </p:sp>
    </p:spTree>
    <p:extLst>
      <p:ext uri="{BB962C8B-B14F-4D97-AF65-F5344CB8AC3E}">
        <p14:creationId xmlns="" xmlns:p14="http://schemas.microsoft.com/office/powerpoint/2010/main" val="1656868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363272" cy="5976664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3000" b="1" dirty="0">
                <a:solidFill>
                  <a:srgbClr val="00B050"/>
                </a:solidFill>
              </a:rPr>
              <a:t>Literatura do r. 1968</a:t>
            </a:r>
            <a:endParaRPr lang="cs-CZ" sz="3000" dirty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r>
              <a:rPr lang="cs-CZ" sz="3100" b="1" dirty="0" smtClean="0"/>
              <a:t>b</a:t>
            </a:r>
            <a:r>
              <a:rPr lang="cs-CZ" sz="3100" b="1" dirty="0"/>
              <a:t>) </a:t>
            </a:r>
            <a:r>
              <a:rPr lang="cs-CZ" sz="3100" b="1" dirty="0" smtClean="0"/>
              <a:t>poezie</a:t>
            </a:r>
            <a:endParaRPr lang="cs-CZ" sz="3100" dirty="0"/>
          </a:p>
          <a:p>
            <a:pPr marL="0" indent="0">
              <a:buNone/>
            </a:pPr>
            <a:r>
              <a:rPr lang="cs-CZ" sz="3100" dirty="0" smtClean="0"/>
              <a:t>- </a:t>
            </a:r>
            <a:r>
              <a:rPr lang="cs-CZ" sz="3100" dirty="0"/>
              <a:t>existenciální rysy (František Hrubín, Vladimír Holan, </a:t>
            </a:r>
            <a:r>
              <a:rPr lang="cs-CZ" sz="3100" dirty="0" smtClean="0"/>
              <a:t>	Jaroslav Seifert</a:t>
            </a:r>
            <a:r>
              <a:rPr lang="cs-CZ" sz="3100" dirty="0"/>
              <a:t>, Jan Skácel, Oldřich </a:t>
            </a:r>
            <a:r>
              <a:rPr lang="cs-CZ" sz="3100" dirty="0" smtClean="0"/>
              <a:t>Mikulášek</a:t>
            </a:r>
            <a:r>
              <a:rPr lang="cs-CZ" sz="3100" dirty="0"/>
              <a:t>)</a:t>
            </a:r>
          </a:p>
          <a:p>
            <a:pPr marL="0" indent="0">
              <a:buNone/>
            </a:pPr>
            <a:r>
              <a:rPr lang="cs-CZ" sz="3100" dirty="0" smtClean="0"/>
              <a:t>- </a:t>
            </a:r>
            <a:r>
              <a:rPr lang="cs-CZ" sz="3100" dirty="0"/>
              <a:t>inspirace jazzovou a bluesovou hudbou – Václav Hrabě, </a:t>
            </a:r>
            <a:r>
              <a:rPr lang="cs-CZ" sz="3100" dirty="0" smtClean="0"/>
              <a:t>	Josef Kainar</a:t>
            </a:r>
            <a:endParaRPr lang="cs-CZ" sz="3100" dirty="0"/>
          </a:p>
          <a:p>
            <a:pPr marL="0" indent="0">
              <a:buNone/>
            </a:pPr>
            <a:r>
              <a:rPr lang="cs-CZ" sz="3100" dirty="0" smtClean="0"/>
              <a:t>- </a:t>
            </a:r>
            <a:r>
              <a:rPr lang="cs-CZ" sz="3100" dirty="0"/>
              <a:t>končí poezie všedního dne – Kainar, Holub, Šotola</a:t>
            </a:r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r>
              <a:rPr lang="cs-CZ" sz="3100" b="1" dirty="0" smtClean="0"/>
              <a:t>c</a:t>
            </a:r>
            <a:r>
              <a:rPr lang="cs-CZ" sz="3100" b="1" dirty="0"/>
              <a:t>) drama</a:t>
            </a:r>
            <a:endParaRPr lang="cs-CZ" sz="3100" dirty="0"/>
          </a:p>
          <a:p>
            <a:pPr marL="0" indent="0">
              <a:buNone/>
            </a:pPr>
            <a:r>
              <a:rPr lang="cs-CZ" sz="3100" dirty="0" smtClean="0"/>
              <a:t>- </a:t>
            </a:r>
            <a:r>
              <a:rPr lang="cs-CZ" sz="3100" dirty="0"/>
              <a:t>absurdní drama – Václav Havel, Josef Topol, Ivan Vyskočil</a:t>
            </a:r>
          </a:p>
          <a:p>
            <a:pPr marL="0" indent="0">
              <a:buNone/>
            </a:pPr>
            <a:r>
              <a:rPr lang="cs-CZ" sz="3100" dirty="0" smtClean="0"/>
              <a:t>- </a:t>
            </a:r>
            <a:r>
              <a:rPr lang="cs-CZ" sz="3100" dirty="0"/>
              <a:t>vznikají malé scény – Semafor, Studio Y</a:t>
            </a:r>
          </a:p>
          <a:p>
            <a:pPr>
              <a:buFontTx/>
              <a:buChar char="-"/>
            </a:pPr>
            <a:endParaRPr lang="cs-CZ" sz="2600" dirty="0"/>
          </a:p>
          <a:p>
            <a:pPr marL="0" indent="0">
              <a:buNone/>
            </a:pPr>
            <a:endParaRPr lang="cs-CZ" sz="2600" dirty="0"/>
          </a:p>
          <a:p>
            <a:pPr marL="0" indent="0">
              <a:buNone/>
            </a:pPr>
            <a:r>
              <a:rPr lang="cs-CZ" sz="3800" dirty="0" smtClean="0"/>
              <a:t>	</a:t>
            </a:r>
          </a:p>
          <a:p>
            <a:pPr marL="0" indent="0">
              <a:buNone/>
            </a:pPr>
            <a:endParaRPr lang="cs-CZ" sz="3800" dirty="0"/>
          </a:p>
          <a:p>
            <a:pPr marL="0" indent="0">
              <a:buNone/>
            </a:pPr>
            <a:endParaRPr lang="cs-CZ" sz="3800" dirty="0" smtClean="0"/>
          </a:p>
          <a:p>
            <a:pPr marL="0" indent="0">
              <a:buNone/>
            </a:pPr>
            <a:endParaRPr lang="cs-CZ" sz="2600" dirty="0"/>
          </a:p>
        </p:txBody>
      </p:sp>
    </p:spTree>
    <p:extLst>
      <p:ext uri="{BB962C8B-B14F-4D97-AF65-F5344CB8AC3E}">
        <p14:creationId xmlns="" xmlns:p14="http://schemas.microsoft.com/office/powerpoint/2010/main" val="1765648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363272" cy="5976664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2800" b="1" dirty="0">
                <a:solidFill>
                  <a:srgbClr val="00B050"/>
                </a:solidFill>
              </a:rPr>
              <a:t>Literatura do r. 1989</a:t>
            </a:r>
            <a:endParaRPr lang="cs-CZ" sz="2800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2800" dirty="0"/>
              <a:t>- normalizace postihla i literaturu</a:t>
            </a:r>
          </a:p>
          <a:p>
            <a:pPr marL="0" indent="0">
              <a:buNone/>
            </a:pPr>
            <a:r>
              <a:rPr lang="cs-CZ" sz="2800" dirty="0"/>
              <a:t>- </a:t>
            </a:r>
            <a:r>
              <a:rPr lang="cs-CZ" sz="2800" dirty="0" smtClean="0"/>
              <a:t>téměř všechny </a:t>
            </a:r>
            <a:r>
              <a:rPr lang="cs-CZ" sz="2800" dirty="0"/>
              <a:t>literární časopisy zakázány</a:t>
            </a:r>
          </a:p>
          <a:p>
            <a:pPr marL="0" indent="0">
              <a:buNone/>
            </a:pPr>
            <a:r>
              <a:rPr lang="cs-CZ" sz="2800" dirty="0"/>
              <a:t>- literatura se opět dělí do tří skupin, </a:t>
            </a:r>
            <a:r>
              <a:rPr lang="cs-CZ" sz="2800" dirty="0" smtClean="0"/>
              <a:t>na oficiální</a:t>
            </a:r>
            <a:r>
              <a:rPr lang="cs-CZ" sz="2800" dirty="0"/>
              <a:t>, </a:t>
            </a:r>
            <a:r>
              <a:rPr lang="cs-CZ" sz="2800" dirty="0" smtClean="0"/>
              <a:t>	samizdatovou a exilovou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- hranice není zcela zřejmá – někteří autoři (např. Hrabal, </a:t>
            </a:r>
            <a:r>
              <a:rPr lang="cs-CZ" sz="2800" dirty="0" smtClean="0"/>
              <a:t>	Seifert) vydávali </a:t>
            </a:r>
            <a:r>
              <a:rPr lang="cs-CZ" sz="2800" dirty="0"/>
              <a:t>některá svá díla samizdatem, ale </a:t>
            </a:r>
            <a:r>
              <a:rPr lang="cs-CZ" sz="2800" dirty="0" smtClean="0"/>
              <a:t>část 	jejich </a:t>
            </a:r>
            <a:r>
              <a:rPr lang="cs-CZ" sz="2800" dirty="0"/>
              <a:t>tvorby </a:t>
            </a:r>
            <a:r>
              <a:rPr lang="cs-CZ" sz="2800" dirty="0" smtClean="0"/>
              <a:t>po </a:t>
            </a:r>
            <a:r>
              <a:rPr lang="cs-CZ" sz="2800" dirty="0"/>
              <a:t>cenzuře mohla být vydána oficiálně</a:t>
            </a:r>
          </a:p>
          <a:p>
            <a:pPr marL="0" indent="0">
              <a:buNone/>
            </a:pPr>
            <a:r>
              <a:rPr lang="cs-CZ" sz="2800" dirty="0"/>
              <a:t>- nejvíce byla vyzdvihována díla prorežimních autorů – např. </a:t>
            </a:r>
            <a:r>
              <a:rPr lang="cs-CZ" sz="2800" dirty="0" smtClean="0"/>
              <a:t>	Karel </a:t>
            </a:r>
            <a:r>
              <a:rPr lang="cs-CZ" sz="2800" dirty="0" err="1" smtClean="0"/>
              <a:t>Sýs</a:t>
            </a:r>
            <a:r>
              <a:rPr lang="cs-CZ" sz="2800" dirty="0"/>
              <a:t>, Josef Peterka</a:t>
            </a:r>
          </a:p>
          <a:p>
            <a:pPr>
              <a:buFontTx/>
              <a:buChar char="-"/>
            </a:pPr>
            <a:endParaRPr lang="cs-CZ" sz="2600" dirty="0" smtClean="0"/>
          </a:p>
          <a:p>
            <a:pPr marL="0" indent="0">
              <a:buNone/>
            </a:pPr>
            <a:endParaRPr lang="cs-CZ" sz="2600" dirty="0"/>
          </a:p>
          <a:p>
            <a:pPr marL="0" indent="0">
              <a:buNone/>
            </a:pPr>
            <a:r>
              <a:rPr lang="cs-CZ" sz="3800" dirty="0" smtClean="0"/>
              <a:t>	</a:t>
            </a:r>
          </a:p>
          <a:p>
            <a:pPr marL="0" indent="0">
              <a:buNone/>
            </a:pPr>
            <a:endParaRPr lang="cs-CZ" sz="3800" dirty="0"/>
          </a:p>
          <a:p>
            <a:pPr marL="0" indent="0">
              <a:buNone/>
            </a:pPr>
            <a:endParaRPr lang="cs-CZ" sz="3800" dirty="0" smtClean="0"/>
          </a:p>
          <a:p>
            <a:pPr marL="0" indent="0">
              <a:buNone/>
            </a:pPr>
            <a:endParaRPr lang="cs-CZ" sz="2600" dirty="0"/>
          </a:p>
        </p:txBody>
      </p:sp>
    </p:spTree>
    <p:extLst>
      <p:ext uri="{BB962C8B-B14F-4D97-AF65-F5344CB8AC3E}">
        <p14:creationId xmlns="" xmlns:p14="http://schemas.microsoft.com/office/powerpoint/2010/main" val="31185758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363272" cy="5976664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sz="5100" b="1" dirty="0">
                <a:solidFill>
                  <a:srgbClr val="00B050"/>
                </a:solidFill>
              </a:rPr>
              <a:t>Literatura do r. 1989</a:t>
            </a:r>
            <a:endParaRPr lang="cs-CZ" sz="5100" dirty="0">
              <a:solidFill>
                <a:srgbClr val="00B050"/>
              </a:solidFill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cs-CZ" sz="4700" dirty="0"/>
              <a:t>- mnoho autorů emigrovalo – Kryl, Škvorecký, Kundera, </a:t>
            </a:r>
            <a:r>
              <a:rPr lang="cs-CZ" sz="4700" dirty="0" smtClean="0"/>
              <a:t>	Lustig</a:t>
            </a:r>
            <a:r>
              <a:rPr lang="cs-CZ" sz="4700" dirty="0"/>
              <a:t>, </a:t>
            </a:r>
            <a:r>
              <a:rPr lang="cs-CZ" sz="4700" dirty="0" smtClean="0"/>
              <a:t>Linhartová</a:t>
            </a:r>
            <a:r>
              <a:rPr lang="cs-CZ" sz="4700" dirty="0"/>
              <a:t>, Jiří Kolář, Pavel Kohout a další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sz="4700" dirty="0" smtClean="0"/>
              <a:t>- emigranti </a:t>
            </a:r>
            <a:r>
              <a:rPr lang="cs-CZ" sz="4700" dirty="0"/>
              <a:t>často zakládají v zahraničí nakladatelství – </a:t>
            </a:r>
            <a:r>
              <a:rPr lang="cs-CZ" sz="4700" dirty="0" smtClean="0"/>
              <a:t>	nejznámější je </a:t>
            </a:r>
            <a:r>
              <a:rPr lang="cs-CZ" sz="4700" dirty="0"/>
              <a:t>Škvoreckého a Salivarové Sixty-</a:t>
            </a:r>
            <a:r>
              <a:rPr lang="cs-CZ" sz="4700" dirty="0" err="1"/>
              <a:t>Eight</a:t>
            </a:r>
            <a:r>
              <a:rPr lang="cs-CZ" sz="4700" dirty="0"/>
              <a:t> </a:t>
            </a:r>
            <a:r>
              <a:rPr lang="cs-CZ" sz="4700" dirty="0" smtClean="0"/>
              <a:t>	</a:t>
            </a:r>
            <a:r>
              <a:rPr lang="cs-CZ" sz="4700" dirty="0" err="1" smtClean="0"/>
              <a:t>Publishers</a:t>
            </a:r>
            <a:endParaRPr lang="cs-CZ" sz="4700" dirty="0" smtClean="0"/>
          </a:p>
          <a:p>
            <a:pPr marL="0" indent="0">
              <a:lnSpc>
                <a:spcPct val="120000"/>
              </a:lnSpc>
              <a:buNone/>
            </a:pPr>
            <a:r>
              <a:rPr lang="cs-CZ" sz="4700" dirty="0"/>
              <a:t>- vzniká literatura undergroundu – autoři, kteří úmyslně žijí </a:t>
            </a:r>
            <a:r>
              <a:rPr lang="cs-CZ" sz="4700" dirty="0" smtClean="0"/>
              <a:t>	na </a:t>
            </a:r>
            <a:r>
              <a:rPr lang="cs-CZ" sz="4700" dirty="0"/>
              <a:t>pokraji společnosti, prosazují jiný životní styl </a:t>
            </a:r>
            <a:r>
              <a:rPr lang="cs-CZ" sz="4700" dirty="0" smtClean="0"/>
              <a:t>a 	odlišnou kulturu </a:t>
            </a:r>
            <a:r>
              <a:rPr lang="cs-CZ" sz="4700" dirty="0"/>
              <a:t>– Egon Bondy, Magor (Ivan Martin </a:t>
            </a:r>
            <a:r>
              <a:rPr lang="cs-CZ" sz="4700" dirty="0" smtClean="0"/>
              <a:t>	Jirous</a:t>
            </a:r>
            <a:r>
              <a:rPr lang="cs-CZ" sz="4700" dirty="0"/>
              <a:t>), </a:t>
            </a:r>
            <a:r>
              <a:rPr lang="cs-CZ" sz="4700" dirty="0" err="1" smtClean="0"/>
              <a:t>Krchovský</a:t>
            </a:r>
            <a:r>
              <a:rPr lang="cs-CZ" sz="4700" dirty="0"/>
              <a:t>, </a:t>
            </a:r>
            <a:r>
              <a:rPr lang="cs-CZ" sz="4700" dirty="0" err="1"/>
              <a:t>The</a:t>
            </a:r>
            <a:r>
              <a:rPr lang="cs-CZ" sz="4700" dirty="0"/>
              <a:t> </a:t>
            </a:r>
            <a:r>
              <a:rPr lang="cs-CZ" sz="4700" dirty="0" err="1"/>
              <a:t>Plastic</a:t>
            </a:r>
            <a:r>
              <a:rPr lang="cs-CZ" sz="4700" dirty="0"/>
              <a:t> </a:t>
            </a:r>
            <a:r>
              <a:rPr lang="cs-CZ" sz="4700" dirty="0" err="1"/>
              <a:t>People</a:t>
            </a:r>
            <a:r>
              <a:rPr lang="cs-CZ" sz="4700" dirty="0"/>
              <a:t> </a:t>
            </a:r>
            <a:r>
              <a:rPr lang="cs-CZ" sz="4700" dirty="0" err="1"/>
              <a:t>of</a:t>
            </a:r>
            <a:r>
              <a:rPr lang="cs-CZ" sz="4700" dirty="0"/>
              <a:t> </a:t>
            </a:r>
            <a:r>
              <a:rPr lang="cs-CZ" sz="4700" dirty="0" err="1"/>
              <a:t>the</a:t>
            </a:r>
            <a:r>
              <a:rPr lang="cs-CZ" sz="4700" dirty="0"/>
              <a:t> </a:t>
            </a:r>
            <a:r>
              <a:rPr lang="cs-CZ" sz="4700" dirty="0" err="1"/>
              <a:t>Universe</a:t>
            </a:r>
            <a:endParaRPr lang="cs-CZ" sz="4700" dirty="0"/>
          </a:p>
          <a:p>
            <a:pPr marL="0" indent="0">
              <a:lnSpc>
                <a:spcPct val="120000"/>
              </a:lnSpc>
              <a:buNone/>
            </a:pPr>
            <a:r>
              <a:rPr lang="cs-CZ" sz="4700" b="1" dirty="0"/>
              <a:t>- </a:t>
            </a:r>
            <a:r>
              <a:rPr lang="cs-CZ" sz="4700" dirty="0"/>
              <a:t>oficiální autoři píší vzpomínkové knihy, sci-fi a další úniková </a:t>
            </a:r>
            <a:r>
              <a:rPr lang="cs-CZ" sz="4700" dirty="0" smtClean="0"/>
              <a:t>	témata </a:t>
            </a:r>
            <a:r>
              <a:rPr lang="cs-CZ" sz="4700" dirty="0"/>
              <a:t>(Hrabal, Páral, Pavel)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sz="4700" dirty="0"/>
              <a:t>- </a:t>
            </a:r>
            <a:r>
              <a:rPr lang="cs-CZ" sz="4700" dirty="0" smtClean="0"/>
              <a:t>neoficiální autoři </a:t>
            </a:r>
            <a:r>
              <a:rPr lang="cs-CZ" sz="4700" dirty="0"/>
              <a:t>kritizují režim a totalitu (Kundera, Vaculík)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600" dirty="0"/>
          </a:p>
        </p:txBody>
      </p:sp>
    </p:spTree>
    <p:extLst>
      <p:ext uri="{BB962C8B-B14F-4D97-AF65-F5344CB8AC3E}">
        <p14:creationId xmlns="" xmlns:p14="http://schemas.microsoft.com/office/powerpoint/2010/main" val="41873632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363272" cy="59766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</a:rPr>
              <a:t>Zdroje:</a:t>
            </a:r>
          </a:p>
          <a:p>
            <a:pPr marL="0" indent="0">
              <a:buNone/>
            </a:pPr>
            <a:endParaRPr lang="cs-CZ" b="1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ANDREE, Lukáš. </a:t>
            </a:r>
            <a:r>
              <a:rPr lang="cs-CZ" sz="2400" i="1" dirty="0" smtClean="0"/>
              <a:t>Literatura pro 4. ročník středních škol</a:t>
            </a:r>
            <a:r>
              <a:rPr lang="cs-CZ" sz="2400" dirty="0" smtClean="0"/>
              <a:t>. </a:t>
            </a:r>
            <a:r>
              <a:rPr lang="cs-CZ" sz="2400" dirty="0" err="1" smtClean="0"/>
              <a:t>Vyd</a:t>
            </a:r>
            <a:r>
              <a:rPr lang="cs-CZ" sz="2400" dirty="0" smtClean="0"/>
              <a:t>. 1. Brno: </a:t>
            </a:r>
            <a:r>
              <a:rPr lang="cs-CZ" sz="2400" dirty="0" err="1" smtClean="0"/>
              <a:t>Didaktis</a:t>
            </a:r>
            <a:r>
              <a:rPr lang="cs-CZ" sz="2400" dirty="0" smtClean="0"/>
              <a:t>, c2010, 3 sv. ISBN 978-80-7358-151-0</a:t>
            </a:r>
          </a:p>
          <a:p>
            <a:pPr marL="0" indent="0">
              <a:buNone/>
            </a:pPr>
            <a:endParaRPr lang="cs-CZ" sz="2400" b="1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ANDREE, Lukáš. </a:t>
            </a:r>
            <a:r>
              <a:rPr lang="cs-CZ" sz="2400" i="1" dirty="0" smtClean="0"/>
              <a:t>Odmaturuj! z literatury</a:t>
            </a:r>
            <a:r>
              <a:rPr lang="cs-CZ" sz="2400" dirty="0" smtClean="0"/>
              <a:t>. </a:t>
            </a:r>
            <a:r>
              <a:rPr lang="cs-CZ" sz="2400" dirty="0" err="1" smtClean="0"/>
              <a:t>Vyd</a:t>
            </a:r>
            <a:r>
              <a:rPr lang="cs-CZ" sz="2400" dirty="0" smtClean="0"/>
              <a:t>. 3. </a:t>
            </a:r>
            <a:r>
              <a:rPr lang="cs-CZ" sz="2400" dirty="0" err="1" smtClean="0"/>
              <a:t>rozš</a:t>
            </a:r>
            <a:r>
              <a:rPr lang="cs-CZ" sz="2400" dirty="0" smtClean="0"/>
              <a:t>., dotisk. Editor Eva Hánová. Brno: </a:t>
            </a:r>
            <a:r>
              <a:rPr lang="cs-CZ" sz="2400" dirty="0" err="1" smtClean="0"/>
              <a:t>Didaktis</a:t>
            </a:r>
            <a:r>
              <a:rPr lang="cs-CZ" sz="2400" dirty="0" smtClean="0"/>
              <a:t>, c2004, 208 s. Odmaturuj!. ISBN 80-735-8016-0</a:t>
            </a:r>
            <a:endParaRPr lang="cs-CZ" sz="2400" b="1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sz="2800" b="1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600" dirty="0"/>
          </a:p>
        </p:txBody>
      </p:sp>
    </p:spTree>
    <p:extLst>
      <p:ext uri="{BB962C8B-B14F-4D97-AF65-F5344CB8AC3E}">
        <p14:creationId xmlns="" xmlns:p14="http://schemas.microsoft.com/office/powerpoint/2010/main" val="418736322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398</Words>
  <Application>Microsoft Office PowerPoint</Application>
  <PresentationFormat>Předvádění na obrazovce (4:3)</PresentationFormat>
  <Paragraphs>110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Snímek 2</vt:lpstr>
      <vt:lpstr>60. léta 20. století - 1989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Company>SŠ a VOŠ cestovního ruchu, České Budějovice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Baštář Jan</dc:creator>
  <cp:lastModifiedBy>pkriz</cp:lastModifiedBy>
  <cp:revision>14</cp:revision>
  <dcterms:created xsi:type="dcterms:W3CDTF">2012-10-19T06:36:28Z</dcterms:created>
  <dcterms:modified xsi:type="dcterms:W3CDTF">2013-09-27T06:06:10Z</dcterms:modified>
</cp:coreProperties>
</file>