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57" r:id="rId2"/>
    <p:sldId id="258" r:id="rId3"/>
    <p:sldId id="259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004" y="-7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2334E-1872-478E-B60C-58070DD15A83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2DC54-DDA7-4A20-8A1B-9237F47FEB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8114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9127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75184786"/>
              </p:ext>
            </p:extLst>
          </p:nvPr>
        </p:nvGraphicFramePr>
        <p:xfrm>
          <a:off x="1007604" y="2924944"/>
          <a:ext cx="7248961" cy="34381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Petr Kříž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Česká</a:t>
                      </a:r>
                      <a:r>
                        <a:rPr lang="cs-CZ" baseline="0" dirty="0" smtClean="0"/>
                        <a:t> literatura 2. poloviny 20. století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4.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18. 2. 2013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z="2400" dirty="0"/>
              <a:t>Tato prezentace přibližuje dílo </a:t>
            </a:r>
            <a:r>
              <a:rPr lang="cs-CZ" sz="2400" dirty="0" smtClean="0"/>
              <a:t>Františka Hrubína Romance pro křídlovku. </a:t>
            </a:r>
            <a:r>
              <a:rPr lang="cs-CZ" sz="2400" dirty="0"/>
              <a:t>Orientačně seznamuje s autorovým životem, jeho dalším dílem. Inovuje výuku využitím multimediálních pomůcek.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</a:t>
            </a:r>
            <a:r>
              <a:rPr lang="cs-CZ" dirty="0"/>
              <a:t>pokyny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sz="2400" dirty="0"/>
              <a:t>Materiál použije učitel při výkladu látky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  <a:p>
            <a:pPr marL="0" indent="0" algn="ctr">
              <a:buNone/>
            </a:pPr>
            <a:r>
              <a:rPr lang="cs-CZ" sz="3600" dirty="0" smtClean="0"/>
              <a:t>František Hrubín</a:t>
            </a:r>
          </a:p>
          <a:p>
            <a:pPr marL="0" indent="0" algn="ctr">
              <a:buNone/>
            </a:pPr>
            <a:r>
              <a:rPr lang="cs-CZ" sz="3600" dirty="0" smtClean="0"/>
              <a:t>Romance pro křídlovku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825368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818710"/>
            <a:ext cx="3672408" cy="459051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483768" y="549783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900" dirty="0"/>
              <a:t>LITERÁRNÍ DOUBĚ - JOHANESVILLE. </a:t>
            </a:r>
            <a:r>
              <a:rPr lang="cs-CZ" sz="900" i="1" dirty="0"/>
              <a:t>ld.johanesville.net</a:t>
            </a:r>
            <a:r>
              <a:rPr lang="cs-CZ" sz="900" dirty="0"/>
              <a:t> [online]. [cit. </a:t>
            </a:r>
            <a:r>
              <a:rPr lang="cs-CZ" sz="900" dirty="0" smtClean="0"/>
              <a:t>18.2.2013</a:t>
            </a:r>
            <a:r>
              <a:rPr lang="cs-CZ" sz="900" dirty="0"/>
              <a:t>]. Dostupný na WWW: http://ld.johanesville.net/authors/hrubin/hrubin-fig02.jpg </a:t>
            </a:r>
          </a:p>
        </p:txBody>
      </p:sp>
    </p:spTree>
    <p:extLst>
      <p:ext uri="{BB962C8B-B14F-4D97-AF65-F5344CB8AC3E}">
        <p14:creationId xmlns:p14="http://schemas.microsoft.com/office/powerpoint/2010/main" xmlns="" val="3009312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/>
          </a:p>
          <a:p>
            <a:pPr marL="45720" indent="0">
              <a:buNone/>
            </a:pPr>
            <a:r>
              <a:rPr lang="cs-CZ" sz="2400" b="1" dirty="0" smtClean="0"/>
              <a:t>František </a:t>
            </a:r>
            <a:r>
              <a:rPr lang="cs-CZ" sz="2400" b="1" dirty="0"/>
              <a:t>Hrubín</a:t>
            </a: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- básník, dramatik a překladatel z francouzštiny</a:t>
            </a:r>
          </a:p>
          <a:p>
            <a:pPr marL="45720" indent="0">
              <a:buNone/>
            </a:pPr>
            <a:r>
              <a:rPr lang="cs-CZ" sz="2400" dirty="0"/>
              <a:t>- mládí prožil v Posázaví (projevilo se v díle), později se mu zalíbily jižní Čechy, kde zemřel</a:t>
            </a:r>
          </a:p>
          <a:p>
            <a:pPr marL="45720" indent="0">
              <a:buNone/>
            </a:pPr>
            <a:r>
              <a:rPr lang="cs-CZ" sz="2400" dirty="0"/>
              <a:t>- na 2. sjezdu Svazu čsl. spisovatelů kritizoval se Seifertem českou poezii (labuť zamrzlá v ledu)</a:t>
            </a:r>
          </a:p>
          <a:p>
            <a:pPr marL="45720" indent="0">
              <a:buNone/>
            </a:pPr>
            <a:r>
              <a:rPr lang="cs-CZ" sz="2400" dirty="0"/>
              <a:t>- díky tomu dostal zákaz tvorby, mohl pouze překládat a věnovat se tvorbě pro děti</a:t>
            </a:r>
          </a:p>
          <a:p>
            <a:pPr marL="45720" indent="0">
              <a:buNone/>
            </a:pPr>
            <a:r>
              <a:rPr lang="cs-CZ" sz="2400" dirty="0"/>
              <a:t>- založil časopis pro děti Mateřídouška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1073290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/>
          </a:p>
          <a:p>
            <a:pPr marL="45720" indent="0">
              <a:buNone/>
            </a:pPr>
            <a:r>
              <a:rPr lang="cs-CZ" sz="2400" b="1" dirty="0"/>
              <a:t>Další Hrubínovo dílo</a:t>
            </a:r>
            <a:r>
              <a:rPr lang="cs-CZ" sz="2400" dirty="0"/>
              <a:t>:</a:t>
            </a:r>
          </a:p>
          <a:p>
            <a:pPr marL="45720" indent="0">
              <a:buNone/>
            </a:pPr>
            <a:r>
              <a:rPr lang="cs-CZ" sz="2400" dirty="0"/>
              <a:t>Hirošima – lyrickoepická skladba pojednávající o osudech lidí před výbuchem</a:t>
            </a:r>
          </a:p>
          <a:p>
            <a:pPr marL="45720" indent="0">
              <a:buNone/>
            </a:pPr>
            <a:r>
              <a:rPr lang="cs-CZ" sz="2400" dirty="0"/>
              <a:t>Jobova noc </a:t>
            </a:r>
          </a:p>
          <a:p>
            <a:pPr marL="45720" indent="0">
              <a:buNone/>
            </a:pPr>
            <a:r>
              <a:rPr lang="cs-CZ" sz="2400" dirty="0" smtClean="0"/>
              <a:t>Krásná po chudobě - motivy zrození a smrti</a:t>
            </a:r>
          </a:p>
          <a:p>
            <a:pPr marL="45720" indent="0">
              <a:buNone/>
            </a:pPr>
            <a:r>
              <a:rPr lang="cs-CZ" sz="2400" dirty="0" smtClean="0"/>
              <a:t>Srpnová </a:t>
            </a:r>
            <a:r>
              <a:rPr lang="cs-CZ" sz="2400" dirty="0"/>
              <a:t>neděle - drama</a:t>
            </a:r>
          </a:p>
          <a:p>
            <a:pPr marL="45720" indent="0">
              <a:buNone/>
            </a:pPr>
            <a:r>
              <a:rPr lang="cs-CZ" sz="2400" dirty="0"/>
              <a:t>pro děti: Špalíček veršů a pohádek</a:t>
            </a:r>
          </a:p>
          <a:p>
            <a:pPr marL="45720" indent="0">
              <a:buNone/>
            </a:pPr>
            <a:r>
              <a:rPr lang="cs-CZ" sz="2400" dirty="0" smtClean="0"/>
              <a:t>              </a:t>
            </a:r>
            <a:r>
              <a:rPr lang="cs-CZ" sz="2400" dirty="0"/>
              <a:t>Říkejte si se mnou 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1154097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pPr marL="45720" indent="0">
              <a:buNone/>
            </a:pPr>
            <a:r>
              <a:rPr lang="cs-CZ" sz="2400" b="1" dirty="0"/>
              <a:t>Romance pro křídlovku</a:t>
            </a:r>
            <a:endParaRPr lang="cs-CZ" sz="2400" dirty="0"/>
          </a:p>
          <a:p>
            <a:pPr marL="45720" indent="0">
              <a:buNone/>
            </a:pPr>
            <a:endParaRPr lang="cs-CZ" sz="2400" b="1" dirty="0" smtClean="0"/>
          </a:p>
          <a:p>
            <a:pPr marL="45720" indent="0">
              <a:buNone/>
            </a:pPr>
            <a:r>
              <a:rPr lang="cs-CZ" sz="2400" b="1" dirty="0" smtClean="0"/>
              <a:t>1</a:t>
            </a:r>
            <a:r>
              <a:rPr lang="cs-CZ" sz="2400" b="1" dirty="0"/>
              <a:t>. Celková charakteristika díla</a:t>
            </a: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- básnická povídka (lyrickoepická poema) se složitou kompozicí, která se odehrává mezi léty 1930 – 1934, 	pak ještě </a:t>
            </a:r>
            <a:r>
              <a:rPr lang="cs-CZ" sz="2400" dirty="0" smtClean="0"/>
              <a:t>padesátá léta</a:t>
            </a: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- kontrast dospívání a lásky a všudypřítomné smrti (Terina, dědeček)</a:t>
            </a:r>
          </a:p>
          <a:p>
            <a:pPr marL="45720" indent="0">
              <a:buNone/>
            </a:pPr>
            <a:r>
              <a:rPr lang="cs-CZ" sz="2400" dirty="0"/>
              <a:t>- vyprávění není chronologické, střídají se různé dějové i časové roviny (1930, 1933, 1934, </a:t>
            </a:r>
            <a:r>
              <a:rPr lang="cs-CZ" sz="2400" dirty="0" smtClean="0"/>
              <a:t>padesátá léta</a:t>
            </a:r>
            <a:r>
              <a:rPr lang="cs-CZ" sz="2400" dirty="0"/>
              <a:t>) – nerespektování časové posloupnosti</a:t>
            </a:r>
          </a:p>
          <a:p>
            <a:pPr marL="45720" indent="0">
              <a:buNone/>
            </a:pPr>
            <a:r>
              <a:rPr lang="cs-CZ" sz="2400" dirty="0"/>
              <a:t>- motiv křídlovky – hraje se na ni při křtinách i pohřbech </a:t>
            </a:r>
          </a:p>
          <a:p>
            <a:pPr marL="45720" indent="0">
              <a:buNone/>
            </a:pPr>
            <a:r>
              <a:rPr lang="cs-CZ" sz="2400" dirty="0"/>
              <a:t>- motivy břitvy, letní noci, poutě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1385177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pPr marL="45720" indent="0">
              <a:buNone/>
            </a:pPr>
            <a:r>
              <a:rPr lang="cs-CZ" sz="2400" b="1" dirty="0"/>
              <a:t>2. Charakteristika postav</a:t>
            </a: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lyrický subjekt (František) – zpočátku dvacetiletý mladík, trávící prázdniny na </a:t>
            </a:r>
            <a:r>
              <a:rPr lang="cs-CZ" sz="2400" dirty="0" smtClean="0"/>
              <a:t>venkově, </a:t>
            </a:r>
            <a:r>
              <a:rPr lang="cs-CZ" sz="2400" dirty="0"/>
              <a:t>stará se o nemocného dědečka</a:t>
            </a:r>
          </a:p>
          <a:p>
            <a:pPr marL="45720" indent="0">
              <a:buNone/>
            </a:pPr>
            <a:r>
              <a:rPr lang="cs-CZ" sz="2400" dirty="0"/>
              <a:t>Terina – patnáctiletá dívka od kolotočů, František se do ní zamiluje, zčásti vážně začnou plánovat svatbu</a:t>
            </a:r>
          </a:p>
          <a:p>
            <a:pPr marL="45720" indent="0">
              <a:buNone/>
            </a:pPr>
            <a:r>
              <a:rPr lang="cs-CZ" sz="2400" dirty="0"/>
              <a:t>Tonka – vesnická dívka, František s ní má poměr založený na sexu </a:t>
            </a:r>
            <a:endParaRPr lang="cs-CZ" sz="2400" dirty="0" smtClean="0"/>
          </a:p>
          <a:p>
            <a:pPr marL="45720" indent="0">
              <a:buNone/>
            </a:pPr>
            <a:r>
              <a:rPr lang="cs-CZ" sz="2400" dirty="0" smtClean="0"/>
              <a:t>Viktor </a:t>
            </a:r>
            <a:r>
              <a:rPr lang="cs-CZ" sz="2400" dirty="0"/>
              <a:t>– od kolotočů, majitel střelnice, žárlí na Františka</a:t>
            </a:r>
          </a:p>
          <a:p>
            <a:pPr marL="45720" indent="0">
              <a:buNone/>
            </a:pPr>
            <a:r>
              <a:rPr lang="cs-CZ" sz="2400" dirty="0"/>
              <a:t>dědeček – nemocný, po mrtvici, vidí a mluví s mrtvými, které zastupuje František. Františkovu přítomnost si 	uvědomí až před smrtí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625337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sz="2400" b="1" dirty="0"/>
              <a:t>3. Děj</a:t>
            </a:r>
            <a:endParaRPr lang="cs-CZ" sz="2400" dirty="0"/>
          </a:p>
          <a:p>
            <a:pPr marL="45720" indent="0">
              <a:buNone/>
            </a:pPr>
            <a:r>
              <a:rPr lang="cs-CZ" sz="2400" dirty="0" smtClean="0"/>
              <a:t>František </a:t>
            </a:r>
            <a:r>
              <a:rPr lang="cs-CZ" sz="2400" dirty="0"/>
              <a:t>se na pouti zamiluje do patnáctileté Teriny, zatají jí svůj poměr s Tonkou (tu pak i nechá). O </a:t>
            </a:r>
            <a:r>
              <a:rPr lang="cs-CZ" sz="2400" dirty="0" smtClean="0"/>
              <a:t>Terinu </a:t>
            </a:r>
            <a:r>
              <a:rPr lang="cs-CZ" sz="2400" dirty="0"/>
              <a:t>má zájem i Viktor od střelnice. Básník o Terině hovoří jako o čemsi </a:t>
            </a:r>
            <a:r>
              <a:rPr lang="cs-CZ" sz="2400" dirty="0" err="1" smtClean="0"/>
              <a:t>nevypodobnitelném</a:t>
            </a:r>
            <a:r>
              <a:rPr lang="cs-CZ" sz="2400" dirty="0" smtClean="0"/>
              <a:t>, nevyjádřitelném</a:t>
            </a:r>
            <a:r>
              <a:rPr lang="cs-CZ" sz="2400" dirty="0"/>
              <a:t>. Terina ale odjíždí, a proto se sejdou až za tři roky na další pouti. Z části </a:t>
            </a:r>
            <a:r>
              <a:rPr lang="cs-CZ" sz="2400" dirty="0" smtClean="0"/>
              <a:t>žertem začnou </a:t>
            </a:r>
            <a:r>
              <a:rPr lang="cs-CZ" sz="2400" dirty="0"/>
              <a:t>dokonce hovořit o svatbě. Při jedné schůzce má Terina na hlavě Viktorovu čepici, což </a:t>
            </a:r>
            <a:r>
              <a:rPr lang="cs-CZ" sz="2400" dirty="0" smtClean="0"/>
              <a:t>Františka </a:t>
            </a:r>
            <a:r>
              <a:rPr lang="cs-CZ" sz="2400" dirty="0"/>
              <a:t>naštve a Terinu uhodí. Následující den opět odjíždí.</a:t>
            </a:r>
          </a:p>
          <a:p>
            <a:pPr marL="45720" indent="0">
              <a:buNone/>
            </a:pPr>
            <a:r>
              <a:rPr lang="cs-CZ" sz="2400" dirty="0" smtClean="0"/>
              <a:t>Roku </a:t>
            </a:r>
            <a:r>
              <a:rPr lang="cs-CZ" sz="2400" dirty="0"/>
              <a:t>1934 přijíždí pouze Viktor. Františkovi povídá, že Terina zemřela v zimě na záškrt. Bude hledat </a:t>
            </a:r>
            <a:r>
              <a:rPr lang="cs-CZ" sz="2400" dirty="0" err="1" smtClean="0"/>
              <a:t>Terinin</a:t>
            </a:r>
            <a:r>
              <a:rPr lang="cs-CZ" sz="2400" dirty="0" smtClean="0"/>
              <a:t> </a:t>
            </a:r>
            <a:r>
              <a:rPr lang="cs-CZ" sz="2400" dirty="0"/>
              <a:t>hrob, ale ten není.</a:t>
            </a:r>
          </a:p>
          <a:p>
            <a:pPr marL="45720" indent="0">
              <a:buNone/>
            </a:pPr>
            <a:r>
              <a:rPr lang="cs-CZ" sz="2400" dirty="0" smtClean="0"/>
              <a:t>Po </a:t>
            </a:r>
            <a:r>
              <a:rPr lang="cs-CZ" sz="2400" dirty="0"/>
              <a:t>20 letech se František opět setkává s Viktorem. Bývalí sokové v </a:t>
            </a:r>
            <a:r>
              <a:rPr lang="cs-CZ" sz="2400" dirty="0" smtClean="0"/>
              <a:t>lásce při opilé jízdě na traktoru </a:t>
            </a:r>
            <a:r>
              <a:rPr lang="cs-CZ" sz="2400" dirty="0"/>
              <a:t>navštíví místo, kde se s Terinou </a:t>
            </a:r>
            <a:r>
              <a:rPr lang="cs-CZ" sz="2400" dirty="0" smtClean="0"/>
              <a:t>setkávali </a:t>
            </a:r>
            <a:r>
              <a:rPr lang="cs-CZ" sz="2400" dirty="0"/>
              <a:t>– Lešany.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930209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400" b="1" dirty="0"/>
              <a:t>4. Jazyk a styl</a:t>
            </a: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- volný verš (nerýmovaný), později se občas </a:t>
            </a:r>
            <a:r>
              <a:rPr lang="cs-CZ" sz="2400" dirty="0" smtClean="0"/>
              <a:t>rým vyskytuje</a:t>
            </a: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- bohatý jazyk; slova nespisovná (Tonka i František – </a:t>
            </a:r>
            <a:r>
              <a:rPr lang="cs-CZ" sz="2400" dirty="0" err="1"/>
              <a:t>zejtra</a:t>
            </a:r>
            <a:r>
              <a:rPr lang="cs-CZ" sz="2400" dirty="0"/>
              <a:t>, parchante, odjelas), básnické prostředky – </a:t>
            </a:r>
            <a:r>
              <a:rPr lang="cs-CZ" sz="2400" dirty="0" smtClean="0"/>
              <a:t>personifikace </a:t>
            </a:r>
            <a:r>
              <a:rPr lang="cs-CZ" sz="2400" dirty="0"/>
              <a:t>(chalupy budou strkat nos do naší jízdy), přirovnání, metafory (dvacet let, dvacet </a:t>
            </a:r>
            <a:r>
              <a:rPr lang="cs-CZ" sz="2400" dirty="0" err="1" smtClean="0"/>
              <a:t>zlatoploutvých</a:t>
            </a:r>
            <a:r>
              <a:rPr lang="cs-CZ" sz="2400" dirty="0" smtClean="0"/>
              <a:t> </a:t>
            </a:r>
            <a:r>
              <a:rPr lang="cs-CZ" sz="2400" dirty="0"/>
              <a:t>ryb) atd.</a:t>
            </a:r>
          </a:p>
          <a:p>
            <a:pPr marL="45720" indent="0">
              <a:buNone/>
            </a:pPr>
            <a:r>
              <a:rPr lang="cs-CZ" sz="2400" dirty="0"/>
              <a:t>- občasné dialogy, přímé řeči</a:t>
            </a:r>
          </a:p>
          <a:p>
            <a:pPr marL="45720" indent="0">
              <a:buNone/>
            </a:pPr>
            <a:r>
              <a:rPr lang="cs-CZ" sz="2400" dirty="0"/>
              <a:t/>
            </a:r>
            <a:br>
              <a:rPr lang="cs-CZ" sz="2400" dirty="0"/>
            </a:br>
            <a:r>
              <a:rPr lang="cs-CZ" sz="2400" b="1" dirty="0"/>
              <a:t>5. Vliv díla</a:t>
            </a:r>
            <a:endParaRPr lang="cs-CZ" sz="2400" dirty="0"/>
          </a:p>
          <a:p>
            <a:pPr marL="45720" indent="0">
              <a:buNone/>
            </a:pPr>
            <a:r>
              <a:rPr lang="cs-CZ" sz="2400" dirty="0"/>
              <a:t>- roku 1966 natočil Otakar Vávra stejnojmenný film s Jaromírem Hanzlíkem. K filmu napsal scénář </a:t>
            </a:r>
            <a:r>
              <a:rPr lang="cs-CZ" sz="2400" dirty="0" smtClean="0"/>
              <a:t>sám Hrubín</a:t>
            </a:r>
            <a:r>
              <a:rPr lang="cs-CZ" sz="2400" dirty="0"/>
              <a:t>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3033065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Zdroje</a:t>
            </a:r>
            <a:r>
              <a:rPr lang="cs-CZ" sz="2800" b="1" dirty="0" smtClean="0"/>
              <a:t>: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400" dirty="0" smtClean="0"/>
              <a:t>ANDREE, Lukáš. </a:t>
            </a:r>
            <a:r>
              <a:rPr lang="cs-CZ" sz="2400" i="1" dirty="0" smtClean="0"/>
              <a:t>Literatura pro 4. ročník středních škol</a:t>
            </a:r>
            <a:r>
              <a:rPr lang="cs-CZ" sz="2400" dirty="0" smtClean="0"/>
              <a:t>. </a:t>
            </a:r>
            <a:r>
              <a:rPr lang="cs-CZ" sz="2400" dirty="0" err="1" smtClean="0"/>
              <a:t>Vyd</a:t>
            </a:r>
            <a:r>
              <a:rPr lang="cs-CZ" sz="2400" dirty="0" smtClean="0"/>
              <a:t>. 1.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c2010, 3 sv. ISBN 978-80-7358-151-0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ANDREE, Lukáš. </a:t>
            </a:r>
            <a:r>
              <a:rPr lang="cs-CZ" sz="2400" i="1" dirty="0" smtClean="0"/>
              <a:t>Odmaturuj! z literatury</a:t>
            </a:r>
            <a:r>
              <a:rPr lang="cs-CZ" sz="2400" dirty="0" smtClean="0"/>
              <a:t>. </a:t>
            </a:r>
            <a:r>
              <a:rPr lang="cs-CZ" sz="2400" dirty="0" err="1" smtClean="0"/>
              <a:t>Vyd</a:t>
            </a:r>
            <a:r>
              <a:rPr lang="cs-CZ" sz="2400" dirty="0" smtClean="0"/>
              <a:t>. 3. </a:t>
            </a:r>
            <a:r>
              <a:rPr lang="cs-CZ" sz="2400" dirty="0" err="1" smtClean="0"/>
              <a:t>rozš</a:t>
            </a:r>
            <a:r>
              <a:rPr lang="cs-CZ" sz="2400" dirty="0" smtClean="0"/>
              <a:t>., dotisk. Editor Eva Hánová.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c2004, 208 s. Odmaturuj!. ISBN 80-735-8016-0</a:t>
            </a:r>
            <a:endParaRPr lang="cs-CZ" sz="2400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1728309329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93</TotalTime>
  <Words>388</Words>
  <Application>Microsoft Office PowerPoint</Application>
  <PresentationFormat>Předvádění na obrazovce (4:3)</PresentationFormat>
  <Paragraphs>79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>SŠ a VOŠ cestovního ruchu, České Budějovice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Baštář Jan</dc:creator>
  <cp:lastModifiedBy>pkriz</cp:lastModifiedBy>
  <cp:revision>23</cp:revision>
  <dcterms:created xsi:type="dcterms:W3CDTF">2012-10-19T06:36:28Z</dcterms:created>
  <dcterms:modified xsi:type="dcterms:W3CDTF">2013-09-27T06:07:08Z</dcterms:modified>
</cp:coreProperties>
</file>