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8" r:id="rId3"/>
    <p:sldId id="259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004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27374506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Česká</a:t>
                      </a:r>
                      <a:r>
                        <a:rPr lang="cs-CZ" baseline="0" dirty="0" smtClean="0"/>
                        <a:t> literatura 2. poloviny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5. 1. 2013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/>
              <a:t>Tato prezentace přibližuje dílo </a:t>
            </a:r>
            <a:r>
              <a:rPr lang="cs-CZ" sz="2400" dirty="0" smtClean="0"/>
              <a:t>Václava Kaplického Kladivo na čarodějnice. </a:t>
            </a:r>
            <a:r>
              <a:rPr lang="cs-CZ" sz="2400" dirty="0"/>
              <a:t>Orientačně seznamuje s autorovým životem, jeho dalším dílem. Inovuje výuku využitím multimediálních pomůcek.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</a:t>
            </a:r>
            <a:r>
              <a:rPr lang="cs-CZ" dirty="0"/>
              <a:t>pokyny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Materiál použije učitel při výkladu látky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Václav Kaplický</a:t>
            </a:r>
          </a:p>
          <a:p>
            <a:pPr marL="0" indent="0" algn="ctr">
              <a:buNone/>
            </a:pPr>
            <a:r>
              <a:rPr lang="cs-CZ" sz="3600" dirty="0" smtClean="0"/>
              <a:t>Kladivo na čarodějnice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382536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Václav Kaplický </a:t>
            </a:r>
            <a:r>
              <a:rPr lang="cs-CZ" sz="2400" dirty="0">
                <a:solidFill>
                  <a:srgbClr val="FF0000"/>
                </a:solidFill>
              </a:rPr>
              <a:t>(1895 – 1982</a:t>
            </a:r>
            <a:r>
              <a:rPr lang="cs-CZ" sz="2400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autor </a:t>
            </a:r>
            <a:r>
              <a:rPr lang="cs-CZ" sz="2400" dirty="0"/>
              <a:t>pocházel ze Sezimova Ústí (narodil se nedaleko Kozího Hrádku), účastnil se 1. světové války, </a:t>
            </a:r>
            <a:r>
              <a:rPr lang="cs-CZ" sz="2400" dirty="0" smtClean="0"/>
              <a:t>vstoupil </a:t>
            </a:r>
            <a:r>
              <a:rPr lang="cs-CZ" sz="2400" dirty="0"/>
              <a:t>do </a:t>
            </a:r>
            <a:r>
              <a:rPr lang="cs-CZ" sz="2400" dirty="0" smtClean="0"/>
              <a:t>legií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p</a:t>
            </a:r>
            <a:r>
              <a:rPr lang="cs-CZ" sz="2400" dirty="0" smtClean="0"/>
              <a:t>racoval </a:t>
            </a:r>
            <a:r>
              <a:rPr lang="cs-CZ" sz="2400" dirty="0"/>
              <a:t>v nakladatelstvích, později se věnoval pouze </a:t>
            </a:r>
            <a:r>
              <a:rPr lang="cs-CZ" sz="2400" dirty="0" smtClean="0"/>
              <a:t>literatuře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je </a:t>
            </a:r>
            <a:r>
              <a:rPr lang="cs-CZ" sz="2400" dirty="0"/>
              <a:t>představitelem historické (např. Kraj kalicha – </a:t>
            </a:r>
            <a:r>
              <a:rPr lang="cs-CZ" sz="2400" dirty="0" smtClean="0"/>
              <a:t>dílo z doby husitství</a:t>
            </a:r>
            <a:r>
              <a:rPr lang="cs-CZ" sz="2400" dirty="0"/>
              <a:t>) a legionářské prózy (Hvězda na východě)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77792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Kladivo na čarodějnice</a:t>
            </a:r>
          </a:p>
          <a:p>
            <a:pPr marL="0" indent="0"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980728"/>
            <a:ext cx="6058257" cy="4941807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529575" y="6052281"/>
            <a:ext cx="607634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FILMOVÉ STUDIO BARRANDOV. </a:t>
            </a:r>
            <a:r>
              <a:rPr lang="cs-CZ" sz="1100" i="1" dirty="0"/>
              <a:t>csfd.cz</a:t>
            </a:r>
            <a:r>
              <a:rPr lang="cs-CZ" sz="1100" dirty="0"/>
              <a:t> [online]. [cit. </a:t>
            </a:r>
            <a:r>
              <a:rPr lang="cs-CZ" sz="1100" dirty="0" smtClean="0"/>
              <a:t>5.1.2013</a:t>
            </a:r>
            <a:r>
              <a:rPr lang="cs-CZ" sz="1100" dirty="0"/>
              <a:t>]. Dostupný na WWW: http://img.csfd.cz/posters/0/9455_dvd.jpg </a:t>
            </a:r>
          </a:p>
        </p:txBody>
      </p:sp>
    </p:spTree>
    <p:extLst>
      <p:ext uri="{BB962C8B-B14F-4D97-AF65-F5344CB8AC3E}">
        <p14:creationId xmlns="" xmlns:p14="http://schemas.microsoft.com/office/powerpoint/2010/main" val="376196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1. Celková charakteristika díla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historický </a:t>
            </a:r>
            <a:r>
              <a:rPr lang="cs-CZ" sz="2400" dirty="0"/>
              <a:t>román, který vychází ze skutečných čarodějných procesů z konce 17. </a:t>
            </a:r>
            <a:r>
              <a:rPr lang="cs-CZ" sz="2400" dirty="0" smtClean="0"/>
              <a:t>století</a:t>
            </a:r>
          </a:p>
          <a:p>
            <a:endParaRPr lang="cs-CZ" sz="2400" dirty="0"/>
          </a:p>
          <a:p>
            <a:r>
              <a:rPr lang="cs-CZ" sz="2400" dirty="0" smtClean="0"/>
              <a:t>procesy </a:t>
            </a:r>
            <a:r>
              <a:rPr lang="cs-CZ" sz="2400" dirty="0"/>
              <a:t>se odehrávaly ve Velkých Losinách a v </a:t>
            </a:r>
            <a:r>
              <a:rPr lang="cs-CZ" sz="2400" dirty="0" smtClean="0"/>
              <a:t>Šumperku</a:t>
            </a:r>
          </a:p>
          <a:p>
            <a:endParaRPr lang="cs-CZ" sz="2400" dirty="0"/>
          </a:p>
          <a:p>
            <a:r>
              <a:rPr lang="cs-CZ" sz="2400" dirty="0" smtClean="0"/>
              <a:t>postavy skutečně žily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99336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2. Charakteristika postav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obyvatelstvo </a:t>
            </a:r>
            <a:r>
              <a:rPr lang="cs-CZ" sz="2400" dirty="0"/>
              <a:t>převážně německého původu (tehdy na severu Moravy běžné), postavy černobílé – hodní jsou </a:t>
            </a:r>
            <a:r>
              <a:rPr lang="cs-CZ" sz="2400" dirty="0" smtClean="0"/>
              <a:t>hodnými</a:t>
            </a:r>
            <a:r>
              <a:rPr lang="cs-CZ" sz="2400" dirty="0"/>
              <a:t>, špatní špatnými (navíc jsou zrůdní např. i vzhledem)</a:t>
            </a:r>
          </a:p>
          <a:p>
            <a:r>
              <a:rPr lang="cs-CZ" sz="2400" dirty="0" smtClean="0"/>
              <a:t>děkan </a:t>
            </a:r>
            <a:r>
              <a:rPr lang="cs-CZ" sz="2400" dirty="0"/>
              <a:t>Kryštof </a:t>
            </a:r>
            <a:r>
              <a:rPr lang="cs-CZ" sz="2400" dirty="0" err="1"/>
              <a:t>Lautner</a:t>
            </a:r>
            <a:r>
              <a:rPr lang="cs-CZ" sz="2400" dirty="0"/>
              <a:t> – asi šedesátiletý, vzdělaný, osvícený duchovní, který nevěří v čarodějnice. </a:t>
            </a:r>
            <a:r>
              <a:rPr lang="cs-CZ" sz="2400" dirty="0" smtClean="0"/>
              <a:t>Jako jediný </a:t>
            </a:r>
            <a:r>
              <a:rPr lang="cs-CZ" sz="2400" dirty="0"/>
              <a:t>se postaví inkvizitorovi na odpor.</a:t>
            </a:r>
          </a:p>
          <a:p>
            <a:r>
              <a:rPr lang="cs-CZ" sz="2400" dirty="0" smtClean="0"/>
              <a:t>Jindřich </a:t>
            </a:r>
            <a:r>
              <a:rPr lang="cs-CZ" sz="2400" dirty="0" err="1"/>
              <a:t>Boblig</a:t>
            </a:r>
            <a:r>
              <a:rPr lang="cs-CZ" sz="2400" dirty="0"/>
              <a:t> z </a:t>
            </a:r>
            <a:r>
              <a:rPr lang="cs-CZ" sz="2400" dirty="0" err="1"/>
              <a:t>Edelstadtu</a:t>
            </a:r>
            <a:r>
              <a:rPr lang="cs-CZ" sz="2400" dirty="0"/>
              <a:t> (</a:t>
            </a:r>
            <a:r>
              <a:rPr lang="cs-CZ" sz="2400" dirty="0" err="1"/>
              <a:t>Edelstadt</a:t>
            </a:r>
            <a:r>
              <a:rPr lang="cs-CZ" sz="2400" dirty="0"/>
              <a:t>, též </a:t>
            </a:r>
            <a:r>
              <a:rPr lang="cs-CZ" sz="2400" dirty="0" err="1"/>
              <a:t>Cukmantl</a:t>
            </a:r>
            <a:r>
              <a:rPr lang="cs-CZ" sz="2400" dirty="0"/>
              <a:t>, dnes Zlaté Hory – město v okrese </a:t>
            </a:r>
            <a:r>
              <a:rPr lang="cs-CZ" sz="2400" dirty="0" smtClean="0"/>
              <a:t>Jeseník), inkvizitor</a:t>
            </a:r>
            <a:r>
              <a:rPr lang="cs-CZ" sz="2400" dirty="0"/>
              <a:t>, vyšetřující soudce, jde mu pouze o majetek a ne o spravedlnost. Proto se vybírá pouze </a:t>
            </a:r>
            <a:r>
              <a:rPr lang="cs-CZ" sz="2400" dirty="0" smtClean="0"/>
              <a:t>bohaté </a:t>
            </a:r>
            <a:r>
              <a:rPr lang="cs-CZ" sz="2400" dirty="0"/>
              <a:t>losinské a šumperské občany (inkvizici zůstává jejich majetek). Při vyšetřování neváhá </a:t>
            </a:r>
            <a:r>
              <a:rPr lang="cs-CZ" sz="2400" dirty="0" smtClean="0"/>
              <a:t>použít tortury </a:t>
            </a:r>
            <a:r>
              <a:rPr lang="cs-CZ" sz="2400" dirty="0"/>
              <a:t>(mučení). Pomáhá mu jeho ohyzdný zapisovatel, hrbáč Ignác.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586740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hrbáč </a:t>
            </a:r>
            <a:r>
              <a:rPr lang="cs-CZ" sz="2400" dirty="0"/>
              <a:t>Ignác – </a:t>
            </a:r>
            <a:r>
              <a:rPr lang="cs-CZ" sz="2400" dirty="0" err="1"/>
              <a:t>Bobligův</a:t>
            </a:r>
            <a:r>
              <a:rPr lang="cs-CZ" sz="2400" dirty="0"/>
              <a:t> pomocník, písař, stejně odporný jako </a:t>
            </a:r>
            <a:r>
              <a:rPr lang="cs-CZ" sz="2400" dirty="0" err="1"/>
              <a:t>Edelstadt</a:t>
            </a:r>
            <a:endParaRPr lang="cs-CZ" sz="2400" dirty="0"/>
          </a:p>
          <a:p>
            <a:r>
              <a:rPr lang="cs-CZ" sz="2400" dirty="0" smtClean="0"/>
              <a:t>Zuzana </a:t>
            </a:r>
            <a:r>
              <a:rPr lang="cs-CZ" sz="2400" dirty="0" err="1"/>
              <a:t>Voglicková</a:t>
            </a:r>
            <a:r>
              <a:rPr lang="cs-CZ" sz="2400" dirty="0"/>
              <a:t> – kuchařka Kryštofa </a:t>
            </a:r>
            <a:r>
              <a:rPr lang="cs-CZ" sz="2400" dirty="0" err="1"/>
              <a:t>Lautnera</a:t>
            </a:r>
            <a:r>
              <a:rPr lang="cs-CZ" sz="2400" dirty="0"/>
              <a:t>, miluje ho, je zatčena, mučena, pod vlivem tortury </a:t>
            </a:r>
            <a:r>
              <a:rPr lang="cs-CZ" sz="2400" dirty="0" smtClean="0"/>
              <a:t>uvede </a:t>
            </a:r>
            <a:r>
              <a:rPr lang="cs-CZ" sz="2400" dirty="0"/>
              <a:t>jako spoluviníka i </a:t>
            </a:r>
            <a:r>
              <a:rPr lang="cs-CZ" sz="2400" dirty="0" err="1"/>
              <a:t>Lautnera</a:t>
            </a:r>
            <a:endParaRPr lang="cs-CZ" sz="2400" dirty="0"/>
          </a:p>
          <a:p>
            <a:r>
              <a:rPr lang="cs-CZ" sz="2400" dirty="0" smtClean="0"/>
              <a:t>farář </a:t>
            </a:r>
            <a:r>
              <a:rPr lang="cs-CZ" sz="2400" dirty="0"/>
              <a:t>Schmidt – losinský farář, fanatický, kvůli němu začínají procesy </a:t>
            </a:r>
          </a:p>
          <a:p>
            <a:r>
              <a:rPr lang="cs-CZ" sz="2400" dirty="0" smtClean="0"/>
              <a:t>Kašpar </a:t>
            </a:r>
            <a:r>
              <a:rPr lang="cs-CZ" sz="2400" dirty="0" err="1"/>
              <a:t>Hutter</a:t>
            </a:r>
            <a:r>
              <a:rPr lang="cs-CZ" sz="2400" dirty="0"/>
              <a:t>, Jindřich Pešek, Kašpar </a:t>
            </a:r>
            <a:r>
              <a:rPr lang="cs-CZ" sz="2400" dirty="0" err="1"/>
              <a:t>Sattler</a:t>
            </a:r>
            <a:r>
              <a:rPr lang="cs-CZ" sz="2400" dirty="0"/>
              <a:t> – </a:t>
            </a:r>
            <a:r>
              <a:rPr lang="cs-CZ" sz="2400" dirty="0" err="1"/>
              <a:t>Lautnerovi</a:t>
            </a:r>
            <a:r>
              <a:rPr lang="cs-CZ" sz="2400" dirty="0"/>
              <a:t> přátelé, spolu s ním se snaží zastavit procesy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867206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3. Děj a kompozice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kompozice </a:t>
            </a:r>
            <a:r>
              <a:rPr lang="cs-CZ" sz="2400" dirty="0"/>
              <a:t>chronologická</a:t>
            </a:r>
          </a:p>
          <a:p>
            <a:r>
              <a:rPr lang="cs-CZ" sz="2400" dirty="0" smtClean="0"/>
              <a:t>Smutný </a:t>
            </a:r>
            <a:r>
              <a:rPr lang="cs-CZ" sz="2400" dirty="0"/>
              <a:t>příběh začíná roku 1678. Na panství Velké Losiny došlo k činu vyvolanému pověrou. Stará žebračka Maryna </a:t>
            </a:r>
            <a:r>
              <a:rPr lang="cs-CZ" sz="2400" dirty="0" err="1"/>
              <a:t>Schuchová</a:t>
            </a:r>
            <a:r>
              <a:rPr lang="cs-CZ" sz="2400" dirty="0"/>
              <a:t> se chystala odnést hostii získanou v kostele sousedce, které nedojila kráva. Tím, že by kráva hostii dostala, měla </a:t>
            </a:r>
            <a:r>
              <a:rPr lang="cs-CZ" sz="2400" dirty="0" smtClean="0"/>
              <a:t>opět </a:t>
            </a:r>
            <a:r>
              <a:rPr lang="cs-CZ" sz="2400" dirty="0"/>
              <a:t>začít dojit. Vše viděl fanatický farář Schmidt a žebračka byla uvržena do vězení a obviněna z čarodějnictví. </a:t>
            </a:r>
          </a:p>
          <a:p>
            <a:r>
              <a:rPr lang="cs-CZ" sz="2400" dirty="0" smtClean="0"/>
              <a:t>Na </a:t>
            </a:r>
            <a:r>
              <a:rPr lang="cs-CZ" sz="2400" dirty="0"/>
              <a:t>panství přijel zanedlouho hlavní inkvizitor, soudce </a:t>
            </a:r>
            <a:r>
              <a:rPr lang="cs-CZ" sz="2400" dirty="0" err="1"/>
              <a:t>Boblig</a:t>
            </a:r>
            <a:r>
              <a:rPr lang="cs-CZ" sz="2400" dirty="0"/>
              <a:t> z </a:t>
            </a:r>
            <a:r>
              <a:rPr lang="cs-CZ" sz="2400" dirty="0" err="1" smtClean="0"/>
              <a:t>Edelstadtu</a:t>
            </a:r>
            <a:r>
              <a:rPr lang="cs-CZ" sz="2400" dirty="0" smtClean="0"/>
              <a:t>, </a:t>
            </a:r>
            <a:r>
              <a:rPr lang="cs-CZ" sz="2400" dirty="0"/>
              <a:t>s pomocníkem Ignácem. Během krátké doby se mu podařilo uvěznit mnoho lidí, kteří se nakonec k čarodějnictví po vyčerpávajících výsleších přiznali, přestože obvinění bylo nespravedlivé.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93435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Šumperský </a:t>
            </a:r>
            <a:r>
              <a:rPr lang="cs-CZ" sz="2400" dirty="0"/>
              <a:t>děkan </a:t>
            </a:r>
            <a:r>
              <a:rPr lang="cs-CZ" sz="2400" dirty="0" err="1"/>
              <a:t>Lautner</a:t>
            </a:r>
            <a:r>
              <a:rPr lang="cs-CZ" sz="2400" dirty="0"/>
              <a:t> viděl, jaké zlo </a:t>
            </a:r>
            <a:r>
              <a:rPr lang="cs-CZ" sz="2400" dirty="0" err="1"/>
              <a:t>Boblig</a:t>
            </a:r>
            <a:r>
              <a:rPr lang="cs-CZ" sz="2400" dirty="0"/>
              <a:t> páchá, a jako jediný měl odvahu s tím něco udělat. U olomouckého biskupa ale nepochodil a sám i se svou kuchařkou, rodinou barvíře </a:t>
            </a:r>
            <a:r>
              <a:rPr lang="cs-CZ" sz="2400" dirty="0" err="1"/>
              <a:t>Sattlera</a:t>
            </a:r>
            <a:r>
              <a:rPr lang="cs-CZ" sz="2400" dirty="0"/>
              <a:t> a dalšími byl zatčen. Zuzana </a:t>
            </a:r>
            <a:r>
              <a:rPr lang="cs-CZ" sz="2400" dirty="0" err="1"/>
              <a:t>Voglicková</a:t>
            </a:r>
            <a:r>
              <a:rPr lang="cs-CZ" sz="2400" dirty="0"/>
              <a:t> byla zanedlouho upálena. Pět let byl </a:t>
            </a:r>
            <a:r>
              <a:rPr lang="cs-CZ" sz="2400" dirty="0" err="1"/>
              <a:t>Lautner</a:t>
            </a:r>
            <a:r>
              <a:rPr lang="cs-CZ" sz="2400" dirty="0"/>
              <a:t> držen ve vězení, </a:t>
            </a:r>
            <a:r>
              <a:rPr lang="cs-CZ" sz="2400" dirty="0" err="1"/>
              <a:t>Bobligem</a:t>
            </a:r>
            <a:r>
              <a:rPr lang="cs-CZ" sz="2400" dirty="0"/>
              <a:t> vyslýchán a po krutém mučení se i přizná a je roku 1685 upálen.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Čarodějné </a:t>
            </a:r>
            <a:r>
              <a:rPr lang="cs-CZ" sz="2400" dirty="0"/>
              <a:t>procesy nakonec zastavil samotný císař, protože ani on nevěřil doznáním. </a:t>
            </a:r>
            <a:r>
              <a:rPr lang="cs-CZ" sz="2400" dirty="0" err="1"/>
              <a:t>Boblig</a:t>
            </a:r>
            <a:r>
              <a:rPr lang="cs-CZ" sz="2400" dirty="0"/>
              <a:t> se ztratil neznámo kam, prý ho odnesl sám Belzebub. Celkem zemřelo 45 (dle dochovaných údajů 48) osob ze Šumperka a 56 z Velkých Losin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252248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4. Jazyk díla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psáno </a:t>
            </a:r>
            <a:r>
              <a:rPr lang="cs-CZ" sz="2400" dirty="0"/>
              <a:t>v </a:t>
            </a:r>
            <a:r>
              <a:rPr lang="cs-CZ" sz="2400" dirty="0" err="1"/>
              <a:t>er</a:t>
            </a:r>
            <a:r>
              <a:rPr lang="cs-CZ" sz="2400" dirty="0"/>
              <a:t>-formě</a:t>
            </a:r>
          </a:p>
          <a:p>
            <a:r>
              <a:rPr lang="cs-CZ" sz="2400" dirty="0" smtClean="0"/>
              <a:t>použita </a:t>
            </a:r>
            <a:r>
              <a:rPr lang="cs-CZ" sz="2400" dirty="0"/>
              <a:t>spisovná čeština</a:t>
            </a:r>
          </a:p>
          <a:p>
            <a:r>
              <a:rPr lang="cs-CZ" sz="2400" dirty="0" smtClean="0"/>
              <a:t>název </a:t>
            </a:r>
            <a:r>
              <a:rPr lang="cs-CZ" sz="2400" dirty="0"/>
              <a:t>knihy je převzat z díla </a:t>
            </a:r>
            <a:r>
              <a:rPr lang="cs-CZ" sz="2400" dirty="0" err="1" smtClean="0"/>
              <a:t>Malleus</a:t>
            </a:r>
            <a:r>
              <a:rPr lang="cs-CZ" sz="2400" dirty="0" smtClean="0"/>
              <a:t> </a:t>
            </a:r>
            <a:r>
              <a:rPr lang="cs-CZ" sz="2400" dirty="0" err="1"/>
              <a:t>Maleficarum</a:t>
            </a:r>
            <a:r>
              <a:rPr lang="cs-CZ" sz="2400" dirty="0"/>
              <a:t> – Kladivo na čarodějnice – kniha z 15. století, radí, jak </a:t>
            </a:r>
            <a:r>
              <a:rPr lang="cs-CZ" sz="2400" dirty="0" smtClean="0"/>
              <a:t>rozpoznat </a:t>
            </a:r>
            <a:r>
              <a:rPr lang="cs-CZ" sz="2400" dirty="0"/>
              <a:t>čarodějnice, obsahuje návody, jak je pronásledovat. Za autory byli označení dva 	dominikánští mniši, </a:t>
            </a:r>
            <a:r>
              <a:rPr lang="cs-CZ" sz="2400" dirty="0" err="1"/>
              <a:t>Jacob</a:t>
            </a:r>
            <a:r>
              <a:rPr lang="cs-CZ" sz="2400" dirty="0"/>
              <a:t> </a:t>
            </a:r>
            <a:r>
              <a:rPr lang="cs-CZ" sz="2400" dirty="0" err="1"/>
              <a:t>Sprenger</a:t>
            </a:r>
            <a:r>
              <a:rPr lang="cs-CZ" sz="2400" dirty="0"/>
              <a:t> </a:t>
            </a:r>
            <a:r>
              <a:rPr lang="cs-CZ" sz="2400" dirty="0" smtClean="0"/>
              <a:t>a </a:t>
            </a:r>
            <a:r>
              <a:rPr lang="cs-CZ" sz="2400" dirty="0"/>
              <a:t>Heinrich </a:t>
            </a:r>
            <a:r>
              <a:rPr lang="cs-CZ" sz="2400" dirty="0" err="1" smtClean="0"/>
              <a:t>Kramer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z</a:t>
            </a:r>
            <a:r>
              <a:rPr lang="cs-CZ" sz="2400" dirty="0"/>
              <a:t> díla </a:t>
            </a:r>
            <a:r>
              <a:rPr lang="cs-CZ" sz="2400" dirty="0" err="1" smtClean="0"/>
              <a:t>Malleus</a:t>
            </a:r>
            <a:r>
              <a:rPr lang="cs-CZ" sz="2400" dirty="0" smtClean="0"/>
              <a:t> </a:t>
            </a:r>
            <a:r>
              <a:rPr lang="cs-CZ" sz="2400" dirty="0" err="1"/>
              <a:t>Maleficarum</a:t>
            </a:r>
            <a:r>
              <a:rPr lang="cs-CZ" sz="2400" dirty="0"/>
              <a:t> a z Bible je často latinsky citováno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334100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5. Okolnosti díla a jeho vliv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/>
              <a:t>Kaplický </a:t>
            </a:r>
            <a:r>
              <a:rPr lang="cs-CZ" sz="2400" dirty="0"/>
              <a:t>se inspiroval skutečnými procesy na Šumpersku, při kterých bylo upáleno asi sto lidí  </a:t>
            </a:r>
            <a:br>
              <a:rPr lang="cs-CZ" sz="2400" dirty="0"/>
            </a:br>
            <a:r>
              <a:rPr lang="cs-CZ" sz="2400" dirty="0" smtClean="0"/>
              <a:t>všechny </a:t>
            </a:r>
            <a:r>
              <a:rPr lang="cs-CZ" sz="2400" dirty="0"/>
              <a:t>hlavní postavy skutečně žily a účastnily se čarodějných procesů. Ve skutečnosti </a:t>
            </a:r>
            <a:r>
              <a:rPr lang="cs-CZ" sz="2400" dirty="0" err="1"/>
              <a:t>Boblig</a:t>
            </a:r>
            <a:r>
              <a:rPr lang="cs-CZ" sz="2400" dirty="0"/>
              <a:t> </a:t>
            </a:r>
            <a:r>
              <a:rPr lang="cs-CZ" sz="2400" dirty="0" smtClean="0"/>
              <a:t>netoužil tak </a:t>
            </a:r>
            <a:r>
              <a:rPr lang="cs-CZ" sz="2400" dirty="0"/>
              <a:t>po penězích, byl ale fanatik. Děkan </a:t>
            </a:r>
            <a:r>
              <a:rPr lang="cs-CZ" sz="2400" dirty="0" err="1"/>
              <a:t>Lautner</a:t>
            </a:r>
            <a:r>
              <a:rPr lang="cs-CZ" sz="2400" dirty="0"/>
              <a:t> byl zpočátku velmi pasivní (dokud nebyl uvězněn</a:t>
            </a:r>
            <a:r>
              <a:rPr lang="cs-CZ" sz="2400" dirty="0" smtClean="0"/>
              <a:t>). Proti </a:t>
            </a:r>
            <a:r>
              <a:rPr lang="cs-CZ" sz="2400" dirty="0" err="1"/>
              <a:t>Bobligovi</a:t>
            </a:r>
            <a:r>
              <a:rPr lang="cs-CZ" sz="2400" dirty="0"/>
              <a:t> více než </a:t>
            </a:r>
            <a:r>
              <a:rPr lang="cs-CZ" sz="2400" dirty="0" err="1"/>
              <a:t>Lautner</a:t>
            </a:r>
            <a:r>
              <a:rPr lang="cs-CZ" sz="2400" dirty="0"/>
              <a:t> vystupoval farář König.</a:t>
            </a:r>
          </a:p>
          <a:p>
            <a:r>
              <a:rPr lang="cs-CZ" sz="2400" dirty="0" smtClean="0"/>
              <a:t>čarodějné </a:t>
            </a:r>
            <a:r>
              <a:rPr lang="cs-CZ" sz="2400" dirty="0"/>
              <a:t>procesy probíhaly v celé Evropě od 15. do 18. století, celkem při nich bylo upáleno minimálně </a:t>
            </a:r>
            <a:r>
              <a:rPr lang="cs-CZ" sz="2400" dirty="0" smtClean="0"/>
              <a:t>300</a:t>
            </a:r>
            <a:r>
              <a:rPr lang="cs-CZ" sz="2400" dirty="0"/>
              <a:t> 000 osob, spíše více</a:t>
            </a:r>
          </a:p>
          <a:p>
            <a:r>
              <a:rPr lang="cs-CZ" sz="2400" dirty="0" smtClean="0"/>
              <a:t>v</a:t>
            </a:r>
            <a:r>
              <a:rPr lang="cs-CZ" sz="2400" dirty="0"/>
              <a:t> roce 1969 vznikl podle díla stejnojmenný film režiséra Otakara Vávry. Byl ale zakázán, protože metody </a:t>
            </a:r>
            <a:r>
              <a:rPr lang="cs-CZ" sz="2400" dirty="0" smtClean="0"/>
              <a:t>vynucování </a:t>
            </a:r>
            <a:r>
              <a:rPr lang="cs-CZ" sz="2400" dirty="0"/>
              <a:t>přiznání příliš připomínaly komunistické vykonstruované procesy (např. s Miladou </a:t>
            </a:r>
            <a:r>
              <a:rPr lang="cs-CZ" sz="2400" dirty="0" smtClean="0"/>
              <a:t>Horákovou</a:t>
            </a:r>
            <a:r>
              <a:rPr lang="cs-CZ" sz="2400" dirty="0"/>
              <a:t>). Film byl povolen až po roce 1989.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87103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Zdroje: </a:t>
            </a: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Literatura pro 4. ročník středních škol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1.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c2010, 3 sv. ISBN 978-80-7358-151-0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Odmaturuj! z literatury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3. </a:t>
            </a:r>
            <a:r>
              <a:rPr lang="cs-CZ" sz="2400" dirty="0" err="1" smtClean="0"/>
              <a:t>rozš</a:t>
            </a:r>
            <a:r>
              <a:rPr lang="cs-CZ" sz="2400" dirty="0" smtClean="0"/>
              <a:t>., dotisk. Editor Eva Hánová.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c2004, 208 s. Odmaturuj!. </a:t>
            </a:r>
            <a:r>
              <a:rPr lang="cs-CZ" sz="2400" smtClean="0"/>
              <a:t>ISBN 80-735-8016-0</a:t>
            </a:r>
            <a:endParaRPr lang="cs-CZ" sz="2400" b="1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728309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136</TotalTime>
  <Words>484</Words>
  <Application>Microsoft Office PowerPoint</Application>
  <PresentationFormat>Předvádění na obrazovce (4:3)</PresentationFormat>
  <Paragraphs>91</Paragraphs>
  <Slides>13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Horizont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pkriz</cp:lastModifiedBy>
  <cp:revision>27</cp:revision>
  <dcterms:created xsi:type="dcterms:W3CDTF">2012-10-19T06:36:28Z</dcterms:created>
  <dcterms:modified xsi:type="dcterms:W3CDTF">2013-09-27T06:07:19Z</dcterms:modified>
</cp:coreProperties>
</file>