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7" r:id="rId5"/>
    <p:sldId id="268" r:id="rId6"/>
    <p:sldId id="269" r:id="rId7"/>
    <p:sldId id="270" r:id="rId8"/>
    <p:sldId id="271" r:id="rId9"/>
    <p:sldId id="27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004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2334E-1872-478E-B60C-58070DD15A83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2DC54-DDA7-4A20-8A1B-9237F47FEB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8114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9127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1617423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13.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Česká</a:t>
                      </a:r>
                      <a:r>
                        <a:rPr lang="cs-CZ" baseline="0" dirty="0" smtClean="0"/>
                        <a:t> literatura 2. poloviny 20. století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4.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12. 12. 2012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/>
              <a:t>Tato prezentace přibližuje dílo </a:t>
            </a:r>
            <a:r>
              <a:rPr lang="cs-CZ" sz="2400" dirty="0" smtClean="0"/>
              <a:t>Ladislava Fukse Spalovač mrtvol. </a:t>
            </a:r>
            <a:r>
              <a:rPr lang="cs-CZ" sz="2400" dirty="0"/>
              <a:t>Orientačně seznamuje s autorovým životem, jeho dalším dílem. Inovuje výuku využitím multimediálních pomůcek.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</a:t>
            </a:r>
            <a:r>
              <a:rPr lang="cs-CZ" dirty="0"/>
              <a:t>pokyny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sz="2400" dirty="0"/>
              <a:t>Materiál použije učitel při výkladu látky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  <a:p>
            <a:pPr marL="0" indent="0" algn="ctr">
              <a:buNone/>
            </a:pPr>
            <a:r>
              <a:rPr lang="cs-CZ" sz="3600" dirty="0" smtClean="0"/>
              <a:t>Ladislav Fuks</a:t>
            </a:r>
          </a:p>
          <a:p>
            <a:pPr marL="0" indent="0" algn="ctr">
              <a:buNone/>
            </a:pPr>
            <a:r>
              <a:rPr lang="cs-CZ" sz="3600" dirty="0" smtClean="0"/>
              <a:t>Spalovač mrtvol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82536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chemeClr val="accent4"/>
                </a:solidFill>
              </a:rPr>
              <a:t>Ladislav Fuks </a:t>
            </a:r>
            <a:endParaRPr lang="cs-CZ" sz="2400" dirty="0">
              <a:solidFill>
                <a:schemeClr val="accent4"/>
              </a:solidFill>
            </a:endParaRPr>
          </a:p>
          <a:p>
            <a:r>
              <a:rPr lang="cs-CZ" sz="2400" dirty="0" smtClean="0"/>
              <a:t> </a:t>
            </a:r>
            <a:r>
              <a:rPr lang="cs-CZ" sz="2400" dirty="0"/>
              <a:t>autor psychologických románů a povídek s válečnou a židovskou tematikou</a:t>
            </a:r>
          </a:p>
          <a:p>
            <a:r>
              <a:rPr lang="cs-CZ" sz="2400" dirty="0" smtClean="0"/>
              <a:t>kvůli </a:t>
            </a:r>
            <a:r>
              <a:rPr lang="cs-CZ" sz="2400" dirty="0"/>
              <a:t>špatnému kádrovému posudku (otec policejní důstojník za 1. republiky) pracoval jako dělník </a:t>
            </a:r>
            <a:r>
              <a:rPr lang="cs-CZ" sz="2400" dirty="0" smtClean="0"/>
              <a:t>v</a:t>
            </a:r>
            <a:r>
              <a:rPr lang="cs-CZ" sz="2400" dirty="0"/>
              <a:t> papírnách a poté v památkové správě (např. kastelán zámku Kynžvart), přesto vystudoval filosofii a </a:t>
            </a:r>
            <a:r>
              <a:rPr lang="cs-CZ" sz="2400" dirty="0" smtClean="0"/>
              <a:t>získal </a:t>
            </a:r>
            <a:r>
              <a:rPr lang="cs-CZ" sz="2400" dirty="0"/>
              <a:t>titul PhDr.</a:t>
            </a:r>
          </a:p>
          <a:p>
            <a:r>
              <a:rPr lang="cs-CZ" sz="2400" dirty="0" smtClean="0"/>
              <a:t>od </a:t>
            </a:r>
            <a:r>
              <a:rPr lang="cs-CZ" sz="2400" dirty="0"/>
              <a:t>60. let se věnoval pouze literatuře, za doby normalizace se přizpůsobil dobovým požadavkům na dílo</a:t>
            </a:r>
          </a:p>
          <a:p>
            <a:r>
              <a:rPr lang="cs-CZ" sz="2400" dirty="0" smtClean="0"/>
              <a:t>jeho </a:t>
            </a:r>
            <a:r>
              <a:rPr lang="cs-CZ" sz="2400" dirty="0"/>
              <a:t>tvorba má autobiografické rysy, zachycuje především zážitky z doby okupace</a:t>
            </a:r>
          </a:p>
          <a:p>
            <a:r>
              <a:rPr lang="cs-CZ" sz="2400" dirty="0" smtClean="0"/>
              <a:t>hlavním </a:t>
            </a:r>
            <a:r>
              <a:rPr lang="cs-CZ" sz="2400" dirty="0"/>
              <a:t>námětem jeho děl bývá konflikt člověka se zlem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177792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Další Fuksovo dílo: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/>
              <a:t>Pan Theodor </a:t>
            </a:r>
            <a:r>
              <a:rPr lang="cs-CZ" sz="2400" dirty="0" err="1"/>
              <a:t>Mundstock</a:t>
            </a:r>
            <a:r>
              <a:rPr lang="cs-CZ" sz="2400" dirty="0"/>
              <a:t> – podobné dílo </a:t>
            </a:r>
            <a:r>
              <a:rPr lang="cs-CZ" sz="2400" dirty="0" smtClean="0"/>
              <a:t>Weilovu Životu </a:t>
            </a:r>
            <a:r>
              <a:rPr lang="cs-CZ" sz="2400" dirty="0"/>
              <a:t>s hvězdou, novela se odehrává za </a:t>
            </a:r>
            <a:r>
              <a:rPr lang="cs-CZ" sz="2400" dirty="0" smtClean="0"/>
              <a:t>doby protektorátu</a:t>
            </a:r>
            <a:r>
              <a:rPr lang="cs-CZ" sz="2400" dirty="0"/>
              <a:t>, zachycuje poslední měsíce starého mládence Theodora </a:t>
            </a:r>
            <a:r>
              <a:rPr lang="cs-CZ" sz="2400" dirty="0" err="1"/>
              <a:t>Mundstocka</a:t>
            </a:r>
            <a:r>
              <a:rPr lang="cs-CZ" sz="2400" dirty="0"/>
              <a:t>, Žida, </a:t>
            </a:r>
            <a:r>
              <a:rPr lang="cs-CZ" sz="2400" dirty="0" smtClean="0"/>
              <a:t>který pasivně </a:t>
            </a:r>
            <a:r>
              <a:rPr lang="cs-CZ" sz="2400" dirty="0"/>
              <a:t>čeká na transport. Později se rozhodne připravit na situace v </a:t>
            </a:r>
            <a:r>
              <a:rPr lang="cs-CZ" sz="2400" dirty="0" err="1"/>
              <a:t>koncetráku</a:t>
            </a:r>
            <a:r>
              <a:rPr lang="cs-CZ" sz="2400" dirty="0"/>
              <a:t>, spí na podlaze, </a:t>
            </a:r>
            <a:r>
              <a:rPr lang="cs-CZ" sz="2400" dirty="0" smtClean="0"/>
              <a:t>nejí atd. Umírá </a:t>
            </a:r>
            <a:r>
              <a:rPr lang="cs-CZ" sz="2400" dirty="0"/>
              <a:t>ale těsně před odjezdem transportu, kdy je sražen německým autem.</a:t>
            </a:r>
          </a:p>
          <a:p>
            <a:r>
              <a:rPr lang="cs-CZ" sz="2400" dirty="0"/>
              <a:t>Myši Natálie Mooshabrové – příběh se odehrává v blíže neurčeném totalitním státu, ve kterém pokrok (lety </a:t>
            </a:r>
            <a:r>
              <a:rPr lang="cs-CZ" sz="2400" dirty="0" smtClean="0"/>
              <a:t>na </a:t>
            </a:r>
            <a:r>
              <a:rPr lang="cs-CZ" sz="2400" dirty="0"/>
              <a:t>Měsíc, podzemní dráha) kontrastuje s chudobou. Kniha líčí poslední týdny života osamělé vdovy </a:t>
            </a:r>
            <a:r>
              <a:rPr lang="cs-CZ" sz="2400" dirty="0" smtClean="0"/>
              <a:t>Mooshabrová</a:t>
            </a:r>
            <a:r>
              <a:rPr lang="cs-CZ" sz="2400" dirty="0"/>
              <a:t>, která si přivydělává opatrováním hrobů. V závěru vyjde najevo, že Mooshabrová je ve </a:t>
            </a:r>
            <a:r>
              <a:rPr lang="cs-CZ" sz="2400" dirty="0" smtClean="0"/>
              <a:t>skutečnosti </a:t>
            </a:r>
            <a:r>
              <a:rPr lang="cs-CZ" sz="2400" dirty="0"/>
              <a:t>kněžnou Augustou, která se ukrývá před diktátorským předsedou vlády. Ve chvíli </a:t>
            </a:r>
            <a:r>
              <a:rPr lang="cs-CZ" sz="2400" dirty="0" smtClean="0"/>
              <a:t>odhalení </a:t>
            </a:r>
            <a:r>
              <a:rPr lang="cs-CZ" sz="2400" dirty="0"/>
              <a:t>ale Mooshabrová umírá na otravu myším jedem.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316855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Spalovač mrtvol</a:t>
            </a:r>
            <a:endParaRPr lang="cs-CZ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1200" dirty="0"/>
              <a:t>FILMOVÉ STUDIO BARRANDOV. </a:t>
            </a:r>
            <a:r>
              <a:rPr lang="cs-CZ" sz="1200" i="1" dirty="0"/>
              <a:t>csfd.cz</a:t>
            </a:r>
            <a:r>
              <a:rPr lang="cs-CZ" sz="1200" dirty="0"/>
              <a:t> [online]. [cit. </a:t>
            </a:r>
            <a:r>
              <a:rPr lang="cs-CZ" sz="1200" dirty="0" smtClean="0"/>
              <a:t>12.12.2012]. </a:t>
            </a:r>
          </a:p>
          <a:p>
            <a:pPr marL="0" indent="0">
              <a:buNone/>
            </a:pPr>
            <a:r>
              <a:rPr lang="cs-CZ" sz="1200" dirty="0" smtClean="0"/>
              <a:t>Dostupný </a:t>
            </a:r>
            <a:r>
              <a:rPr lang="cs-CZ" sz="1200" dirty="0"/>
              <a:t>na WWW: http://img.csfd.cz/photos/filmy/0/4244_5.jpg </a:t>
            </a:r>
            <a:endParaRPr lang="cs-CZ" sz="12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1</a:t>
            </a:r>
            <a:r>
              <a:rPr lang="cs-CZ" sz="2400" b="1" dirty="0"/>
              <a:t>. Celková charakteristika</a:t>
            </a:r>
            <a:endParaRPr lang="cs-CZ" sz="2400" dirty="0"/>
          </a:p>
          <a:p>
            <a:r>
              <a:rPr lang="cs-CZ" sz="2400" dirty="0" smtClean="0"/>
              <a:t>hororová </a:t>
            </a:r>
            <a:r>
              <a:rPr lang="cs-CZ" sz="2400" dirty="0"/>
              <a:t>psychologická novela</a:t>
            </a:r>
          </a:p>
          <a:p>
            <a:r>
              <a:rPr lang="cs-CZ" sz="2400" dirty="0" smtClean="0"/>
              <a:t>ukazuje</a:t>
            </a:r>
            <a:r>
              <a:rPr lang="cs-CZ" sz="2400" dirty="0"/>
              <a:t>, jak dokáže fašistická ideologie deformovat člověka až k rozpadu osobnosti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908720"/>
            <a:ext cx="4176396" cy="392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138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2. Postavy</a:t>
            </a:r>
            <a:endParaRPr lang="cs-CZ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Karel </a:t>
            </a:r>
            <a:r>
              <a:rPr lang="cs-CZ" sz="2400" dirty="0" err="1">
                <a:solidFill>
                  <a:srgbClr val="FF0000"/>
                </a:solidFill>
              </a:rPr>
              <a:t>Kopfrkingl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/>
              <a:t>vzorný </a:t>
            </a:r>
            <a:r>
              <a:rPr lang="cs-CZ" sz="2400" dirty="0"/>
              <a:t>otec rodiny, spořádaný občan, spalovač, později vedoucí pražského krematoria</a:t>
            </a:r>
          </a:p>
          <a:p>
            <a:r>
              <a:rPr lang="cs-CZ" sz="2400" dirty="0" smtClean="0"/>
              <a:t>pod </a:t>
            </a:r>
            <a:r>
              <a:rPr lang="cs-CZ" sz="2400" dirty="0"/>
              <a:t>vlivem fašistického myšlení a víry v dosažení moci se mění ve zrůdu a vykonavatele </a:t>
            </a:r>
            <a:r>
              <a:rPr lang="cs-CZ" sz="2400" dirty="0" smtClean="0"/>
              <a:t>zla, zároveň </a:t>
            </a:r>
            <a:r>
              <a:rPr lang="cs-CZ" sz="2400" dirty="0"/>
              <a:t>je ovlivněn i orientální filosofií</a:t>
            </a:r>
          </a:p>
          <a:p>
            <a:r>
              <a:rPr lang="cs-CZ" sz="2400" dirty="0" smtClean="0"/>
              <a:t>okázale </a:t>
            </a:r>
            <a:r>
              <a:rPr lang="cs-CZ" sz="2400" dirty="0"/>
              <a:t>demonstruje své nekuřáctví, abstinenci, vřelý vztah k hudbě</a:t>
            </a:r>
          </a:p>
          <a:p>
            <a:r>
              <a:rPr lang="cs-CZ" sz="2400" dirty="0" smtClean="0"/>
              <a:t>je </a:t>
            </a:r>
            <a:r>
              <a:rPr lang="cs-CZ" sz="2400" dirty="0"/>
              <a:t>fascinován světem mrtvých, díky četbě knihy o Tibetu chápe zpopelňování jako vysvobození </a:t>
            </a:r>
          </a:p>
          <a:p>
            <a:r>
              <a:rPr lang="cs-CZ" sz="2400" dirty="0" smtClean="0"/>
              <a:t>předměty </a:t>
            </a:r>
            <a:r>
              <a:rPr lang="cs-CZ" sz="2400" dirty="0"/>
              <a:t>i osoby kolem sebe nazývá okázalými jmény – sebe Roman (protože je romantik</a:t>
            </a:r>
            <a:r>
              <a:rPr lang="cs-CZ" sz="2400" dirty="0" smtClean="0"/>
              <a:t>), manželku </a:t>
            </a:r>
            <a:r>
              <a:rPr lang="cs-CZ" sz="2400" dirty="0"/>
              <a:t>Marii </a:t>
            </a:r>
            <a:r>
              <a:rPr lang="cs-CZ" sz="2400" dirty="0" err="1"/>
              <a:t>Lakmé</a:t>
            </a:r>
            <a:r>
              <a:rPr lang="cs-CZ" sz="2400" dirty="0"/>
              <a:t>, děti Božské, Slunné atd., krematorium Chrám smrti, i kočku</a:t>
            </a:r>
          </a:p>
          <a:p>
            <a:pPr marL="0" indent="0">
              <a:buNone/>
            </a:pPr>
            <a:r>
              <a:rPr lang="cs-CZ" sz="2400" dirty="0" err="1">
                <a:solidFill>
                  <a:srgbClr val="FF0000"/>
                </a:solidFill>
              </a:rPr>
              <a:t>Willi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err="1">
                <a:solidFill>
                  <a:srgbClr val="FF0000"/>
                </a:solidFill>
              </a:rPr>
              <a:t>Reinke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/>
              <a:t>– nacista, který </a:t>
            </a:r>
            <a:r>
              <a:rPr lang="cs-CZ" sz="2400" dirty="0" err="1"/>
              <a:t>Kopfrkingla</a:t>
            </a:r>
            <a:r>
              <a:rPr lang="cs-CZ" sz="2400" dirty="0"/>
              <a:t> přesvědčí, že má árijskou krev a aby začal pracovat pro nacisty</a:t>
            </a:r>
          </a:p>
          <a:p>
            <a:pPr marL="0" indent="0">
              <a:buNone/>
            </a:pPr>
            <a:r>
              <a:rPr lang="cs-CZ" sz="2400" dirty="0" smtClean="0"/>
              <a:t>osoby </a:t>
            </a:r>
            <a:r>
              <a:rPr lang="cs-CZ" sz="2400" dirty="0"/>
              <a:t>jmenující se zvířecími jmény – Lišková, Fenek, Beran, Zajíc – (odpovídají </a:t>
            </a:r>
            <a:r>
              <a:rPr lang="cs-CZ" sz="2400" dirty="0" err="1"/>
              <a:t>Kopfrkinglově</a:t>
            </a:r>
            <a:r>
              <a:rPr lang="cs-CZ" sz="2400" dirty="0"/>
              <a:t> </a:t>
            </a:r>
            <a:r>
              <a:rPr lang="cs-CZ" sz="2400" dirty="0" smtClean="0"/>
              <a:t>rovnocennému </a:t>
            </a:r>
            <a:r>
              <a:rPr lang="cs-CZ" sz="2400" dirty="0"/>
              <a:t>chápání zvířat a lidí)</a:t>
            </a:r>
          </a:p>
          <a:p>
            <a:pPr marL="0" indent="0">
              <a:buNone/>
            </a:pPr>
            <a:r>
              <a:rPr lang="cs-CZ" sz="2400" dirty="0" smtClean="0"/>
              <a:t>osoby ukazující zaujetí </a:t>
            </a:r>
            <a:r>
              <a:rPr lang="cs-CZ" sz="2400" dirty="0" err="1"/>
              <a:t>Kopfrkingla</a:t>
            </a:r>
            <a:r>
              <a:rPr lang="cs-CZ" sz="2400" dirty="0"/>
              <a:t> hudbou – Janáček, Wagner, </a:t>
            </a:r>
            <a:r>
              <a:rPr lang="cs-CZ" sz="2400" dirty="0" err="1" smtClean="0"/>
              <a:t>Strauss</a:t>
            </a:r>
            <a:r>
              <a:rPr lang="cs-CZ" sz="2400" dirty="0" smtClean="0"/>
              <a:t>, </a:t>
            </a:r>
            <a:r>
              <a:rPr lang="cs-CZ" sz="2400" dirty="0" err="1" smtClean="0"/>
              <a:t>atd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397671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</a:rPr>
              <a:t>3. Děj a kompozice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/>
              <a:t>kompozice </a:t>
            </a:r>
            <a:r>
              <a:rPr lang="cs-CZ" sz="2400" dirty="0"/>
              <a:t>chronologická</a:t>
            </a:r>
          </a:p>
          <a:p>
            <a:r>
              <a:rPr lang="cs-CZ" sz="2400" dirty="0"/>
              <a:t>Karel </a:t>
            </a:r>
            <a:r>
              <a:rPr lang="cs-CZ" sz="2400" dirty="0" err="1"/>
              <a:t>Kopfrkingl</a:t>
            </a:r>
            <a:r>
              <a:rPr lang="cs-CZ" sz="2400" dirty="0"/>
              <a:t> pracuje v pražském krematoriu jako spalovač. Dává najevo své nekuřáctví, abstinenci, </a:t>
            </a:r>
            <a:r>
              <a:rPr lang="cs-CZ" sz="2400" dirty="0" smtClean="0"/>
              <a:t>miluje </a:t>
            </a:r>
            <a:r>
              <a:rPr lang="cs-CZ" sz="2400" dirty="0"/>
              <a:t>svou ženu (i když je jí pravidelně nevěrný) a děti. Vše naruší příjezd dávného přítele, nyní </a:t>
            </a:r>
            <a:r>
              <a:rPr lang="cs-CZ" sz="2400" dirty="0" smtClean="0"/>
              <a:t>nacisty</a:t>
            </a:r>
            <a:r>
              <a:rPr lang="cs-CZ" sz="2400" dirty="0"/>
              <a:t>, </a:t>
            </a:r>
            <a:r>
              <a:rPr lang="cs-CZ" sz="2400" dirty="0" err="1"/>
              <a:t>Williho</a:t>
            </a:r>
            <a:r>
              <a:rPr lang="cs-CZ" sz="2400" dirty="0"/>
              <a:t> </a:t>
            </a:r>
            <a:r>
              <a:rPr lang="cs-CZ" sz="2400" dirty="0" err="1"/>
              <a:t>Reinkeho</a:t>
            </a:r>
            <a:r>
              <a:rPr lang="cs-CZ" sz="2400" dirty="0"/>
              <a:t>. Ten přesvědčí Karla, že má árijskou krev. Manželčin židovský původ mu </a:t>
            </a:r>
            <a:r>
              <a:rPr lang="cs-CZ" sz="2400" dirty="0" smtClean="0"/>
              <a:t>ale </a:t>
            </a:r>
            <a:r>
              <a:rPr lang="cs-CZ" sz="2400" dirty="0"/>
              <a:t>brání stoupat v nacistické hierarchii, a proto se ji rozhodne zabít. Oběsí ji v koupelně. Zabije také </a:t>
            </a:r>
            <a:r>
              <a:rPr lang="cs-CZ" sz="2400" dirty="0" smtClean="0"/>
              <a:t>i </a:t>
            </a:r>
            <a:r>
              <a:rPr lang="cs-CZ" sz="2400" dirty="0"/>
              <a:t>svého syna, kterého umlátí v krematoriu, kde je nyní již ředitelem. Své činy chápe nikoliv </a:t>
            </a:r>
            <a:r>
              <a:rPr lang="cs-CZ" sz="2400" dirty="0" smtClean="0"/>
              <a:t>jako vraždu</a:t>
            </a:r>
            <a:r>
              <a:rPr lang="cs-CZ" sz="2400" dirty="0"/>
              <a:t>, ale jako projev milosrdenství, díky kterému vysvobodil rasově nečisté z pozemských starostí.</a:t>
            </a:r>
          </a:p>
          <a:p>
            <a:r>
              <a:rPr lang="cs-CZ" sz="2400" dirty="0"/>
              <a:t>Když se pokusí zabít i svou dceru, je přerušen svým dvojníkem – výplodem své fantazie, tibetským </a:t>
            </a:r>
            <a:r>
              <a:rPr lang="cs-CZ" sz="2400" dirty="0" smtClean="0"/>
              <a:t>vyslancem</a:t>
            </a:r>
            <a:r>
              <a:rPr lang="cs-CZ" sz="2400" dirty="0"/>
              <a:t>. Ten ho vyzve, aby zaujal místo dalajlámy. Místo toho je ale odváděn třemi zřízenci (</a:t>
            </a:r>
            <a:r>
              <a:rPr lang="cs-CZ" sz="2400" dirty="0" smtClean="0"/>
              <a:t>pro </a:t>
            </a:r>
            <a:r>
              <a:rPr lang="cs-CZ" sz="2400" dirty="0" err="1" smtClean="0"/>
              <a:t>Kopfrkingla</a:t>
            </a:r>
            <a:r>
              <a:rPr lang="cs-CZ" sz="2400" dirty="0" smtClean="0"/>
              <a:t> </a:t>
            </a:r>
            <a:r>
              <a:rPr lang="cs-CZ" sz="2400" dirty="0"/>
              <a:t>andělé) do sanitky. </a:t>
            </a:r>
          </a:p>
          <a:p>
            <a:r>
              <a:rPr lang="cs-CZ" sz="2400" dirty="0"/>
              <a:t>V závěru je </a:t>
            </a:r>
            <a:r>
              <a:rPr lang="cs-CZ" sz="2400" dirty="0" err="1"/>
              <a:t>Kopfrkingl</a:t>
            </a:r>
            <a:r>
              <a:rPr lang="cs-CZ" sz="2400" dirty="0"/>
              <a:t> konfrontován s průvodem lidských trosek </a:t>
            </a:r>
            <a:r>
              <a:rPr lang="cs-CZ" sz="2400" dirty="0" smtClean="0"/>
              <a:t>vracejících </a:t>
            </a:r>
            <a:r>
              <a:rPr lang="cs-CZ" sz="2400" dirty="0"/>
              <a:t>se z koncentračního tábora.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214989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dirty="0">
                <a:solidFill>
                  <a:srgbClr val="FF0000"/>
                </a:solidFill>
              </a:rPr>
              <a:t>4. Jazyk</a:t>
            </a:r>
            <a:endParaRPr lang="cs-CZ" sz="2200" dirty="0">
              <a:solidFill>
                <a:srgbClr val="FF0000"/>
              </a:solidFill>
            </a:endParaRPr>
          </a:p>
          <a:p>
            <a:r>
              <a:rPr lang="cs-CZ" sz="2200" dirty="0" smtClean="0"/>
              <a:t>vypravování </a:t>
            </a:r>
            <a:r>
              <a:rPr lang="cs-CZ" sz="2200" dirty="0"/>
              <a:t>v </a:t>
            </a:r>
            <a:r>
              <a:rPr lang="cs-CZ" sz="2200" dirty="0" err="1"/>
              <a:t>er</a:t>
            </a:r>
            <a:r>
              <a:rPr lang="cs-CZ" sz="2200" dirty="0"/>
              <a:t>-formě, ale četné dlouhé vnitřní monology Karla </a:t>
            </a:r>
            <a:r>
              <a:rPr lang="cs-CZ" sz="2200" dirty="0" err="1"/>
              <a:t>Kopfrkingla</a:t>
            </a:r>
            <a:endParaRPr lang="cs-CZ" sz="2200" dirty="0"/>
          </a:p>
          <a:p>
            <a:r>
              <a:rPr lang="cs-CZ" sz="2200" dirty="0" smtClean="0"/>
              <a:t>vyjadřování </a:t>
            </a:r>
            <a:r>
              <a:rPr lang="cs-CZ" sz="2200" dirty="0"/>
              <a:t>spisovné, jména viz </a:t>
            </a:r>
            <a:r>
              <a:rPr lang="cs-CZ" sz="2200" dirty="0" err="1" smtClean="0"/>
              <a:t>slide</a:t>
            </a:r>
            <a:r>
              <a:rPr lang="cs-CZ" sz="2200" dirty="0" smtClean="0"/>
              <a:t> 7</a:t>
            </a:r>
            <a:endParaRPr lang="cs-CZ" sz="2200" dirty="0"/>
          </a:p>
          <a:p>
            <a:r>
              <a:rPr lang="cs-CZ" sz="2200" dirty="0" smtClean="0"/>
              <a:t>dílo </a:t>
            </a:r>
            <a:r>
              <a:rPr lang="cs-CZ" sz="2200" dirty="0"/>
              <a:t>je uvozeno citátem italského básníka </a:t>
            </a:r>
            <a:r>
              <a:rPr lang="cs-CZ" sz="2200" dirty="0" err="1"/>
              <a:t>Govanniho</a:t>
            </a:r>
            <a:r>
              <a:rPr lang="cs-CZ" sz="2200" dirty="0"/>
              <a:t> </a:t>
            </a:r>
            <a:r>
              <a:rPr lang="cs-CZ" sz="2200" dirty="0" err="1"/>
              <a:t>Papiniho</a:t>
            </a:r>
            <a:r>
              <a:rPr lang="cs-CZ" sz="2200" dirty="0"/>
              <a:t> "Největší lstí ďábla je, když sám o sobě </a:t>
            </a:r>
            <a:r>
              <a:rPr lang="cs-CZ" sz="2200" dirty="0" smtClean="0"/>
              <a:t>prohlašuje</a:t>
            </a:r>
            <a:r>
              <a:rPr lang="cs-CZ" sz="2200" dirty="0"/>
              <a:t>, že není."</a:t>
            </a:r>
          </a:p>
          <a:p>
            <a:pPr marL="0" indent="0">
              <a:buNone/>
            </a:pPr>
            <a:r>
              <a:rPr lang="cs-CZ" sz="2200" b="1" dirty="0"/>
              <a:t> </a:t>
            </a:r>
            <a:endParaRPr lang="cs-CZ" sz="2200" dirty="0"/>
          </a:p>
          <a:p>
            <a:pPr marL="0" indent="0">
              <a:buNone/>
            </a:pPr>
            <a:r>
              <a:rPr lang="cs-CZ" sz="2200" b="1" dirty="0">
                <a:solidFill>
                  <a:srgbClr val="FF0000"/>
                </a:solidFill>
              </a:rPr>
              <a:t>5. Okolnosti vzniku díla a vliv</a:t>
            </a:r>
            <a:endParaRPr lang="cs-CZ" sz="2200" dirty="0">
              <a:solidFill>
                <a:srgbClr val="FF0000"/>
              </a:solidFill>
            </a:endParaRPr>
          </a:p>
          <a:p>
            <a:r>
              <a:rPr lang="cs-CZ" sz="2200" dirty="0" smtClean="0"/>
              <a:t>roku </a:t>
            </a:r>
            <a:r>
              <a:rPr lang="cs-CZ" sz="2200" dirty="0"/>
              <a:t>1968 natočil stejnojmenný film Juraj Herz, spolu s Fuksem vytvořili scénář</a:t>
            </a:r>
          </a:p>
          <a:p>
            <a:r>
              <a:rPr lang="cs-CZ" sz="2200" dirty="0" smtClean="0"/>
              <a:t>hlavní </a:t>
            </a:r>
            <a:r>
              <a:rPr lang="cs-CZ" sz="2200" dirty="0"/>
              <a:t>roli hrál Rudolf Hrušínský </a:t>
            </a:r>
            <a:r>
              <a:rPr lang="cs-CZ" sz="2200" dirty="0" smtClean="0"/>
              <a:t>– </a:t>
            </a:r>
            <a:r>
              <a:rPr lang="cs-CZ" sz="2200" dirty="0"/>
              <a:t>pryč je jeho švejkovská vlídnost</a:t>
            </a:r>
          </a:p>
          <a:p>
            <a:r>
              <a:rPr lang="cs-CZ" sz="2200" dirty="0" smtClean="0"/>
              <a:t>další </a:t>
            </a:r>
            <a:r>
              <a:rPr lang="cs-CZ" sz="2200" dirty="0"/>
              <a:t>herci: Vlasta Chramostová, Ilja Prachař, Vladimír Menšík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54170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Zdroje</a:t>
            </a:r>
            <a:r>
              <a:rPr lang="cs-CZ" sz="2800" b="1" dirty="0" smtClean="0"/>
              <a:t>: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400" dirty="0" smtClean="0"/>
              <a:t>ANDREE, Lukáš. </a:t>
            </a:r>
            <a:r>
              <a:rPr lang="cs-CZ" sz="2400" i="1" dirty="0" smtClean="0"/>
              <a:t>Literatura pro 4. ročník středních škol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1.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c2010, 3 sv. ISBN 978-80-7358-151-0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ANDREE, Lukáš. </a:t>
            </a:r>
            <a:r>
              <a:rPr lang="cs-CZ" sz="2400" i="1" dirty="0" smtClean="0"/>
              <a:t>Odmaturuj! z literatury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3. </a:t>
            </a:r>
            <a:r>
              <a:rPr lang="cs-CZ" sz="2400" dirty="0" err="1" smtClean="0"/>
              <a:t>rozš</a:t>
            </a:r>
            <a:r>
              <a:rPr lang="cs-CZ" sz="2400" dirty="0" smtClean="0"/>
              <a:t>., dotisk. Editor Eva Hánová.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c2004, 208 s. Odmaturuj!. </a:t>
            </a:r>
            <a:r>
              <a:rPr lang="cs-CZ" sz="2400" smtClean="0"/>
              <a:t>ISBN 80-735-8016-0</a:t>
            </a:r>
            <a:endParaRPr lang="cs-CZ" sz="2400" b="1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172830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120</TotalTime>
  <Words>276</Words>
  <Application>Microsoft Office PowerPoint</Application>
  <PresentationFormat>Předvádění na obrazovce (4:3)</PresentationFormat>
  <Paragraphs>85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Horizont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SŠ a VOŠ cestovního ruchu, České Budějovice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Baštář Jan</dc:creator>
  <cp:lastModifiedBy>pkriz</cp:lastModifiedBy>
  <cp:revision>26</cp:revision>
  <dcterms:created xsi:type="dcterms:W3CDTF">2012-10-19T06:36:28Z</dcterms:created>
  <dcterms:modified xsi:type="dcterms:W3CDTF">2013-09-27T06:07:40Z</dcterms:modified>
</cp:coreProperties>
</file>