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8" r:id="rId3"/>
    <p:sldId id="259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2004" y="-7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9127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27.9.2013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1043800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Česká</a:t>
                      </a:r>
                      <a:r>
                        <a:rPr lang="cs-CZ" baseline="0" dirty="0" smtClean="0"/>
                        <a:t> literatura 2. poloviny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21. 2. 2013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/>
              <a:t>Tato prezentace přibližuje dílo </a:t>
            </a:r>
            <a:r>
              <a:rPr lang="cs-CZ" sz="2400" dirty="0" smtClean="0"/>
              <a:t>Bohumila Hrabala Ostře sledované vlaky. </a:t>
            </a:r>
            <a:r>
              <a:rPr lang="cs-CZ" sz="2400" dirty="0"/>
              <a:t>Orientačně seznamuje s autorovým životem, jeho dalším dílem. Inovuje výuku využitím multimediálních pomůcek.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</a:t>
            </a:r>
            <a:r>
              <a:rPr lang="cs-CZ" dirty="0"/>
              <a:t>pokyny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Materiál použije učitel při výkladu látky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Bohumil Hrabal</a:t>
            </a:r>
          </a:p>
          <a:p>
            <a:pPr marL="0" indent="0" algn="ctr">
              <a:buNone/>
            </a:pPr>
            <a:r>
              <a:rPr lang="cs-CZ" sz="3600" dirty="0" smtClean="0"/>
              <a:t>Ostře sledované vlaky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382536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492346" y="5517232"/>
            <a:ext cx="4133323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/>
              <a:t>LITERÁRNÍ DOUBĚ - JOHANESVILLE. </a:t>
            </a:r>
            <a:r>
              <a:rPr lang="cs-CZ" sz="1100" i="1" dirty="0"/>
              <a:t>ld.johanesville.net</a:t>
            </a:r>
            <a:r>
              <a:rPr lang="cs-CZ" sz="1100" dirty="0"/>
              <a:t> [online]. [cit. </a:t>
            </a:r>
            <a:r>
              <a:rPr lang="cs-CZ" sz="1100" dirty="0" smtClean="0"/>
              <a:t>21.2.2013</a:t>
            </a:r>
            <a:r>
              <a:rPr lang="cs-CZ" sz="1100" dirty="0"/>
              <a:t>]. Dostupný na WWW: http://ld.johanesville.net/authors/hrabal/hrabal-fig03.jpg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2346" y="597215"/>
            <a:ext cx="3941170" cy="492646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1292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chemeClr val="accent3"/>
                </a:solidFill>
              </a:rPr>
              <a:t>Bohumil Hrabal (1914 – 1997)</a:t>
            </a:r>
            <a:endParaRPr lang="cs-CZ" sz="2400" dirty="0">
              <a:solidFill>
                <a:schemeClr val="accent3"/>
              </a:solidFill>
            </a:endParaRPr>
          </a:p>
          <a:p>
            <a:r>
              <a:rPr lang="cs-CZ" sz="2400" dirty="0" smtClean="0"/>
              <a:t>český </a:t>
            </a:r>
            <a:r>
              <a:rPr lang="cs-CZ" sz="2400" dirty="0"/>
              <a:t>prozaik, jeden z nejvýznamnějších spisovatelů 2. poloviny 20. století, ve 20. století nejpřekládanější </a:t>
            </a:r>
            <a:r>
              <a:rPr lang="cs-CZ" sz="2400" dirty="0" smtClean="0"/>
              <a:t>český </a:t>
            </a:r>
            <a:r>
              <a:rPr lang="cs-CZ" sz="2400" dirty="0"/>
              <a:t>autor	</a:t>
            </a:r>
          </a:p>
          <a:p>
            <a:r>
              <a:rPr lang="cs-CZ" sz="2400" dirty="0" smtClean="0"/>
              <a:t>pocházel </a:t>
            </a:r>
            <a:r>
              <a:rPr lang="cs-CZ" sz="2400" dirty="0"/>
              <a:t>z Brna, s obtížemi (několikrát propadl) odmaturoval na nymburské reálce (v Nymburku pracoval </a:t>
            </a:r>
            <a:r>
              <a:rPr lang="cs-CZ" sz="2400" dirty="0" smtClean="0"/>
              <a:t>jeho </a:t>
            </a:r>
            <a:r>
              <a:rPr lang="cs-CZ" sz="2400" dirty="0"/>
              <a:t>nevlastní otec jako účetní v pivovaru – Francin), studoval práva na Karlově univerzitě. 	Navštěvoval i přednášky z literatury, dějin umění a filosofie. Kvůli uzavření vysokých škol za 	protektorátu ukončil studia až roku 1946 – získal titul JUDr., jako právník ale nikdy </a:t>
            </a:r>
            <a:r>
              <a:rPr lang="cs-CZ" sz="2400" dirty="0" smtClean="0"/>
              <a:t>nepracoval.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během války pracoval jako výpravčí v Kostomlatech, po válce jako pojišťovací agent, obchodní cestující, </a:t>
            </a:r>
            <a:r>
              <a:rPr lang="cs-CZ" sz="2400" dirty="0" smtClean="0"/>
              <a:t>balič </a:t>
            </a:r>
            <a:r>
              <a:rPr lang="cs-CZ" sz="2400" dirty="0"/>
              <a:t>starého papíru a kulisák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77792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400" dirty="0"/>
              <a:t>spisovatelem z povolání se stal až roku 1965, stal se i členem Svazu československých spisovatelů, ale po </a:t>
            </a:r>
            <a:r>
              <a:rPr lang="cs-CZ" sz="2400" dirty="0" smtClean="0"/>
              <a:t>roce </a:t>
            </a:r>
            <a:r>
              <a:rPr lang="cs-CZ" sz="2400" dirty="0"/>
              <a:t>1968 publikoval pouze v samizdatu. V roce 1975 uveřejnil </a:t>
            </a:r>
            <a:r>
              <a:rPr lang="cs-CZ" sz="2400" dirty="0" smtClean="0"/>
              <a:t>sebekritické </a:t>
            </a:r>
            <a:r>
              <a:rPr lang="cs-CZ" sz="2400" dirty="0"/>
              <a:t>prohlášení a část jeho </a:t>
            </a:r>
            <a:r>
              <a:rPr lang="cs-CZ" sz="2400" dirty="0" smtClean="0"/>
              <a:t>tvorby </a:t>
            </a:r>
            <a:r>
              <a:rPr lang="cs-CZ" sz="2400" dirty="0"/>
              <a:t>směla vycházet </a:t>
            </a:r>
            <a:r>
              <a:rPr lang="cs-CZ" sz="2400" dirty="0" smtClean="0"/>
              <a:t>oficiálně.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střídavě </a:t>
            </a:r>
            <a:r>
              <a:rPr lang="cs-CZ" sz="2400" dirty="0"/>
              <a:t>žil v Praze a v zahrádkářské kolonii Kersko u </a:t>
            </a:r>
            <a:r>
              <a:rPr lang="cs-CZ" sz="2400" dirty="0" smtClean="0"/>
              <a:t>Nymburka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z</a:t>
            </a:r>
            <a:r>
              <a:rPr lang="cs-CZ" sz="2400" dirty="0" smtClean="0"/>
              <a:t>emřel </a:t>
            </a:r>
            <a:r>
              <a:rPr lang="cs-CZ" sz="2400" dirty="0"/>
              <a:t>roku 1997 po pádu z nemocničního okna, možná šlo i o sebevraždu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3740043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Hrabalovo </a:t>
            </a:r>
            <a:r>
              <a:rPr lang="cs-CZ" sz="2400" b="1" dirty="0"/>
              <a:t>dílo:</a:t>
            </a:r>
            <a:endParaRPr lang="cs-CZ" sz="2400" dirty="0"/>
          </a:p>
          <a:p>
            <a:r>
              <a:rPr lang="cs-CZ" sz="2400" dirty="0"/>
              <a:t>Perličky na dně, Pábitelé – soubory povídek, pábiteli Hrabal nazýval skupinu lidí, kteří zvláštním způsobem </a:t>
            </a:r>
            <a:r>
              <a:rPr lang="cs-CZ" sz="2400" dirty="0" smtClean="0"/>
              <a:t>milují </a:t>
            </a:r>
            <a:r>
              <a:rPr lang="cs-CZ" sz="2400" dirty="0"/>
              <a:t>život, i když navenek jsou obhroublí – sám Hrabal nebo strýc Pepin</a:t>
            </a:r>
          </a:p>
          <a:p>
            <a:r>
              <a:rPr lang="cs-CZ" sz="2400" dirty="0"/>
              <a:t>Taneční hodiny pro starší a pokročilé – dílo inspirované surrealismem, jazykový experiment, celé dílo se </a:t>
            </a:r>
            <a:r>
              <a:rPr lang="cs-CZ" sz="2400" dirty="0" smtClean="0"/>
              <a:t>skládá </a:t>
            </a:r>
            <a:r>
              <a:rPr lang="cs-CZ" sz="2400" dirty="0"/>
              <a:t>z jedné věty. Děj je nepodstatný, monolog vede sám se sebou stařec, strýc Pepin, který </a:t>
            </a:r>
            <a:r>
              <a:rPr lang="cs-CZ" sz="2400" dirty="0" smtClean="0"/>
              <a:t>vzpomíná </a:t>
            </a:r>
            <a:r>
              <a:rPr lang="cs-CZ" sz="2400" dirty="0"/>
              <a:t>na ztracené mládí, přemýšlí o Husovi, Egonu </a:t>
            </a:r>
            <a:r>
              <a:rPr lang="cs-CZ" sz="2400" dirty="0" smtClean="0"/>
              <a:t>Bondym</a:t>
            </a:r>
            <a:r>
              <a:rPr lang="cs-CZ" sz="2400" dirty="0"/>
              <a:t>, svatém Václavu, ale i </a:t>
            </a:r>
            <a:r>
              <a:rPr lang="cs-CZ" sz="2400" dirty="0" smtClean="0"/>
              <a:t>svých</a:t>
            </a:r>
            <a:r>
              <a:rPr lang="cs-CZ" sz="2400" dirty="0"/>
              <a:t> </a:t>
            </a:r>
            <a:r>
              <a:rPr lang="cs-CZ" sz="2400" dirty="0" smtClean="0"/>
              <a:t>milenkách </a:t>
            </a:r>
            <a:r>
              <a:rPr lang="cs-CZ" sz="2400" dirty="0"/>
              <a:t>či přemýšlí, který druh piva je lepší</a:t>
            </a:r>
          </a:p>
          <a:p>
            <a:r>
              <a:rPr lang="cs-CZ" sz="2400" dirty="0"/>
              <a:t>Inzerát na dům, ve kterém už nechci bydlet – povídkový soubor, který pojednává o totalitní době 50. let. </a:t>
            </a:r>
            <a:r>
              <a:rPr lang="cs-CZ" sz="2400" dirty="0" smtClean="0"/>
              <a:t>Dle knihy </a:t>
            </a:r>
            <a:r>
              <a:rPr lang="cs-CZ" sz="2400" dirty="0"/>
              <a:t>vznikl Menzelův film Skřivánci na niti – ihned putoval do trezoru, popisoval kladenské </a:t>
            </a:r>
            <a:r>
              <a:rPr lang="cs-CZ" sz="2400" dirty="0" smtClean="0"/>
              <a:t>ocelárny</a:t>
            </a:r>
            <a:r>
              <a:rPr lang="cs-CZ" sz="2400" dirty="0"/>
              <a:t>, kam byli posíláni političtí provinilci na převýchovu</a:t>
            </a:r>
          </a:p>
          <a:p>
            <a:r>
              <a:rPr lang="cs-CZ" sz="2400" dirty="0"/>
              <a:t>Obsluhoval jsem anglického krále </a:t>
            </a:r>
          </a:p>
          <a:p>
            <a:r>
              <a:rPr lang="cs-CZ" sz="2400" dirty="0"/>
              <a:t>Slavnosti sněženek</a:t>
            </a:r>
          </a:p>
          <a:p>
            <a:r>
              <a:rPr lang="cs-CZ" sz="2400" dirty="0"/>
              <a:t>Příliš hlučná samota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410692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b="1" dirty="0" smtClean="0"/>
              <a:t>Hrabalovo </a:t>
            </a:r>
            <a:r>
              <a:rPr lang="cs-CZ" sz="2400" b="1" dirty="0"/>
              <a:t>dílo:</a:t>
            </a:r>
            <a:endParaRPr lang="cs-CZ" sz="2400" dirty="0"/>
          </a:p>
          <a:p>
            <a:r>
              <a:rPr lang="cs-CZ" sz="2400" dirty="0"/>
              <a:t>Perličky na dně, Pábitelé – soubory povídek, pábiteli Hrabal nazýval skupinu lidí, kteří zvláštním způsobem </a:t>
            </a:r>
            <a:r>
              <a:rPr lang="cs-CZ" sz="2400" dirty="0" smtClean="0"/>
              <a:t>milují </a:t>
            </a:r>
            <a:r>
              <a:rPr lang="cs-CZ" sz="2400" dirty="0"/>
              <a:t>život, i když navenek jsou obhroublí – sám Hrabal nebo strýc Pepin</a:t>
            </a:r>
          </a:p>
          <a:p>
            <a:r>
              <a:rPr lang="cs-CZ" sz="2400" dirty="0"/>
              <a:t>Taneční hodiny pro starší a pokročilé – dílo inspirované surrealismem, jazykový experiment, celé dílo se </a:t>
            </a:r>
            <a:r>
              <a:rPr lang="cs-CZ" sz="2400" dirty="0" smtClean="0"/>
              <a:t>skládá </a:t>
            </a:r>
            <a:r>
              <a:rPr lang="cs-CZ" sz="2400" dirty="0"/>
              <a:t>z jedné věty. Děj je nepodstatný, monolog vede sám se sebou stařec, strýc Pepin, který </a:t>
            </a:r>
            <a:r>
              <a:rPr lang="cs-CZ" sz="2400" dirty="0" smtClean="0"/>
              <a:t>vzpomíná </a:t>
            </a:r>
            <a:r>
              <a:rPr lang="cs-CZ" sz="2400" dirty="0"/>
              <a:t>na ztracené mládí, přemýšlí o Husovi, Egonu </a:t>
            </a:r>
            <a:r>
              <a:rPr lang="cs-CZ" sz="2400" dirty="0" smtClean="0"/>
              <a:t>Bondym</a:t>
            </a:r>
            <a:r>
              <a:rPr lang="cs-CZ" sz="2400" dirty="0"/>
              <a:t>, svatém Václavu, ale i </a:t>
            </a:r>
            <a:r>
              <a:rPr lang="cs-CZ" sz="2400" dirty="0" smtClean="0"/>
              <a:t>svých</a:t>
            </a:r>
            <a:r>
              <a:rPr lang="cs-CZ" sz="2400" dirty="0"/>
              <a:t> </a:t>
            </a:r>
            <a:r>
              <a:rPr lang="cs-CZ" sz="2400" dirty="0" smtClean="0"/>
              <a:t>milenkách </a:t>
            </a:r>
            <a:r>
              <a:rPr lang="cs-CZ" sz="2400" dirty="0"/>
              <a:t>či přemýšlí, který druh piva je lepší</a:t>
            </a:r>
          </a:p>
          <a:p>
            <a:r>
              <a:rPr lang="cs-CZ" sz="2400" dirty="0"/>
              <a:t>Inzerát na dům, ve kterém už nechci bydlet – povídkový soubor, který pojednává o totalitní době 50. let. </a:t>
            </a:r>
            <a:r>
              <a:rPr lang="cs-CZ" sz="2400" dirty="0" smtClean="0"/>
              <a:t>Dle knihy </a:t>
            </a:r>
            <a:r>
              <a:rPr lang="cs-CZ" sz="2400" dirty="0"/>
              <a:t>vznikl Menzelův film Skřivánci na niti – ihned putoval do trezoru, popisoval kladenské </a:t>
            </a:r>
            <a:r>
              <a:rPr lang="cs-CZ" sz="2400" dirty="0" smtClean="0"/>
              <a:t>ocelárny</a:t>
            </a:r>
            <a:r>
              <a:rPr lang="cs-CZ" sz="2400" dirty="0"/>
              <a:t>, kam byli posíláni političtí provinilci na převýchovu</a:t>
            </a:r>
          </a:p>
          <a:p>
            <a:r>
              <a:rPr lang="cs-CZ" sz="2400" dirty="0"/>
              <a:t>Obsluhoval jsem anglického krále </a:t>
            </a:r>
          </a:p>
          <a:p>
            <a:r>
              <a:rPr lang="cs-CZ" sz="2400" dirty="0"/>
              <a:t>Slavnosti sněženek</a:t>
            </a:r>
          </a:p>
          <a:p>
            <a:r>
              <a:rPr lang="cs-CZ" sz="2400" dirty="0"/>
              <a:t>Příliš hlučná samota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200544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accent6"/>
                </a:solidFill>
              </a:rPr>
              <a:t>Ostře sledované vlaky</a:t>
            </a:r>
            <a:endParaRPr lang="cs-CZ" sz="2400" b="1" dirty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276872"/>
            <a:ext cx="4796413" cy="306970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12776"/>
            <a:ext cx="3099545" cy="458112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067944" y="5510811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/>
              <a:t>FILMOVÉ LABORATOŘE BARRANDOV. </a:t>
            </a:r>
            <a:r>
              <a:rPr lang="cs-CZ" sz="1100" i="1" dirty="0"/>
              <a:t>csfd.cz</a:t>
            </a:r>
            <a:r>
              <a:rPr lang="cs-CZ" sz="1100" dirty="0"/>
              <a:t> [online]. [cit. </a:t>
            </a:r>
            <a:r>
              <a:rPr lang="cs-CZ" sz="1100" dirty="0" smtClean="0"/>
              <a:t>21.2.2013</a:t>
            </a:r>
            <a:r>
              <a:rPr lang="cs-CZ" sz="1100" dirty="0"/>
              <a:t>]. Dostupný na WWW: http://img.csfd.cz/photos/filmy/0/6664_3_ws.jpg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6093296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50" dirty="0"/>
              <a:t>FILMOVÉ LABORATOŘE BARRANDOV. </a:t>
            </a:r>
            <a:r>
              <a:rPr lang="cs-CZ" sz="1050" i="1" dirty="0"/>
              <a:t>csfd.cz</a:t>
            </a:r>
            <a:r>
              <a:rPr lang="cs-CZ" sz="1050" dirty="0"/>
              <a:t> [online]. [cit. 26.5.2013]. Dostupný na WWW: http://img.csfd.cz/photos/filmy/0/6664_6_ws.jpg </a:t>
            </a:r>
          </a:p>
        </p:txBody>
      </p:sp>
    </p:spTree>
    <p:extLst>
      <p:ext uri="{BB962C8B-B14F-4D97-AF65-F5344CB8AC3E}">
        <p14:creationId xmlns="" xmlns:p14="http://schemas.microsoft.com/office/powerpoint/2010/main" val="2364496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smtClean="0">
                <a:solidFill>
                  <a:schemeClr val="accent6"/>
                </a:solidFill>
              </a:rPr>
              <a:t>Celková charakteristika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novela</a:t>
            </a:r>
            <a:r>
              <a:rPr lang="cs-CZ" sz="2400" dirty="0"/>
              <a:t>, která zachycuje krutost války, jak zasahuje do každodenního života lidí</a:t>
            </a:r>
          </a:p>
          <a:p>
            <a:r>
              <a:rPr lang="cs-CZ" sz="2400" dirty="0" smtClean="0"/>
              <a:t>zároveň </a:t>
            </a:r>
            <a:r>
              <a:rPr lang="cs-CZ" sz="2400" dirty="0"/>
              <a:t>poukazuje na přerod chlapce v muže</a:t>
            </a:r>
          </a:p>
          <a:p>
            <a:r>
              <a:rPr lang="cs-CZ" sz="2400" dirty="0" smtClean="0"/>
              <a:t>dílo </a:t>
            </a:r>
            <a:r>
              <a:rPr lang="cs-CZ" sz="2400" dirty="0"/>
              <a:t>se odehrává za 2. světové války na nádraží v Kostomlatech</a:t>
            </a:r>
          </a:p>
          <a:p>
            <a:r>
              <a:rPr lang="cs-CZ" sz="2400" dirty="0" smtClean="0"/>
              <a:t>dílo </a:t>
            </a:r>
            <a:r>
              <a:rPr lang="cs-CZ" sz="2400" dirty="0"/>
              <a:t>patří do druhé vlny válečné literatury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683098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>
                <a:solidFill>
                  <a:schemeClr val="accent6"/>
                </a:solidFill>
              </a:rPr>
              <a:t>2. Charakteristika postav</a:t>
            </a:r>
            <a:endParaRPr lang="cs-CZ" sz="2400" dirty="0">
              <a:solidFill>
                <a:schemeClr val="accent6"/>
              </a:solidFill>
            </a:endParaRPr>
          </a:p>
          <a:p>
            <a:r>
              <a:rPr lang="cs-CZ" sz="2400" dirty="0"/>
              <a:t>Miloš Hrma – mladý dvaadvacetiletý železniční elév, citlivý, naivní, po prvním sexuálním nezdaru se pokusí </a:t>
            </a:r>
            <a:r>
              <a:rPr lang="cs-CZ" sz="2400" dirty="0" smtClean="0"/>
              <a:t>o </a:t>
            </a:r>
            <a:r>
              <a:rPr lang="cs-CZ" sz="2400" dirty="0"/>
              <a:t>sebevraždu (metaforicky nazváno </a:t>
            </a:r>
            <a:r>
              <a:rPr lang="cs-CZ" sz="2400" i="1" dirty="0"/>
              <a:t>zvadlé lilium</a:t>
            </a:r>
            <a:r>
              <a:rPr lang="cs-CZ" sz="2400" dirty="0"/>
              <a:t>). Z této situace má trauma, které mu </a:t>
            </a:r>
            <a:r>
              <a:rPr lang="cs-CZ" sz="2400" dirty="0" smtClean="0"/>
              <a:t>pomůže překonat </a:t>
            </a:r>
            <a:r>
              <a:rPr lang="cs-CZ" sz="2400" dirty="0"/>
              <a:t>(a tím dodat sebevědomí) záhadná žena – odbojářka Victoria Freie</a:t>
            </a:r>
          </a:p>
          <a:p>
            <a:r>
              <a:rPr lang="cs-CZ" sz="2400" dirty="0"/>
              <a:t>výpravčí Hubička – Milošův vzor, výpravčí, zkušený milovník, orazítkoval pozadí Zdeničky Svaté</a:t>
            </a:r>
          </a:p>
          <a:p>
            <a:r>
              <a:rPr lang="cs-CZ" sz="2400" dirty="0"/>
              <a:t>přednosta stanice – touží po povýšení, což mu ale překazí uniforma od trusu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208267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chemeClr val="accent6"/>
                </a:solidFill>
              </a:rPr>
              <a:t>3. Děj, kompozice</a:t>
            </a:r>
            <a:endParaRPr lang="cs-CZ" sz="2400" dirty="0">
              <a:solidFill>
                <a:schemeClr val="accent6"/>
              </a:solidFill>
            </a:endParaRPr>
          </a:p>
          <a:p>
            <a:r>
              <a:rPr lang="cs-CZ" sz="2400" dirty="0" smtClean="0"/>
              <a:t>kompozice </a:t>
            </a:r>
            <a:r>
              <a:rPr lang="cs-CZ" sz="2400" dirty="0"/>
              <a:t>chronologická</a:t>
            </a:r>
          </a:p>
          <a:p>
            <a:r>
              <a:rPr lang="cs-CZ" sz="2400" dirty="0" smtClean="0"/>
              <a:t>hlavní </a:t>
            </a:r>
            <a:r>
              <a:rPr lang="cs-CZ" sz="2400" dirty="0"/>
              <a:t>hrdina a zároveň vypravěč novely Miloš Hrma se po prvním sexuálním nezdaru neúspěšně pokusí </a:t>
            </a:r>
            <a:r>
              <a:rPr lang="cs-CZ" sz="2400" dirty="0" smtClean="0"/>
              <a:t>o sebevraždu</a:t>
            </a:r>
            <a:r>
              <a:rPr lang="cs-CZ" sz="2400" dirty="0"/>
              <a:t>. Z psychiatrické léčebny se vrací na nádraží, kde předtím pracoval. Jinak poklidnou </a:t>
            </a:r>
            <a:r>
              <a:rPr lang="cs-CZ" sz="2400" dirty="0" smtClean="0"/>
              <a:t>atmosféru </a:t>
            </a:r>
            <a:r>
              <a:rPr lang="cs-CZ" sz="2400" dirty="0"/>
              <a:t>provinční stanice narušují erotické hry výpravčího </a:t>
            </a:r>
            <a:r>
              <a:rPr lang="cs-CZ" sz="2400" dirty="0" smtClean="0"/>
              <a:t>Hubičky, zejména </a:t>
            </a:r>
            <a:r>
              <a:rPr lang="cs-CZ" sz="2400" dirty="0"/>
              <a:t>však průjezdy „ostře sledovaných“ německých vlaků se zbraněmi, vojáky </a:t>
            </a:r>
            <a:r>
              <a:rPr lang="cs-CZ" sz="2400" dirty="0" smtClean="0"/>
              <a:t>a </a:t>
            </a:r>
            <a:r>
              <a:rPr lang="cs-CZ" sz="2400" dirty="0"/>
              <a:t>municí. </a:t>
            </a:r>
          </a:p>
          <a:p>
            <a:r>
              <a:rPr lang="cs-CZ" sz="2400" dirty="0"/>
              <a:t>Milošovo osobní trauma překonává tajemná Viktorie Freie, odbojářka, která na stanici přinese nálož 	k likvidaci </a:t>
            </a:r>
            <a:r>
              <a:rPr lang="cs-CZ" sz="2400" dirty="0" smtClean="0"/>
              <a:t>německého </a:t>
            </a:r>
            <a:r>
              <a:rPr lang="cs-CZ" sz="2400" dirty="0"/>
              <a:t>transportu. Miloš zbavený svého problému ztrácí zábrany a v sabotážní akci </a:t>
            </a:r>
            <a:r>
              <a:rPr lang="cs-CZ" sz="2400" dirty="0" smtClean="0"/>
              <a:t>nasazuje </a:t>
            </a:r>
            <a:r>
              <a:rPr lang="cs-CZ" sz="2400" dirty="0"/>
              <a:t>vlastní život. Umírá po zásahu kulkou u trati společně s německým vojákem </a:t>
            </a:r>
            <a:r>
              <a:rPr lang="cs-CZ" sz="2400" dirty="0" smtClean="0"/>
              <a:t>(podobná scéna s románem Na západní frontě klid).</a:t>
            </a:r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548313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chemeClr val="accent6"/>
                </a:solidFill>
              </a:rPr>
              <a:t>4. Styl a jazyk</a:t>
            </a:r>
            <a:endParaRPr lang="cs-CZ" sz="2400" dirty="0">
              <a:solidFill>
                <a:schemeClr val="accent6"/>
              </a:solidFill>
            </a:endParaRPr>
          </a:p>
          <a:p>
            <a:r>
              <a:rPr lang="cs-CZ" sz="2400" dirty="0" smtClean="0"/>
              <a:t>dílo </a:t>
            </a:r>
            <a:r>
              <a:rPr lang="cs-CZ" sz="2400" dirty="0"/>
              <a:t>v Hrabalově tvorbě celkem výjimečné, většina jeho děl nemá souvislou dějovou linii</a:t>
            </a:r>
          </a:p>
          <a:p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/>
              <a:t>forma</a:t>
            </a:r>
          </a:p>
          <a:p>
            <a:r>
              <a:rPr lang="cs-CZ" sz="2400" dirty="0" smtClean="0"/>
              <a:t>užito </a:t>
            </a:r>
            <a:r>
              <a:rPr lang="cs-CZ" sz="2400" dirty="0"/>
              <a:t>obecné češtiny (prdel), jinak dílo víceméně spisovné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accent6"/>
                </a:solidFill>
              </a:rPr>
              <a:t>5</a:t>
            </a:r>
            <a:r>
              <a:rPr lang="cs-CZ" sz="2400" b="1" dirty="0">
                <a:solidFill>
                  <a:schemeClr val="accent6"/>
                </a:solidFill>
              </a:rPr>
              <a:t>. Okolnosti vzniku díla a jeho vliv</a:t>
            </a:r>
            <a:endParaRPr lang="cs-CZ" sz="2400" dirty="0">
              <a:solidFill>
                <a:schemeClr val="accent6"/>
              </a:solidFill>
            </a:endParaRPr>
          </a:p>
          <a:p>
            <a:r>
              <a:rPr lang="cs-CZ" sz="2400" dirty="0" smtClean="0"/>
              <a:t>během </a:t>
            </a:r>
            <a:r>
              <a:rPr lang="cs-CZ" sz="2400" dirty="0"/>
              <a:t>2. sv. války Hrabal na nádraží v Kostomlatech pracoval</a:t>
            </a:r>
          </a:p>
          <a:p>
            <a:r>
              <a:rPr lang="cs-CZ" sz="2400" dirty="0" smtClean="0"/>
              <a:t>v</a:t>
            </a:r>
            <a:r>
              <a:rPr lang="cs-CZ" sz="2400" dirty="0"/>
              <a:t> roce 1966 natočil Jiří Menzel stejnojmenný film s Václavem Neckářem v hlavní roli (dále hráli např. </a:t>
            </a:r>
            <a:r>
              <a:rPr lang="cs-CZ" sz="2400" dirty="0" smtClean="0"/>
              <a:t>Josef </a:t>
            </a:r>
            <a:r>
              <a:rPr lang="cs-CZ" sz="2400" dirty="0"/>
              <a:t>Somr, Vlastimil Brodský, Naďa Urbánková, Jiří Menzel atd</a:t>
            </a:r>
            <a:r>
              <a:rPr lang="cs-CZ" sz="2400" dirty="0" smtClean="0"/>
              <a:t>.). Film byl oceněn Oscarem v kategorii Nejlepší zahraniční film.</a:t>
            </a:r>
            <a:endParaRPr lang="cs-CZ" sz="2400" dirty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4881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</a:t>
            </a:r>
            <a:r>
              <a:rPr lang="cs-CZ" sz="2800" b="1" dirty="0" smtClean="0"/>
              <a:t>: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Literatura pro 4. ročník středních škol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1.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c2010, 3 sv. ISBN 978-80-7358-151-0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ANDREE, Lukáš. </a:t>
            </a:r>
            <a:r>
              <a:rPr lang="cs-CZ" sz="2400" i="1" dirty="0" smtClean="0"/>
              <a:t>Odmaturuj! z literatury</a:t>
            </a:r>
            <a:r>
              <a:rPr lang="cs-CZ" sz="2400" dirty="0" smtClean="0"/>
              <a:t>. </a:t>
            </a:r>
            <a:r>
              <a:rPr lang="cs-CZ" sz="2400" dirty="0" err="1" smtClean="0"/>
              <a:t>Vyd</a:t>
            </a:r>
            <a:r>
              <a:rPr lang="cs-CZ" sz="2400" dirty="0" smtClean="0"/>
              <a:t>. 3. </a:t>
            </a:r>
            <a:r>
              <a:rPr lang="cs-CZ" sz="2400" dirty="0" err="1" smtClean="0"/>
              <a:t>rozš</a:t>
            </a:r>
            <a:r>
              <a:rPr lang="cs-CZ" sz="2400" dirty="0" smtClean="0"/>
              <a:t>., dotisk. Editor Eva Hánová.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c2004, 208 s. Odmaturuj!. </a:t>
            </a:r>
            <a:r>
              <a:rPr lang="cs-CZ" sz="2400" smtClean="0"/>
              <a:t>ISBN 80-735-8016-0</a:t>
            </a:r>
            <a:endParaRPr lang="cs-CZ" sz="2400" b="1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ctr">
              <a:buNone/>
            </a:pPr>
            <a:endParaRPr lang="cs-CZ" sz="3600" dirty="0" smtClean="0"/>
          </a:p>
        </p:txBody>
      </p:sp>
    </p:spTree>
    <p:extLst>
      <p:ext uri="{BB962C8B-B14F-4D97-AF65-F5344CB8AC3E}">
        <p14:creationId xmlns="" xmlns:p14="http://schemas.microsoft.com/office/powerpoint/2010/main" val="1728309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459</Words>
  <Application>Microsoft Office PowerPoint</Application>
  <PresentationFormat>Předvádění na obrazovce (4:3)</PresentationFormat>
  <Paragraphs>98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pkriz</cp:lastModifiedBy>
  <cp:revision>22</cp:revision>
  <dcterms:created xsi:type="dcterms:W3CDTF">2012-10-19T06:36:28Z</dcterms:created>
  <dcterms:modified xsi:type="dcterms:W3CDTF">2013-09-27T06:07:52Z</dcterms:modified>
</cp:coreProperties>
</file>