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7" r:id="rId2"/>
    <p:sldId id="258" r:id="rId3"/>
    <p:sldId id="259" r:id="rId4"/>
    <p:sldId id="266" r:id="rId5"/>
    <p:sldId id="267" r:id="rId6"/>
    <p:sldId id="268" r:id="rId7"/>
    <p:sldId id="269" r:id="rId8"/>
    <p:sldId id="270" r:id="rId9"/>
    <p:sldId id="271" r:id="rId10"/>
    <p:sldId id="272" r:id="rId11"/>
    <p:sldId id="273" r:id="rId12"/>
    <p:sldId id="265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2004" y="-7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02334E-1872-478E-B60C-58070DD15A83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032DC54-DDA7-4A20-8A1B-9237F47FEBC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6081140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8914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12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04912764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607583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5269200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0903935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1881386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62969984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374948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9209823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4682166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10045246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9317284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326227955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19BB93-345A-4E9C-A89B-38BBF77BCBBD}" type="datetimeFigureOut">
              <a:rPr lang="cs-CZ" smtClean="0"/>
              <a:pPr/>
              <a:t>27.9.2013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E28582-1C5C-4D5B-9AEA-DD763F111097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7913959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875184786"/>
              </p:ext>
            </p:extLst>
          </p:nvPr>
        </p:nvGraphicFramePr>
        <p:xfrm>
          <a:off x="1007604" y="292494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17.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Petr Kříž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Česká</a:t>
                      </a:r>
                      <a:r>
                        <a:rPr lang="cs-CZ" baseline="0" dirty="0" smtClean="0"/>
                        <a:t> literatura 2. poloviny 20. století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4.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21. 2. 2013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42045315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r>
              <a:rPr lang="cs-CZ" dirty="0" smtClean="0"/>
              <a:t>Anotace:</a:t>
            </a:r>
          </a:p>
          <a:p>
            <a:pPr marL="0" indent="0">
              <a:buNone/>
            </a:pPr>
            <a:r>
              <a:rPr lang="cs-CZ" sz="2400" dirty="0"/>
              <a:t>Tato prezentace přibližuje dílo </a:t>
            </a:r>
            <a:r>
              <a:rPr lang="cs-CZ" sz="2400" dirty="0" smtClean="0"/>
              <a:t>Oty Pavla Smrt krásných srnců. </a:t>
            </a:r>
            <a:r>
              <a:rPr lang="cs-CZ" sz="2400" dirty="0"/>
              <a:t>Orientačně seznamuje s autorovým životem, jeho dalším dílem. Inovuje výuku využitím multimediálních pomůcek.</a:t>
            </a:r>
          </a:p>
          <a:p>
            <a:pPr marL="0" indent="0">
              <a:buNone/>
            </a:pPr>
            <a:endParaRPr lang="cs-CZ" dirty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</a:t>
            </a:r>
            <a:r>
              <a:rPr lang="cs-CZ" dirty="0"/>
              <a:t>pokyny</a:t>
            </a:r>
            <a:r>
              <a:rPr lang="cs-CZ" dirty="0" smtClean="0"/>
              <a:t>:</a:t>
            </a:r>
          </a:p>
          <a:p>
            <a:pPr marL="0" indent="0">
              <a:buNone/>
            </a:pPr>
            <a:r>
              <a:rPr lang="cs-CZ" sz="2400" dirty="0"/>
              <a:t>Materiál použije učitel při výkladu látky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="" xmlns:p14="http://schemas.microsoft.com/office/powerpoint/2010/main" val="2372491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  <a:p>
            <a:pPr marL="0" indent="0" algn="ctr">
              <a:buNone/>
            </a:pPr>
            <a:r>
              <a:rPr lang="cs-CZ" sz="3600" dirty="0" smtClean="0"/>
              <a:t>Ota Pavel</a:t>
            </a:r>
          </a:p>
          <a:p>
            <a:pPr marL="0" indent="0" algn="ctr">
              <a:buNone/>
            </a:pPr>
            <a:r>
              <a:rPr lang="cs-CZ" sz="3600" dirty="0" smtClean="0"/>
              <a:t>Smrt krásných srnců</a:t>
            </a:r>
            <a:endParaRPr lang="cs-CZ" sz="3600" dirty="0"/>
          </a:p>
        </p:txBody>
      </p:sp>
    </p:spTree>
    <p:extLst>
      <p:ext uri="{BB962C8B-B14F-4D97-AF65-F5344CB8AC3E}">
        <p14:creationId xmlns="" xmlns:p14="http://schemas.microsoft.com/office/powerpoint/2010/main" val="38253688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/>
          <a:lstStyle/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1213" y="692695"/>
            <a:ext cx="4104456" cy="4611748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2492346" y="5517232"/>
            <a:ext cx="4133323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/>
              <a:t>LITERÁRNÍ DOUBĚ - JOHANESVILLE. </a:t>
            </a:r>
            <a:r>
              <a:rPr lang="cs-CZ" sz="1100" i="1" dirty="0"/>
              <a:t>ld.johanesville.net</a:t>
            </a:r>
            <a:r>
              <a:rPr lang="cs-CZ" sz="1100" dirty="0"/>
              <a:t> [online]. [cit. </a:t>
            </a:r>
            <a:r>
              <a:rPr lang="cs-CZ" sz="1100" dirty="0" smtClean="0"/>
              <a:t>21.2.2013</a:t>
            </a:r>
            <a:r>
              <a:rPr lang="cs-CZ" sz="1100" dirty="0"/>
              <a:t>]. Dostupný na WWW: http://ld.johanesville.net/pavel/zivotopis?bio=1&amp;fig=2 </a:t>
            </a:r>
          </a:p>
        </p:txBody>
      </p:sp>
    </p:spTree>
    <p:extLst>
      <p:ext uri="{BB962C8B-B14F-4D97-AF65-F5344CB8AC3E}">
        <p14:creationId xmlns="" xmlns:p14="http://schemas.microsoft.com/office/powerpoint/2010/main" val="12129241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sz="2400" b="1" dirty="0">
                <a:solidFill>
                  <a:schemeClr val="accent3"/>
                </a:solidFill>
              </a:rPr>
              <a:t>Ota Pavel</a:t>
            </a:r>
            <a:endParaRPr lang="cs-CZ" sz="2400" dirty="0">
              <a:solidFill>
                <a:schemeClr val="accent3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- vlastním </a:t>
            </a:r>
            <a:r>
              <a:rPr lang="cs-CZ" sz="2400" dirty="0"/>
              <a:t>jménem Ota </a:t>
            </a:r>
            <a:r>
              <a:rPr lang="cs-CZ" sz="2400" dirty="0" err="1"/>
              <a:t>Popper</a:t>
            </a:r>
            <a:r>
              <a:rPr lang="cs-CZ" sz="2400" dirty="0"/>
              <a:t>, prozaik židovského původu</a:t>
            </a:r>
          </a:p>
          <a:p>
            <a:pPr marL="0" indent="0">
              <a:buNone/>
            </a:pPr>
            <a:r>
              <a:rPr lang="cs-CZ" sz="2400" dirty="0"/>
              <a:t>- autor vzpomínkových knih a sportovních reportáží (byl sportovní novinář)</a:t>
            </a:r>
          </a:p>
          <a:p>
            <a:pPr marL="0" indent="0">
              <a:buNone/>
            </a:pPr>
            <a:r>
              <a:rPr lang="cs-CZ" sz="2400" dirty="0"/>
              <a:t>- na ZOH v roce 1964 v Innsbrucku u něj propukla nemoc, </a:t>
            </a:r>
            <a:r>
              <a:rPr lang="cs-CZ" sz="2400"/>
              <a:t>maniodepresivní </a:t>
            </a:r>
            <a:r>
              <a:rPr lang="cs-CZ" sz="2400" smtClean="0"/>
              <a:t>psychóza </a:t>
            </a:r>
            <a:r>
              <a:rPr lang="cs-CZ" sz="2400" dirty="0"/>
              <a:t>(podpálil statek</a:t>
            </a:r>
            <a:r>
              <a:rPr lang="cs-CZ" sz="2400" dirty="0" smtClean="0"/>
              <a:t>),</a:t>
            </a:r>
            <a:r>
              <a:rPr lang="cs-CZ" sz="2400" dirty="0"/>
              <a:t>	díky níž odešel ve 34 letech do předčasného důchodu, často byl hospitalizován na psychiatrii</a:t>
            </a:r>
          </a:p>
          <a:p>
            <a:pPr marL="0" indent="0">
              <a:buNone/>
            </a:pPr>
            <a:r>
              <a:rPr lang="cs-CZ" sz="2400" b="1" dirty="0"/>
              <a:t>Dílo: 	</a:t>
            </a:r>
            <a:endParaRPr lang="cs-CZ" sz="2400" b="1" dirty="0" smtClean="0"/>
          </a:p>
          <a:p>
            <a:pPr marL="0" indent="0">
              <a:buNone/>
            </a:pPr>
            <a:r>
              <a:rPr lang="cs-CZ" sz="2400" dirty="0" smtClean="0"/>
              <a:t>Dukla </a:t>
            </a:r>
            <a:r>
              <a:rPr lang="cs-CZ" sz="2400" dirty="0"/>
              <a:t>mezi mrakodrapy</a:t>
            </a:r>
          </a:p>
          <a:p>
            <a:pPr marL="0" indent="0">
              <a:buNone/>
            </a:pPr>
            <a:r>
              <a:rPr lang="cs-CZ" sz="2400" dirty="0" smtClean="0"/>
              <a:t>Plná </a:t>
            </a:r>
            <a:r>
              <a:rPr lang="cs-CZ" sz="2400" dirty="0"/>
              <a:t>bedna šampaňského (sportovní povídky, o Zátopkovi, házenkářích, skokanech na lyžích, </a:t>
            </a:r>
            <a:r>
              <a:rPr lang="cs-CZ" sz="2400" dirty="0" smtClean="0"/>
              <a:t>atletech</a:t>
            </a:r>
            <a:r>
              <a:rPr lang="cs-CZ" sz="2400" dirty="0"/>
              <a:t>, hokejistech atd.)</a:t>
            </a:r>
          </a:p>
          <a:p>
            <a:pPr marL="0" indent="0">
              <a:buNone/>
            </a:pPr>
            <a:r>
              <a:rPr lang="cs-CZ" sz="2400" dirty="0" smtClean="0"/>
              <a:t>Syn </a:t>
            </a:r>
            <a:r>
              <a:rPr lang="cs-CZ" sz="2400" dirty="0"/>
              <a:t>celerového krále </a:t>
            </a:r>
          </a:p>
          <a:p>
            <a:pPr marL="0" indent="0">
              <a:buNone/>
            </a:pPr>
            <a:r>
              <a:rPr lang="cs-CZ" sz="2400" dirty="0" smtClean="0"/>
              <a:t>Pohádka </a:t>
            </a:r>
            <a:r>
              <a:rPr lang="cs-CZ" sz="2400" dirty="0"/>
              <a:t>o Raškovi</a:t>
            </a:r>
          </a:p>
          <a:p>
            <a:pPr marL="0" indent="0">
              <a:buNone/>
            </a:pPr>
            <a:r>
              <a:rPr lang="cs-CZ" sz="2400" dirty="0" smtClean="0"/>
              <a:t>Jak </a:t>
            </a:r>
            <a:r>
              <a:rPr lang="cs-CZ" sz="2400" dirty="0"/>
              <a:t>jsem potkal </a:t>
            </a:r>
            <a:r>
              <a:rPr lang="cs-CZ" sz="2400" dirty="0" smtClean="0"/>
              <a:t>ryby</a:t>
            </a:r>
          </a:p>
          <a:p>
            <a:pPr marL="0" indent="0">
              <a:buNone/>
            </a:pPr>
            <a:r>
              <a:rPr lang="cs-CZ" sz="2400" dirty="0" smtClean="0"/>
              <a:t>Smrt krásných srnců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="" xmlns:p14="http://schemas.microsoft.com/office/powerpoint/2010/main" val="17779248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>
                <a:solidFill>
                  <a:schemeClr val="accent3"/>
                </a:solidFill>
              </a:rPr>
              <a:t>Smrt krásných srnců</a:t>
            </a:r>
            <a:endParaRPr lang="cs-CZ" sz="2800" dirty="0">
              <a:solidFill>
                <a:schemeClr val="accent3"/>
              </a:solidFill>
            </a:endParaRPr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pl-PL" sz="1100" dirty="0"/>
              <a:t>ROJ CZECH. </a:t>
            </a:r>
            <a:r>
              <a:rPr lang="pl-PL" sz="1100" i="1" dirty="0"/>
              <a:t>Flickr</a:t>
            </a:r>
            <a:r>
              <a:rPr lang="pl-PL" sz="1100" dirty="0"/>
              <a:t> [online]. [cit. </a:t>
            </a:r>
            <a:r>
              <a:rPr lang="pl-PL" sz="1100" dirty="0" smtClean="0"/>
              <a:t>21.2.2013</a:t>
            </a:r>
            <a:r>
              <a:rPr lang="pl-PL" sz="1100" dirty="0"/>
              <a:t>]. </a:t>
            </a:r>
            <a:endParaRPr lang="pl-PL" sz="1100" dirty="0" smtClean="0"/>
          </a:p>
          <a:p>
            <a:pPr marL="0" indent="0">
              <a:buNone/>
            </a:pPr>
            <a:r>
              <a:rPr lang="pl-PL" sz="1100" dirty="0" smtClean="0"/>
              <a:t>Dostupný </a:t>
            </a:r>
            <a:r>
              <a:rPr lang="pl-PL" sz="1100" dirty="0"/>
              <a:t>na WWW: http://www.flickr.com/photos/roj_czech/184591808/ </a:t>
            </a:r>
            <a:endParaRPr lang="cs-CZ" sz="1100" b="1" dirty="0" smtClean="0"/>
          </a:p>
          <a:p>
            <a:pPr marL="0" indent="0">
              <a:buNone/>
            </a:pPr>
            <a:endParaRPr lang="cs-CZ" sz="2400" b="1" dirty="0"/>
          </a:p>
          <a:p>
            <a:pPr marL="0" indent="0">
              <a:buNone/>
            </a:pPr>
            <a:endParaRPr lang="cs-CZ" sz="2400" b="1" dirty="0" smtClean="0"/>
          </a:p>
          <a:p>
            <a:pPr marL="0" indent="0">
              <a:buNone/>
            </a:pPr>
            <a:r>
              <a:rPr lang="cs-CZ" sz="2800" b="1" dirty="0" smtClean="0">
                <a:solidFill>
                  <a:schemeClr val="accent3"/>
                </a:solidFill>
              </a:rPr>
              <a:t>1</a:t>
            </a:r>
            <a:r>
              <a:rPr lang="cs-CZ" sz="2800" b="1" dirty="0">
                <a:solidFill>
                  <a:schemeClr val="accent3"/>
                </a:solidFill>
              </a:rPr>
              <a:t>. Celková charakteristika</a:t>
            </a:r>
            <a:endParaRPr lang="cs-CZ" sz="2800" dirty="0">
              <a:solidFill>
                <a:schemeClr val="accent3"/>
              </a:solidFill>
            </a:endParaRPr>
          </a:p>
          <a:p>
            <a:pPr marL="0" indent="0">
              <a:buNone/>
            </a:pPr>
            <a:r>
              <a:rPr lang="cs-CZ" sz="2400" dirty="0"/>
              <a:t>- soubor sedmi (v některých vydáních </a:t>
            </a:r>
            <a:r>
              <a:rPr lang="cs-CZ" sz="2400" dirty="0" smtClean="0"/>
              <a:t>devíti, dvě povídky odstraněny cenzurou) </a:t>
            </a:r>
            <a:r>
              <a:rPr lang="cs-CZ" sz="2400" dirty="0"/>
              <a:t>povídek, povídky humorné i vážné, vzpomínková próza</a:t>
            </a:r>
          </a:p>
          <a:p>
            <a:pPr marL="0" indent="0">
              <a:buNone/>
            </a:pPr>
            <a:r>
              <a:rPr lang="cs-CZ" sz="2400" dirty="0"/>
              <a:t>- autor vzpomíná na život před válkou i těžký život židovské rodiny za války</a:t>
            </a:r>
          </a:p>
          <a:p>
            <a:pPr marL="0" indent="0">
              <a:buNone/>
            </a:pPr>
            <a:r>
              <a:rPr lang="cs-CZ" sz="2400" dirty="0"/>
              <a:t>- povídky se odehrávají na Berounsku a Křivoklátsku, oslavují přírodu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76056" y="116632"/>
            <a:ext cx="3744416" cy="2657554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891180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>
                <a:solidFill>
                  <a:schemeClr val="accent3"/>
                </a:solidFill>
              </a:rPr>
              <a:t>2. Postavy</a:t>
            </a:r>
            <a:endParaRPr lang="cs-CZ" sz="2800" dirty="0">
              <a:solidFill>
                <a:schemeClr val="accent3"/>
              </a:solidFill>
            </a:endParaRPr>
          </a:p>
          <a:p>
            <a:r>
              <a:rPr lang="cs-CZ" sz="2400" dirty="0"/>
              <a:t>Leo </a:t>
            </a:r>
            <a:r>
              <a:rPr lang="cs-CZ" sz="2400" dirty="0" err="1"/>
              <a:t>Popper</a:t>
            </a:r>
            <a:r>
              <a:rPr lang="cs-CZ" sz="2400" dirty="0"/>
              <a:t> – hlavní postava knihy, Žid, obchodní cestující Elektroluxu, milovník žen, přírody a rybaření. </a:t>
            </a:r>
            <a:r>
              <a:rPr lang="cs-CZ" sz="2400" dirty="0" smtClean="0"/>
              <a:t>Postava </a:t>
            </a:r>
            <a:r>
              <a:rPr lang="cs-CZ" sz="2400" dirty="0"/>
              <a:t>Leo </a:t>
            </a:r>
            <a:r>
              <a:rPr lang="cs-CZ" sz="2400" dirty="0" err="1"/>
              <a:t>Poppera</a:t>
            </a:r>
            <a:r>
              <a:rPr lang="cs-CZ" sz="2400" dirty="0"/>
              <a:t> připomíná hrabalovského strýce Pepina</a:t>
            </a:r>
          </a:p>
          <a:p>
            <a:r>
              <a:rPr lang="cs-CZ" sz="2400" dirty="0"/>
              <a:t>Herma </a:t>
            </a:r>
            <a:r>
              <a:rPr lang="cs-CZ" sz="2400" dirty="0" err="1"/>
              <a:t>Popperová</a:t>
            </a:r>
            <a:r>
              <a:rPr lang="cs-CZ" sz="2400" dirty="0"/>
              <a:t> – tolerantní, co se týče peněz i </a:t>
            </a:r>
            <a:r>
              <a:rPr lang="cs-CZ" sz="2400" dirty="0" err="1" smtClean="0"/>
              <a:t>žens</a:t>
            </a:r>
            <a:endParaRPr lang="cs-CZ" sz="2400" dirty="0" smtClean="0"/>
          </a:p>
          <a:p>
            <a:r>
              <a:rPr lang="cs-CZ" sz="2400" dirty="0" smtClean="0"/>
              <a:t>Hugo</a:t>
            </a:r>
            <a:r>
              <a:rPr lang="cs-CZ" sz="2400" dirty="0"/>
              <a:t>, Jiří, Ota – děti </a:t>
            </a:r>
            <a:r>
              <a:rPr lang="cs-CZ" sz="2400" dirty="0" err="1"/>
              <a:t>Popperů</a:t>
            </a:r>
            <a:endParaRPr lang="cs-CZ" sz="2400" dirty="0"/>
          </a:p>
          <a:p>
            <a:r>
              <a:rPr lang="cs-CZ" sz="2400" dirty="0"/>
              <a:t>Karel Prošek – </a:t>
            </a:r>
            <a:r>
              <a:rPr lang="cs-CZ" sz="2400" dirty="0" smtClean="0"/>
              <a:t>převozník, Leův </a:t>
            </a:r>
            <a:r>
              <a:rPr lang="cs-CZ" sz="2400" dirty="0"/>
              <a:t>kamarád, pytlák sžitý s přírodou, vlastní psa Holana</a:t>
            </a:r>
          </a:p>
          <a:p>
            <a:r>
              <a:rPr lang="cs-CZ" sz="2400" dirty="0"/>
              <a:t>František Korálek, Irma Korálková – ředitel a ředitelová firmy Elektrolux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="" xmlns:p14="http://schemas.microsoft.com/office/powerpoint/2010/main" val="27434162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>
                <a:solidFill>
                  <a:schemeClr val="accent3"/>
                </a:solidFill>
              </a:rPr>
              <a:t>3. </a:t>
            </a:r>
            <a:r>
              <a:rPr lang="cs-CZ" sz="2800" b="1" dirty="0" smtClean="0">
                <a:solidFill>
                  <a:schemeClr val="accent3"/>
                </a:solidFill>
              </a:rPr>
              <a:t>Děj povídek</a:t>
            </a:r>
          </a:p>
          <a:p>
            <a:pPr marL="0" indent="0">
              <a:buNone/>
            </a:pPr>
            <a:endParaRPr lang="cs-CZ" sz="2800" dirty="0">
              <a:solidFill>
                <a:schemeClr val="accent3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1. Nejdražší </a:t>
            </a:r>
            <a:r>
              <a:rPr lang="cs-CZ" sz="2400" dirty="0"/>
              <a:t>ve střední Evropě</a:t>
            </a:r>
            <a:r>
              <a:rPr lang="cs-CZ" sz="2400" b="1" dirty="0"/>
              <a:t> </a:t>
            </a:r>
            <a:r>
              <a:rPr lang="cs-CZ" sz="2400" dirty="0"/>
              <a:t>– Leo </a:t>
            </a:r>
            <a:r>
              <a:rPr lang="cs-CZ" sz="2400" dirty="0" err="1"/>
              <a:t>Popper</a:t>
            </a:r>
            <a:r>
              <a:rPr lang="cs-CZ" sz="2400" dirty="0"/>
              <a:t> pracuje ve firmě Electrolux. Vydělá si dost peněz a rozhodne se koupit rybník v </a:t>
            </a:r>
            <a:r>
              <a:rPr lang="cs-CZ" sz="2400" dirty="0" err="1"/>
              <a:t>Kročehlavech</a:t>
            </a:r>
            <a:r>
              <a:rPr lang="cs-CZ" sz="2400" dirty="0"/>
              <a:t> u pana Václavíka. Bohužel naletěl a koupil rybník, ve kterém je pouze jeden kapr. Po čase si přijde k Leovi koupit Václavík ledničku. Ale místo ní dostane pouze torzo lednice bez vnitřku, které stojí přesně tolik, co rybník bez kaprů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2</a:t>
            </a:r>
            <a:r>
              <a:rPr lang="cs-CZ" sz="2400" dirty="0"/>
              <a:t>. Ve službách Švédska</a:t>
            </a:r>
            <a:r>
              <a:rPr lang="cs-CZ" sz="2400" b="1" dirty="0"/>
              <a:t> </a:t>
            </a:r>
            <a:r>
              <a:rPr lang="cs-CZ" sz="2400" dirty="0"/>
              <a:t>– Leo se stává mistrem světa v prodeji spotřebičů. Na veletrhu firmy se setkává s profesorem </a:t>
            </a:r>
            <a:r>
              <a:rPr lang="cs-CZ" sz="2400" dirty="0" err="1"/>
              <a:t>Nechlebou</a:t>
            </a:r>
            <a:r>
              <a:rPr lang="cs-CZ" sz="2400" dirty="0" smtClean="0"/>
              <a:t>, malířem, </a:t>
            </a:r>
            <a:r>
              <a:rPr lang="cs-CZ" sz="2400" dirty="0"/>
              <a:t>se kterým se později spřátelí. Po čase ho požádá, aby namaloval šéfovu ženu Irmu. To však profesor odmítá.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="" xmlns:p14="http://schemas.microsoft.com/office/powerpoint/2010/main" val="30973880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 smtClean="0"/>
              <a:t>3</a:t>
            </a:r>
            <a:r>
              <a:rPr lang="cs-CZ" sz="2400" dirty="0"/>
              <a:t>. Smrt krásných srnců – </a:t>
            </a:r>
            <a:r>
              <a:rPr lang="cs-CZ" sz="2400" dirty="0" err="1"/>
              <a:t>Popperovi</a:t>
            </a:r>
            <a:r>
              <a:rPr lang="cs-CZ" sz="2400" dirty="0"/>
              <a:t> se usazují v domě pytláka Proška v Luhu pod </a:t>
            </a:r>
            <a:r>
              <a:rPr lang="cs-CZ" sz="2400" dirty="0" err="1"/>
              <a:t>Bránovem</a:t>
            </a:r>
            <a:r>
              <a:rPr lang="cs-CZ" sz="2400" dirty="0"/>
              <a:t> na Křivoklátsku. Všichni zde prožívají nejhezčí chvíle života. Leo zde nachází lásku k rybaření.  Po vyhlášení protektorátu nastávají rodině zlé časy. Bratři Jirka s Hugem musí do koncentračního tábora. Leo pro ně shání maso, aby přežili. Odjíždí k Proškovi. Ten mu půjčí psa Holana a on uloví srnce. </a:t>
            </a: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/>
              <a:t>4. Kapři pro wehrmacht – </a:t>
            </a:r>
            <a:r>
              <a:rPr lang="cs-CZ" sz="2400" dirty="0" smtClean="0"/>
              <a:t>Na </a:t>
            </a:r>
            <a:r>
              <a:rPr lang="cs-CZ" sz="2400" dirty="0"/>
              <a:t>začátku války byl Leovi zabrán jeho rybník. Doufal, že mu ho zase vrátí, ale po zkáze Lidic to vzdal. Další rána přišla ve chvíli, kdy museli Hugo a Jirka do koncentráku. Leo byl povolán těsně před Vánocemi.  Šel proto s malým Otou k rybníku a ukradl si vlastní ryby. Druhý den nastal výlov rybníka, ale nic v něm nebylo.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="" xmlns:p14="http://schemas.microsoft.com/office/powerpoint/2010/main" val="408970280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400" dirty="0"/>
              <a:t>5. Jak jsme se střetli s Vlky – Leo se po válce pouští do zápasu s Vlkovými o to, kdo chytí více ryb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/>
              <a:t>6. Otázka hmyzu vyřešena – po válce Leo začíná prodávat mucholapky BOMBA – CHEMIK od firmy DERSOL. I přesto, že jich Leo prodá velké množství, tak před </a:t>
            </a:r>
            <a:r>
              <a:rPr lang="cs-CZ" sz="2400" dirty="0" smtClean="0"/>
              <a:t>létem </a:t>
            </a:r>
            <a:r>
              <a:rPr lang="cs-CZ" sz="2400" dirty="0"/>
              <a:t>je lidé začnou vracet z důvodu, že mouchy nevidí umírat</a:t>
            </a:r>
            <a:r>
              <a:rPr lang="cs-CZ" sz="2400" dirty="0" smtClean="0"/>
              <a:t>.</a:t>
            </a: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r>
              <a:rPr lang="cs-CZ" sz="2400" dirty="0" smtClean="0"/>
              <a:t>7</a:t>
            </a:r>
            <a:r>
              <a:rPr lang="cs-CZ" sz="2400" dirty="0"/>
              <a:t>. Králíci s moudrýma očima – </a:t>
            </a:r>
            <a:r>
              <a:rPr lang="cs-CZ" sz="2400" dirty="0" err="1"/>
              <a:t>Popperovi</a:t>
            </a:r>
            <a:r>
              <a:rPr lang="cs-CZ" sz="2400" dirty="0"/>
              <a:t> si kupují dům u Radotína, kde chovají zvířata. Leo pěstuje králíky, se kterými jede na výstavu do Karlštejna. Neuspěje, a tak králíky pouští a jde domů pěšky. Po příchodu ho odváží sanitka do nemocnice, kde také umírá. 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="" xmlns:p14="http://schemas.microsoft.com/office/powerpoint/2010/main" val="199152972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>
                <a:solidFill>
                  <a:schemeClr val="accent3"/>
                </a:solidFill>
              </a:rPr>
              <a:t>4. Jazyk</a:t>
            </a:r>
            <a:endParaRPr lang="cs-CZ" sz="2800" dirty="0">
              <a:solidFill>
                <a:schemeClr val="accent3"/>
              </a:solidFill>
            </a:endParaRPr>
          </a:p>
          <a:p>
            <a:pPr marL="0" indent="0">
              <a:buNone/>
            </a:pPr>
            <a:r>
              <a:rPr lang="cs-CZ" sz="2400" b="1" dirty="0"/>
              <a:t>- </a:t>
            </a:r>
            <a:r>
              <a:rPr lang="cs-CZ" sz="2400" dirty="0" err="1"/>
              <a:t>ich</a:t>
            </a:r>
            <a:r>
              <a:rPr lang="cs-CZ" sz="2400" dirty="0"/>
              <a:t> forma, spisovný jazyk, ale </a:t>
            </a:r>
            <a:r>
              <a:rPr lang="cs-CZ" sz="2400" dirty="0" smtClean="0"/>
              <a:t>v přímých </a:t>
            </a:r>
            <a:r>
              <a:rPr lang="cs-CZ" sz="2400" dirty="0" err="1" smtClean="0"/>
              <a:t>řečích</a:t>
            </a:r>
            <a:r>
              <a:rPr lang="cs-CZ" sz="2400" dirty="0" smtClean="0"/>
              <a:t> se vyskytují </a:t>
            </a:r>
            <a:r>
              <a:rPr lang="cs-CZ" sz="2400" dirty="0" err="1" smtClean="0"/>
              <a:t>obecněčeské</a:t>
            </a:r>
            <a:r>
              <a:rPr lang="cs-CZ" sz="2400" dirty="0" smtClean="0"/>
              <a:t> výrazy i </a:t>
            </a:r>
            <a:r>
              <a:rPr lang="cs-CZ" sz="2400" dirty="0"/>
              <a:t>vulgarismy</a:t>
            </a:r>
          </a:p>
          <a:p>
            <a:pPr marL="0" indent="0">
              <a:buNone/>
            </a:pPr>
            <a:r>
              <a:rPr lang="cs-CZ" sz="2400" dirty="0"/>
              <a:t> </a:t>
            </a:r>
          </a:p>
          <a:p>
            <a:pPr marL="0" indent="0">
              <a:buNone/>
            </a:pPr>
            <a:r>
              <a:rPr lang="cs-CZ" sz="2800" b="1" dirty="0">
                <a:solidFill>
                  <a:schemeClr val="accent3"/>
                </a:solidFill>
              </a:rPr>
              <a:t>5. Vliv díla</a:t>
            </a:r>
            <a:endParaRPr lang="cs-CZ" sz="2800" dirty="0">
              <a:solidFill>
                <a:schemeClr val="accent3"/>
              </a:solidFill>
            </a:endParaRPr>
          </a:p>
          <a:p>
            <a:pPr marL="0" indent="0">
              <a:buNone/>
            </a:pPr>
            <a:r>
              <a:rPr lang="cs-CZ" sz="2400" dirty="0"/>
              <a:t>- povídku Smrt krásných srnců natočil Karel Kachyňa (Karel Heřmánek, Rudolf Hrušínský, Jan </a:t>
            </a:r>
            <a:r>
              <a:rPr lang="cs-CZ" sz="2400" dirty="0" err="1"/>
              <a:t>Krampol</a:t>
            </a:r>
            <a:r>
              <a:rPr lang="cs-CZ" sz="2400" dirty="0"/>
              <a:t>) </a:t>
            </a:r>
            <a:r>
              <a:rPr lang="cs-CZ" sz="2400" dirty="0" smtClean="0"/>
              <a:t>Kachyňa </a:t>
            </a:r>
            <a:r>
              <a:rPr lang="cs-CZ" sz="2400" dirty="0"/>
              <a:t>natočil i </a:t>
            </a:r>
            <a:r>
              <a:rPr lang="cs-CZ" sz="2400" dirty="0" smtClean="0"/>
              <a:t>film Zlatí </a:t>
            </a:r>
            <a:r>
              <a:rPr lang="cs-CZ" sz="2400" dirty="0"/>
              <a:t>úhoři (povídka z Jak jsem potkal ryby – Vladimír Menšík, Rudolf Hrušínský)</a:t>
            </a:r>
          </a:p>
          <a:p>
            <a:pPr marL="0" indent="0">
              <a:buNone/>
            </a:pPr>
            <a:endParaRPr lang="cs-CZ" sz="2400" dirty="0" smtClean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="" xmlns:p14="http://schemas.microsoft.com/office/powerpoint/2010/main" val="23783899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404665"/>
            <a:ext cx="8229600" cy="619268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b="1" dirty="0" smtClean="0"/>
              <a:t>Zdroje</a:t>
            </a:r>
            <a:r>
              <a:rPr lang="cs-CZ" sz="2800" b="1" dirty="0" smtClean="0"/>
              <a:t>:</a:t>
            </a:r>
          </a:p>
          <a:p>
            <a:pPr marL="0" indent="0">
              <a:buNone/>
            </a:pPr>
            <a:endParaRPr lang="cs-CZ" sz="2800" b="1" dirty="0" smtClean="0"/>
          </a:p>
          <a:p>
            <a:pPr marL="0" indent="0">
              <a:buNone/>
            </a:pPr>
            <a:r>
              <a:rPr lang="cs-CZ" sz="2400" dirty="0" smtClean="0"/>
              <a:t>ANDREE, Lukáš. </a:t>
            </a:r>
            <a:r>
              <a:rPr lang="cs-CZ" sz="2400" i="1" dirty="0" smtClean="0"/>
              <a:t>Literatura pro 4. ročník středních škol</a:t>
            </a:r>
            <a:r>
              <a:rPr lang="cs-CZ" sz="2400" dirty="0" smtClean="0"/>
              <a:t>. </a:t>
            </a:r>
            <a:r>
              <a:rPr lang="cs-CZ" sz="2400" dirty="0" err="1" smtClean="0"/>
              <a:t>Vyd</a:t>
            </a:r>
            <a:r>
              <a:rPr lang="cs-CZ" sz="2400" dirty="0" smtClean="0"/>
              <a:t>. 1. Brno: </a:t>
            </a:r>
            <a:r>
              <a:rPr lang="cs-CZ" sz="2400" dirty="0" err="1" smtClean="0"/>
              <a:t>Didaktis</a:t>
            </a:r>
            <a:r>
              <a:rPr lang="cs-CZ" sz="2400" dirty="0" smtClean="0"/>
              <a:t>, c2010, 3 sv. ISBN 978-80-7358-151-0</a:t>
            </a:r>
          </a:p>
          <a:p>
            <a:pPr marL="0" indent="0">
              <a:buNone/>
            </a:pPr>
            <a:endParaRPr lang="cs-CZ" sz="2400" b="1" dirty="0" smtClean="0">
              <a:solidFill>
                <a:srgbClr val="00B050"/>
              </a:solidFill>
            </a:endParaRPr>
          </a:p>
          <a:p>
            <a:pPr marL="0" indent="0">
              <a:buNone/>
            </a:pPr>
            <a:r>
              <a:rPr lang="cs-CZ" sz="2400" dirty="0" smtClean="0"/>
              <a:t>ANDREE, Lukáš. </a:t>
            </a:r>
            <a:r>
              <a:rPr lang="cs-CZ" sz="2400" i="1" dirty="0" smtClean="0"/>
              <a:t>Odmaturuj! z literatury</a:t>
            </a:r>
            <a:r>
              <a:rPr lang="cs-CZ" sz="2400" dirty="0" smtClean="0"/>
              <a:t>. </a:t>
            </a:r>
            <a:r>
              <a:rPr lang="cs-CZ" sz="2400" dirty="0" err="1" smtClean="0"/>
              <a:t>Vyd</a:t>
            </a:r>
            <a:r>
              <a:rPr lang="cs-CZ" sz="2400" dirty="0" smtClean="0"/>
              <a:t>. 3. </a:t>
            </a:r>
            <a:r>
              <a:rPr lang="cs-CZ" sz="2400" dirty="0" err="1" smtClean="0"/>
              <a:t>rozš</a:t>
            </a:r>
            <a:r>
              <a:rPr lang="cs-CZ" sz="2400" dirty="0" smtClean="0"/>
              <a:t>., dotisk. Editor Eva Hánová. Brno: </a:t>
            </a:r>
            <a:r>
              <a:rPr lang="cs-CZ" sz="2400" dirty="0" err="1" smtClean="0"/>
              <a:t>Didaktis</a:t>
            </a:r>
            <a:r>
              <a:rPr lang="cs-CZ" sz="2400" dirty="0" smtClean="0"/>
              <a:t>, c2004, 208 s. Odmaturuj!. </a:t>
            </a:r>
            <a:r>
              <a:rPr lang="cs-CZ" sz="2400" smtClean="0"/>
              <a:t>ISBN 80-735-8016-0</a:t>
            </a:r>
            <a:endParaRPr lang="cs-CZ" sz="2400" b="1" smtClean="0">
              <a:solidFill>
                <a:srgbClr val="00B050"/>
              </a:solidFill>
            </a:endParaRPr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/>
          </a:p>
          <a:p>
            <a:pPr marL="0" indent="0">
              <a:buNone/>
            </a:pPr>
            <a:endParaRPr lang="cs-CZ" sz="2400" dirty="0" smtClean="0"/>
          </a:p>
          <a:p>
            <a:pPr marL="0" indent="0" algn="ctr">
              <a:buNone/>
            </a:pPr>
            <a:endParaRPr lang="cs-CZ" sz="3600" dirty="0" smtClean="0"/>
          </a:p>
        </p:txBody>
      </p:sp>
    </p:spTree>
    <p:extLst>
      <p:ext uri="{BB962C8B-B14F-4D97-AF65-F5344CB8AC3E}">
        <p14:creationId xmlns="" xmlns:p14="http://schemas.microsoft.com/office/powerpoint/2010/main" val="1728309329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81</TotalTime>
  <Words>776</Words>
  <Application>Microsoft Office PowerPoint</Application>
  <PresentationFormat>Předvádění na obrazovce (4:3)</PresentationFormat>
  <Paragraphs>97</Paragraphs>
  <Slides>12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</vt:vector>
  </TitlesOfParts>
  <Company>SŠ a VOŠ cestovního ruchu, České Budějovice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Baštář Jan</dc:creator>
  <cp:lastModifiedBy>pkriz</cp:lastModifiedBy>
  <cp:revision>20</cp:revision>
  <dcterms:created xsi:type="dcterms:W3CDTF">2012-10-19T06:36:28Z</dcterms:created>
  <dcterms:modified xsi:type="dcterms:W3CDTF">2013-09-27T06:08:01Z</dcterms:modified>
</cp:coreProperties>
</file>