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0" r:id="rId2"/>
    <p:sldId id="268" r:id="rId3"/>
    <p:sldId id="256" r:id="rId4"/>
    <p:sldId id="257" r:id="rId5"/>
    <p:sldId id="258" r:id="rId6"/>
    <p:sldId id="259" r:id="rId7"/>
    <p:sldId id="260" r:id="rId8"/>
    <p:sldId id="263" r:id="rId9"/>
    <p:sldId id="264" r:id="rId10"/>
    <p:sldId id="262" r:id="rId11"/>
    <p:sldId id="265" r:id="rId12"/>
    <p:sldId id="261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710231-FC86-4FC1-83B7-ACBE2DD116B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625522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7MAmMn_Gil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t1.gstatic.com/images?q=tbn:ANd9GcQlx_pd9z-1Z_lYggFIB4hOPE34bOV1ZlwMX0vS_Ji5HKfxUHL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89588"/>
            <a:ext cx="9144000" cy="1268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25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96002" name="Group 66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804538067"/>
              </p:ext>
            </p:extLst>
          </p:nvPr>
        </p:nvGraphicFramePr>
        <p:xfrm>
          <a:off x="1331913" y="1200150"/>
          <a:ext cx="6707187" cy="4399009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2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        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CZ.1.07/1.5.00/34.0029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2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materiálu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VY_32_INOVACE_16-16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665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Střední průmyslová škola stavební, Resslova 2,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České Budějovice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2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Dana Mužíková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2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celek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Společenskovědní vzdělávání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2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20. 3. 2013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14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ke zpestření tématu Mezilidské vztahy a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komunikace. Její součástí  je  videoukázka. 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950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 prezentaci a shlédnutí ukázky žáci diskutují o daném tématu, na závěr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si každý žák zapíše 3 rozdíly v myšlení mužů a žen.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23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4612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2016224"/>
          </a:xfrm>
        </p:spPr>
        <p:txBody>
          <a:bodyPr/>
          <a:lstStyle/>
          <a:p>
            <a:r>
              <a:rPr lang="cs-CZ" b="1" dirty="0" smtClean="0">
                <a:latin typeface="+mn-lt"/>
              </a:rPr>
              <a:t>            </a:t>
            </a:r>
            <a:br>
              <a:rPr lang="cs-CZ" b="1" dirty="0" smtClean="0">
                <a:latin typeface="+mn-lt"/>
              </a:rPr>
            </a:br>
            <a:r>
              <a:rPr lang="cs-CZ" b="1" dirty="0">
                <a:latin typeface="+mn-lt"/>
              </a:rPr>
              <a:t> </a:t>
            </a:r>
            <a:r>
              <a:rPr lang="cs-CZ" b="1" dirty="0" smtClean="0">
                <a:latin typeface="+mn-lt"/>
              </a:rPr>
              <a:t>           </a:t>
            </a:r>
            <a:r>
              <a:rPr lang="cs-CZ" sz="4400" b="1" dirty="0" smtClean="0">
                <a:latin typeface="+mn-lt"/>
                <a:cs typeface="Arial" pitchFamily="34" charset="0"/>
              </a:rPr>
              <a:t>Mozek</a:t>
            </a:r>
            <a:r>
              <a:rPr lang="cs-CZ" sz="4400" b="1" dirty="0" smtClean="0">
                <a:solidFill>
                  <a:srgbClr val="FF0000"/>
                </a:solidFill>
                <a:latin typeface="+mn-lt"/>
                <a:cs typeface="Arial" pitchFamily="34" charset="0"/>
              </a:rPr>
              <a:t> ženy </a:t>
            </a:r>
            <a:r>
              <a:rPr lang="cs-CZ" sz="4400" b="1" dirty="0" smtClean="0">
                <a:latin typeface="+mn-lt"/>
                <a:cs typeface="Arial" pitchFamily="34" charset="0"/>
              </a:rPr>
              <a:t>a</a:t>
            </a:r>
            <a:r>
              <a:rPr lang="cs-CZ" sz="4400" b="1" dirty="0" smtClean="0">
                <a:solidFill>
                  <a:srgbClr val="FF0000"/>
                </a:solidFill>
                <a:latin typeface="+mn-lt"/>
                <a:cs typeface="Arial" pitchFamily="34" charset="0"/>
              </a:rPr>
              <a:t> </a:t>
            </a:r>
            <a:r>
              <a:rPr lang="cs-CZ" sz="4400" b="1" dirty="0" smtClean="0">
                <a:solidFill>
                  <a:srgbClr val="0070C0"/>
                </a:solidFill>
                <a:latin typeface="+mn-lt"/>
                <a:cs typeface="Arial" pitchFamily="34" charset="0"/>
              </a:rPr>
              <a:t>muže</a:t>
            </a:r>
            <a:endParaRPr lang="cs-CZ" sz="4400" b="1" dirty="0">
              <a:solidFill>
                <a:srgbClr val="0070C0"/>
              </a:solidFill>
              <a:latin typeface="+mn-lt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	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      				</a:t>
            </a:r>
            <a:r>
              <a:rPr lang="cs-CZ" sz="2400" dirty="0"/>
              <a:t> 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140968"/>
            <a:ext cx="7056783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423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-1"/>
            <a:ext cx="9005275" cy="3137667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       </a:t>
            </a:r>
            <a:br>
              <a:rPr lang="cs-CZ" sz="2800" b="1" dirty="0" smtClean="0"/>
            </a:br>
            <a:r>
              <a:rPr lang="cs-CZ" sz="2800" b="1" dirty="0"/>
              <a:t> </a:t>
            </a:r>
            <a:r>
              <a:rPr lang="cs-CZ" sz="2800" b="1" dirty="0" smtClean="0"/>
              <a:t>           </a:t>
            </a:r>
            <a:r>
              <a:rPr lang="cs-CZ" sz="3200" b="1" dirty="0" smtClean="0">
                <a:latin typeface="+mn-lt"/>
              </a:rPr>
              <a:t>Velikost</a:t>
            </a:r>
            <a:r>
              <a:rPr lang="cs-CZ" sz="2800" b="1" dirty="0" smtClean="0">
                <a:latin typeface="+mn-lt"/>
              </a:rPr>
              <a:t> </a:t>
            </a:r>
            <a:br>
              <a:rPr lang="cs-CZ" sz="2800" b="1" dirty="0" smtClean="0">
                <a:latin typeface="+mn-lt"/>
              </a:rPr>
            </a:br>
            <a:r>
              <a:rPr lang="cs-CZ" sz="2800" b="1" dirty="0">
                <a:latin typeface="+mn-lt"/>
              </a:rPr>
              <a:t> </a:t>
            </a:r>
            <a:r>
              <a:rPr lang="cs-CZ" sz="2800" b="1" dirty="0" smtClean="0">
                <a:latin typeface="+mn-lt"/>
              </a:rPr>
              <a:t>           </a:t>
            </a:r>
            <a:r>
              <a:rPr lang="cs-CZ" sz="3200" b="1" dirty="0" smtClean="0">
                <a:latin typeface="+mn-lt"/>
              </a:rPr>
              <a:t>mozku</a:t>
            </a:r>
            <a:r>
              <a:rPr lang="cs-CZ" sz="2800" b="1" dirty="0">
                <a:latin typeface="+mn-lt"/>
              </a:rPr>
              <a:t/>
            </a:r>
            <a:br>
              <a:rPr lang="cs-CZ" sz="2800" b="1" dirty="0">
                <a:latin typeface="+mn-lt"/>
              </a:rPr>
            </a:br>
            <a:endParaRPr lang="cs-CZ" sz="28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0" y="2708920"/>
            <a:ext cx="9144000" cy="4464496"/>
          </a:xfrm>
        </p:spPr>
        <p:txBody>
          <a:bodyPr>
            <a:normAutofit fontScale="25000" lnSpcReduction="20000"/>
          </a:bodyPr>
          <a:lstStyle/>
          <a:p>
            <a:pPr marL="36576" indent="0" algn="l">
              <a:buNone/>
            </a:pPr>
            <a:endParaRPr lang="cs-CZ" sz="9600" dirty="0" smtClean="0">
              <a:solidFill>
                <a:schemeClr val="tx1"/>
              </a:solidFill>
            </a:endParaRPr>
          </a:p>
          <a:p>
            <a:pPr marL="36576" indent="0" algn="ctr">
              <a:buNone/>
            </a:pPr>
            <a:endParaRPr lang="cs-CZ" sz="9600" dirty="0"/>
          </a:p>
          <a:p>
            <a:pPr marL="36576" indent="0" algn="just">
              <a:buNone/>
            </a:pPr>
            <a:r>
              <a:rPr lang="cs-CZ" sz="11200" b="1" dirty="0" smtClean="0">
                <a:solidFill>
                  <a:srgbClr val="0070C0"/>
                </a:solidFill>
              </a:rPr>
              <a:t>Mužský </a:t>
            </a:r>
            <a:r>
              <a:rPr lang="cs-CZ" sz="11200" b="1" dirty="0">
                <a:solidFill>
                  <a:srgbClr val="0070C0"/>
                </a:solidFill>
              </a:rPr>
              <a:t>mozek </a:t>
            </a:r>
            <a:r>
              <a:rPr lang="cs-CZ" sz="11200" dirty="0">
                <a:solidFill>
                  <a:schemeClr val="tx1"/>
                </a:solidFill>
              </a:rPr>
              <a:t>bývá o 11 až 12 % </a:t>
            </a:r>
            <a:r>
              <a:rPr lang="cs-CZ" sz="11200" b="1" dirty="0" smtClean="0">
                <a:solidFill>
                  <a:srgbClr val="0070C0"/>
                </a:solidFill>
              </a:rPr>
              <a:t>větší</a:t>
            </a:r>
            <a:r>
              <a:rPr lang="cs-CZ" sz="11200" b="1" dirty="0" smtClean="0"/>
              <a:t>. </a:t>
            </a:r>
            <a:r>
              <a:rPr lang="cs-CZ" sz="11200" b="1" dirty="0" smtClean="0">
                <a:solidFill>
                  <a:srgbClr val="FF0000"/>
                </a:solidFill>
              </a:rPr>
              <a:t>Nemá</a:t>
            </a:r>
            <a:r>
              <a:rPr lang="cs-CZ" sz="11200" dirty="0" smtClean="0">
                <a:solidFill>
                  <a:srgbClr val="FF0000"/>
                </a:solidFill>
              </a:rPr>
              <a:t> </a:t>
            </a:r>
            <a:r>
              <a:rPr lang="cs-CZ" sz="11200" dirty="0" smtClean="0"/>
              <a:t>to ale </a:t>
            </a:r>
            <a:r>
              <a:rPr lang="cs-CZ" sz="11200" dirty="0" smtClean="0">
                <a:solidFill>
                  <a:schemeClr val="tx1"/>
                </a:solidFill>
              </a:rPr>
              <a:t> </a:t>
            </a:r>
            <a:r>
              <a:rPr lang="cs-CZ" sz="11200" dirty="0">
                <a:solidFill>
                  <a:schemeClr val="tx1"/>
                </a:solidFill>
              </a:rPr>
              <a:t>žádnou </a:t>
            </a:r>
            <a:r>
              <a:rPr lang="cs-CZ" sz="11200" b="1" dirty="0">
                <a:solidFill>
                  <a:srgbClr val="FF0000"/>
                </a:solidFill>
              </a:rPr>
              <a:t>spojitost</a:t>
            </a:r>
            <a:r>
              <a:rPr lang="cs-CZ" sz="11200" dirty="0">
                <a:solidFill>
                  <a:srgbClr val="FF0000"/>
                </a:solidFill>
              </a:rPr>
              <a:t> </a:t>
            </a:r>
            <a:r>
              <a:rPr lang="cs-CZ" sz="11200" dirty="0">
                <a:solidFill>
                  <a:schemeClr val="tx1"/>
                </a:solidFill>
              </a:rPr>
              <a:t>s úrovní </a:t>
            </a:r>
            <a:r>
              <a:rPr lang="cs-CZ" sz="11200" b="1" dirty="0">
                <a:solidFill>
                  <a:srgbClr val="FF0000"/>
                </a:solidFill>
              </a:rPr>
              <a:t>inteligence</a:t>
            </a:r>
            <a:r>
              <a:rPr lang="cs-CZ" sz="11200" dirty="0">
                <a:solidFill>
                  <a:srgbClr val="FF0000"/>
                </a:solidFill>
              </a:rPr>
              <a:t> </a:t>
            </a:r>
            <a:r>
              <a:rPr lang="cs-CZ" sz="11200" dirty="0">
                <a:solidFill>
                  <a:schemeClr val="tx1"/>
                </a:solidFill>
              </a:rPr>
              <a:t>- jde pouze o odraz fyzického rozdílu mezi velikostí mužského a ženského těla. </a:t>
            </a:r>
            <a:r>
              <a:rPr lang="cs-CZ" sz="11200" dirty="0" smtClean="0">
                <a:solidFill>
                  <a:schemeClr val="tx1"/>
                </a:solidFill>
              </a:rPr>
              <a:t>Muži </a:t>
            </a:r>
            <a:r>
              <a:rPr lang="cs-CZ" sz="11200" dirty="0">
                <a:solidFill>
                  <a:schemeClr val="tx1"/>
                </a:solidFill>
              </a:rPr>
              <a:t>potřebují více neuronů, aby mohli ovládat větší objem svalové hmoty a organismu jako celku. </a:t>
            </a:r>
            <a:r>
              <a:rPr lang="cs-CZ" sz="11200" b="1" dirty="0">
                <a:solidFill>
                  <a:srgbClr val="0070C0"/>
                </a:solidFill>
              </a:rPr>
              <a:t>Muži</a:t>
            </a:r>
            <a:r>
              <a:rPr lang="cs-CZ" sz="11200" dirty="0">
                <a:solidFill>
                  <a:srgbClr val="0070C0"/>
                </a:solidFill>
              </a:rPr>
              <a:t> </a:t>
            </a:r>
            <a:r>
              <a:rPr lang="cs-CZ" sz="11200" dirty="0">
                <a:solidFill>
                  <a:schemeClr val="tx1"/>
                </a:solidFill>
              </a:rPr>
              <a:t>mají </a:t>
            </a:r>
            <a:r>
              <a:rPr lang="cs-CZ" sz="11200" b="1" dirty="0">
                <a:solidFill>
                  <a:srgbClr val="0070C0"/>
                </a:solidFill>
              </a:rPr>
              <a:t>o čtyři procenta víc mozkových buněk </a:t>
            </a:r>
            <a:r>
              <a:rPr lang="cs-CZ" sz="11200" dirty="0">
                <a:solidFill>
                  <a:schemeClr val="tx1"/>
                </a:solidFill>
              </a:rPr>
              <a:t>než ženy. To je podle vědců jeden z důvodů, proč Alzheimerovou chorobou, při níž dochází k degeneraci mozkových buněk, trpí víc žen než mužů.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57347"/>
            <a:ext cx="4752529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06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448272"/>
          </a:xfrm>
        </p:spPr>
        <p:txBody>
          <a:bodyPr/>
          <a:lstStyle/>
          <a:p>
            <a:r>
              <a:rPr lang="cs-CZ" sz="4800" b="1" dirty="0" smtClean="0"/>
              <a:t>                                        </a:t>
            </a:r>
            <a:r>
              <a:rPr lang="cs-CZ" sz="3200" b="1" dirty="0" smtClean="0">
                <a:latin typeface="+mn-lt"/>
              </a:rPr>
              <a:t>Matematické</a:t>
            </a:r>
            <a:r>
              <a:rPr lang="cs-CZ" sz="4800" b="1" dirty="0" smtClean="0"/>
              <a:t> </a:t>
            </a:r>
            <a:br>
              <a:rPr lang="cs-CZ" sz="4800" b="1" dirty="0" smtClean="0"/>
            </a:br>
            <a:r>
              <a:rPr lang="cs-CZ" sz="4800" b="1" dirty="0" smtClean="0"/>
              <a:t>                                       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schopnosti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08920"/>
            <a:ext cx="9144000" cy="456937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Muži</a:t>
            </a:r>
            <a:r>
              <a:rPr lang="cs-CZ" sz="2800" dirty="0" smtClean="0"/>
              <a:t> mají výrazně </a:t>
            </a:r>
            <a:r>
              <a:rPr lang="cs-CZ" sz="2800" dirty="0"/>
              <a:t>větší oblast mozku zvanou </a:t>
            </a:r>
            <a:r>
              <a:rPr lang="cs-CZ" sz="2800" b="1" dirty="0"/>
              <a:t>nižší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b="1" dirty="0"/>
              <a:t>asociační</a:t>
            </a:r>
            <a:r>
              <a:rPr lang="cs-CZ" sz="2800" dirty="0"/>
              <a:t> </a:t>
            </a:r>
            <a:r>
              <a:rPr lang="cs-CZ" sz="2800" b="1" dirty="0" smtClean="0"/>
              <a:t>lalůček</a:t>
            </a:r>
            <a:r>
              <a:rPr lang="cs-CZ" sz="2800" dirty="0" smtClean="0"/>
              <a:t> (IPL) zvláště </a:t>
            </a:r>
            <a:r>
              <a:rPr lang="cs-CZ" sz="2800" b="1" dirty="0" smtClean="0">
                <a:solidFill>
                  <a:srgbClr val="0070C0"/>
                </a:solidFill>
              </a:rPr>
              <a:t>na levé straně</a:t>
            </a:r>
            <a:r>
              <a:rPr lang="cs-CZ" sz="2800" dirty="0" smtClean="0"/>
              <a:t>. Tato </a:t>
            </a:r>
            <a:r>
              <a:rPr lang="cs-CZ" sz="2800" dirty="0"/>
              <a:t>část mozku je </a:t>
            </a:r>
            <a:r>
              <a:rPr lang="cs-CZ" sz="2800" dirty="0" smtClean="0"/>
              <a:t>považována </a:t>
            </a:r>
            <a:r>
              <a:rPr lang="cs-CZ" sz="2800" dirty="0"/>
              <a:t>za </a:t>
            </a:r>
            <a:r>
              <a:rPr lang="cs-CZ" sz="2800" b="1" dirty="0">
                <a:solidFill>
                  <a:srgbClr val="0070C0"/>
                </a:solidFill>
              </a:rPr>
              <a:t>centrum matematických schopností</a:t>
            </a:r>
            <a:r>
              <a:rPr lang="cs-CZ" sz="2800" dirty="0"/>
              <a:t> a </a:t>
            </a:r>
            <a:r>
              <a:rPr lang="cs-CZ" sz="2800" dirty="0" smtClean="0"/>
              <a:t>nejspíše vysvětluje</a:t>
            </a:r>
            <a:r>
              <a:rPr lang="cs-CZ" sz="2800" dirty="0"/>
              <a:t>, proč jsou </a:t>
            </a:r>
            <a:r>
              <a:rPr lang="cs-CZ" sz="2800" dirty="0" smtClean="0"/>
              <a:t>chlapci</a:t>
            </a:r>
            <a:r>
              <a:rPr lang="cs-CZ" sz="2800" dirty="0"/>
              <a:t> obvykle v matematice lepší </a:t>
            </a:r>
            <a:r>
              <a:rPr lang="cs-CZ" sz="2800" dirty="0" smtClean="0"/>
              <a:t>než dívky. Například </a:t>
            </a:r>
            <a:r>
              <a:rPr lang="cs-CZ" sz="2800" dirty="0"/>
              <a:t>u Einsteina byl IPL abnormálně veliký! Tato oblast mozku </a:t>
            </a:r>
            <a:r>
              <a:rPr lang="cs-CZ" sz="2800" dirty="0" smtClean="0"/>
              <a:t> zpracovává i </a:t>
            </a:r>
            <a:r>
              <a:rPr lang="cs-CZ" sz="2800" b="1" dirty="0" smtClean="0"/>
              <a:t>smyslové</a:t>
            </a:r>
            <a:r>
              <a:rPr lang="cs-CZ" sz="2800" dirty="0" smtClean="0"/>
              <a:t> </a:t>
            </a:r>
            <a:r>
              <a:rPr lang="cs-CZ" sz="2800" b="1" dirty="0"/>
              <a:t>informace</a:t>
            </a:r>
            <a:r>
              <a:rPr lang="cs-CZ" sz="2800" dirty="0"/>
              <a:t> a jeho </a:t>
            </a:r>
            <a:r>
              <a:rPr lang="cs-CZ" sz="2800" b="1" dirty="0">
                <a:solidFill>
                  <a:srgbClr val="FF0000"/>
                </a:solidFill>
              </a:rPr>
              <a:t>větší </a:t>
            </a:r>
            <a:r>
              <a:rPr lang="cs-CZ" sz="2800" b="1" dirty="0" smtClean="0">
                <a:solidFill>
                  <a:srgbClr val="FF0000"/>
                </a:solidFill>
              </a:rPr>
              <a:t>pravá část u </a:t>
            </a:r>
            <a:r>
              <a:rPr lang="cs-CZ" sz="2800" b="1" dirty="0">
                <a:solidFill>
                  <a:srgbClr val="FF0000"/>
                </a:solidFill>
              </a:rPr>
              <a:t>žen </a:t>
            </a:r>
            <a:r>
              <a:rPr lang="cs-CZ" sz="2800" dirty="0"/>
              <a:t>jim umožňuje soustředit se na </a:t>
            </a:r>
            <a:r>
              <a:rPr lang="cs-CZ" sz="2800" dirty="0" smtClean="0"/>
              <a:t>specifické </a:t>
            </a:r>
            <a:r>
              <a:rPr lang="cs-CZ" sz="2800" dirty="0"/>
              <a:t>stimuly, jako je například </a:t>
            </a:r>
            <a:r>
              <a:rPr lang="cs-CZ" sz="2800" b="1" dirty="0">
                <a:solidFill>
                  <a:srgbClr val="FF0000"/>
                </a:solidFill>
              </a:rPr>
              <a:t>dětský pláč </a:t>
            </a:r>
            <a:r>
              <a:rPr lang="cs-CZ" sz="2800" b="1" dirty="0" smtClean="0">
                <a:solidFill>
                  <a:srgbClr val="FF0000"/>
                </a:solidFill>
              </a:rPr>
              <a:t>v noci</a:t>
            </a:r>
            <a:r>
              <a:rPr lang="cs-CZ" sz="2800" b="1" dirty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5256584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846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3999" cy="3284984"/>
          </a:xfrm>
        </p:spPr>
        <p:txBody>
          <a:bodyPr/>
          <a:lstStyle/>
          <a:p>
            <a:r>
              <a:rPr lang="cs-CZ" sz="3200" b="1" dirty="0" smtClean="0">
                <a:latin typeface="+mn-lt"/>
              </a:rPr>
              <a:t>       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>
                <a:latin typeface="+mn-lt"/>
              </a:rPr>
              <a:t> </a:t>
            </a:r>
            <a:r>
              <a:rPr lang="cs-CZ" sz="3200" b="1" dirty="0" smtClean="0">
                <a:latin typeface="+mn-lt"/>
              </a:rPr>
              <a:t>       Jazykové</a:t>
            </a:r>
            <a:r>
              <a:rPr lang="cs-CZ" b="1" dirty="0" smtClean="0">
                <a:latin typeface="+mn-lt"/>
              </a:rPr>
              <a:t/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     </a:t>
            </a:r>
            <a:r>
              <a:rPr lang="cs-CZ" sz="3200" b="1" dirty="0" smtClean="0">
                <a:latin typeface="+mn-lt"/>
              </a:rPr>
              <a:t>schopnosti</a:t>
            </a:r>
            <a:r>
              <a:rPr lang="cs-CZ" dirty="0">
                <a:latin typeface="+mn-lt"/>
              </a:rPr>
              <a:t/>
            </a:r>
            <a:br>
              <a:rPr lang="cs-CZ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9144000" cy="517403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dirty="0" smtClean="0"/>
              <a:t>Byly </a:t>
            </a:r>
            <a:r>
              <a:rPr lang="cs-CZ" sz="2800" dirty="0"/>
              <a:t>objeveny dvě mozkové </a:t>
            </a:r>
            <a:r>
              <a:rPr lang="cs-CZ" sz="2800" dirty="0" smtClean="0"/>
              <a:t>oblasti zodpovědné </a:t>
            </a:r>
            <a:r>
              <a:rPr lang="cs-CZ" sz="2800" dirty="0"/>
              <a:t>za </a:t>
            </a:r>
            <a:r>
              <a:rPr lang="cs-CZ" sz="2800" b="1" dirty="0">
                <a:solidFill>
                  <a:srgbClr val="FF0000"/>
                </a:solidFill>
              </a:rPr>
              <a:t>jazykové vyjadřování</a:t>
            </a:r>
            <a:r>
              <a:rPr lang="cs-CZ" sz="2800" dirty="0"/>
              <a:t>, které jsou u žen větší. To vysvětluje, proč jsou </a:t>
            </a:r>
            <a:r>
              <a:rPr lang="cs-CZ" sz="2800" b="1" dirty="0">
                <a:solidFill>
                  <a:srgbClr val="FF0000"/>
                </a:solidFill>
              </a:rPr>
              <a:t>ženy</a:t>
            </a:r>
            <a:r>
              <a:rPr lang="cs-CZ" sz="2800" dirty="0"/>
              <a:t> obvykle </a:t>
            </a:r>
            <a:r>
              <a:rPr lang="cs-CZ" sz="2800" b="1" dirty="0">
                <a:solidFill>
                  <a:srgbClr val="FF0000"/>
                </a:solidFill>
              </a:rPr>
              <a:t>lepší</a:t>
            </a:r>
            <a:r>
              <a:rPr lang="cs-CZ" sz="2800" dirty="0"/>
              <a:t> v jazycích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/>
              <a:t>a v myšlení, založeném na jazykovém vyjádření. Muži zpracovávají jazykové informace většinou pouze ve své dominantní hemisféře, ale ženy v obou. </a:t>
            </a:r>
            <a:r>
              <a:rPr lang="cs-CZ" sz="2800" dirty="0" smtClean="0"/>
              <a:t>To ženám poskytuje </a:t>
            </a:r>
            <a:r>
              <a:rPr lang="cs-CZ" sz="2800" dirty="0"/>
              <a:t>určitou výhodu v případě mozkové mrtvice - dokáží se často lépe </a:t>
            </a:r>
            <a:r>
              <a:rPr lang="cs-CZ" sz="2800" dirty="0" smtClean="0"/>
              <a:t>zotavit</a:t>
            </a:r>
            <a:r>
              <a:rPr lang="cs-CZ" sz="2800" dirty="0"/>
              <a:t> </a:t>
            </a:r>
            <a:r>
              <a:rPr lang="cs-CZ" sz="2800" dirty="0" smtClean="0"/>
              <a:t>než muži.</a:t>
            </a:r>
            <a:endParaRPr lang="cs-CZ" sz="2800" dirty="0"/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academic,Asian,communications,expressions,geography,gestures,maps,occupations,people,smiling,teachers,wom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039" y="11266"/>
            <a:ext cx="3383657" cy="2969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558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3990"/>
            <a:ext cx="9140908" cy="2766938"/>
          </a:xfrm>
        </p:spPr>
        <p:txBody>
          <a:bodyPr/>
          <a:lstStyle/>
          <a:p>
            <a:r>
              <a:rPr lang="cs-CZ" b="1" dirty="0" smtClean="0"/>
              <a:t>                                       </a:t>
            </a:r>
            <a:br>
              <a:rPr lang="cs-CZ" b="1" dirty="0" smtClean="0"/>
            </a:br>
            <a:r>
              <a:rPr lang="cs-CZ" b="1" dirty="0"/>
              <a:t> </a:t>
            </a:r>
            <a:r>
              <a:rPr lang="cs-CZ" b="1" dirty="0" smtClean="0"/>
              <a:t>                                           </a:t>
            </a:r>
            <a:r>
              <a:rPr lang="cs-CZ" sz="3200" b="1" dirty="0" smtClean="0">
                <a:latin typeface="+mn-lt"/>
              </a:rPr>
              <a:t>Emoce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9144000" cy="3861048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Ženy</a:t>
            </a:r>
            <a:r>
              <a:rPr lang="cs-CZ" sz="2800" dirty="0" smtClean="0"/>
              <a:t> </a:t>
            </a:r>
            <a:r>
              <a:rPr lang="cs-CZ" sz="2800" dirty="0"/>
              <a:t>mají většinou rozsáhlejší hluboký limbický systém než muži, což jim umožňuje </a:t>
            </a:r>
            <a:r>
              <a:rPr lang="cs-CZ" sz="2800" b="1" dirty="0">
                <a:solidFill>
                  <a:srgbClr val="FF0000"/>
                </a:solidFill>
              </a:rPr>
              <a:t>více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prožívat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své</a:t>
            </a:r>
            <a:r>
              <a:rPr lang="cs-CZ" sz="2800" dirty="0"/>
              <a:t> </a:t>
            </a:r>
            <a:r>
              <a:rPr lang="cs-CZ" sz="2800" b="1" dirty="0">
                <a:solidFill>
                  <a:srgbClr val="FF0000"/>
                </a:solidFill>
              </a:rPr>
              <a:t>pocity</a:t>
            </a:r>
            <a:r>
              <a:rPr lang="cs-CZ" sz="2800" dirty="0"/>
              <a:t> a také je </a:t>
            </a:r>
            <a:r>
              <a:rPr lang="cs-CZ" sz="2800" b="1" dirty="0">
                <a:solidFill>
                  <a:srgbClr val="FF0000"/>
                </a:solidFill>
              </a:rPr>
              <a:t>lépe </a:t>
            </a:r>
            <a:r>
              <a:rPr lang="cs-CZ" sz="2800" b="1" dirty="0" smtClean="0">
                <a:solidFill>
                  <a:srgbClr val="FF0000"/>
                </a:solidFill>
              </a:rPr>
              <a:t>vyjádřit</a:t>
            </a:r>
            <a:r>
              <a:rPr lang="cs-CZ" sz="2800" b="1" dirty="0" smtClean="0"/>
              <a:t>,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/>
              <a:t>což napomáhá utváření vztahů s druhými lidmi. To dává ženám výhodu při péči o děti i jiné lidi. Nevýhodou ovšem je, že tento fakt zároveň </a:t>
            </a:r>
            <a:r>
              <a:rPr lang="cs-CZ" sz="2800" b="1" dirty="0">
                <a:solidFill>
                  <a:srgbClr val="FF0000"/>
                </a:solidFill>
              </a:rPr>
              <a:t>zvyšuje rizika deprese</a:t>
            </a:r>
            <a:r>
              <a:rPr lang="cs-CZ" sz="2800" dirty="0"/>
              <a:t>, obzvlášť v období prudkých hormonálních změn - například při menstruaci, po porodu nebo v klimakteriu.</a:t>
            </a:r>
          </a:p>
          <a:p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19" y="260648"/>
            <a:ext cx="4994241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233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3573016"/>
          </a:xfrm>
        </p:spPr>
        <p:txBody>
          <a:bodyPr/>
          <a:lstStyle/>
          <a:p>
            <a:r>
              <a:rPr lang="cs-CZ" b="1" dirty="0" smtClean="0"/>
              <a:t>      </a:t>
            </a:r>
            <a:r>
              <a:rPr lang="cs-CZ" sz="3200" b="1" dirty="0" smtClean="0">
                <a:latin typeface="+mn-lt"/>
              </a:rPr>
              <a:t>Vztahy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284984"/>
            <a:ext cx="9144000" cy="435334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Ženy</a:t>
            </a:r>
            <a:r>
              <a:rPr lang="cs-CZ" sz="2800" dirty="0" smtClean="0"/>
              <a:t> umí </a:t>
            </a:r>
            <a:r>
              <a:rPr lang="cs-CZ" sz="2800" b="1" dirty="0">
                <a:solidFill>
                  <a:srgbClr val="FF0000"/>
                </a:solidFill>
              </a:rPr>
              <a:t>účinněji komunikovat </a:t>
            </a:r>
            <a:r>
              <a:rPr lang="cs-CZ" sz="2800" dirty="0"/>
              <a:t>než </a:t>
            </a:r>
            <a:r>
              <a:rPr lang="cs-CZ" sz="2800" dirty="0" smtClean="0"/>
              <a:t>muži</a:t>
            </a:r>
            <a:r>
              <a:rPr lang="cs-CZ" sz="2800" dirty="0"/>
              <a:t> </a:t>
            </a:r>
            <a:r>
              <a:rPr lang="cs-CZ" sz="2800" dirty="0" smtClean="0"/>
              <a:t>a lépe </a:t>
            </a:r>
            <a:r>
              <a:rPr lang="cs-CZ" sz="2800" dirty="0"/>
              <a:t>se </a:t>
            </a:r>
            <a:r>
              <a:rPr lang="cs-CZ" sz="2800" dirty="0" smtClean="0"/>
              <a:t>soustředí na </a:t>
            </a:r>
            <a:r>
              <a:rPr lang="cs-CZ" sz="2800" dirty="0"/>
              <a:t>nalezení společného </a:t>
            </a:r>
            <a:r>
              <a:rPr lang="cs-CZ" sz="2800" dirty="0" smtClean="0"/>
              <a:t>řešení. Používají </a:t>
            </a:r>
            <a:r>
              <a:rPr lang="cs-CZ" sz="2800" dirty="0"/>
              <a:t>k tomu i </a:t>
            </a:r>
            <a:r>
              <a:rPr lang="cs-CZ" sz="2800" b="1" dirty="0">
                <a:solidFill>
                  <a:srgbClr val="FF0000"/>
                </a:solidFill>
              </a:rPr>
              <a:t>nonverbální </a:t>
            </a:r>
            <a:r>
              <a:rPr lang="cs-CZ" sz="2800" b="1" dirty="0" smtClean="0">
                <a:solidFill>
                  <a:srgbClr val="FF0000"/>
                </a:solidFill>
              </a:rPr>
              <a:t>prostředky</a:t>
            </a:r>
            <a:r>
              <a:rPr lang="cs-CZ" sz="2800" dirty="0"/>
              <a:t> </a:t>
            </a:r>
            <a:r>
              <a:rPr lang="cs-CZ" sz="2800" dirty="0" smtClean="0"/>
              <a:t>– tón hlasu, </a:t>
            </a:r>
            <a:r>
              <a:rPr lang="cs-CZ" sz="2800" dirty="0"/>
              <a:t>emoce a empatie. </a:t>
            </a:r>
            <a:r>
              <a:rPr lang="cs-CZ" sz="2800" b="1" dirty="0">
                <a:solidFill>
                  <a:srgbClr val="0070C0"/>
                </a:solidFill>
              </a:rPr>
              <a:t>Muži</a:t>
            </a:r>
            <a:r>
              <a:rPr lang="cs-CZ" sz="2800" dirty="0"/>
              <a:t> jsou víc soustředění na </a:t>
            </a:r>
            <a:r>
              <a:rPr lang="cs-CZ" sz="2800" b="1" dirty="0">
                <a:solidFill>
                  <a:srgbClr val="0070C0"/>
                </a:solidFill>
              </a:rPr>
              <a:t>vyřešení</a:t>
            </a:r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/>
              <a:t>zadaného </a:t>
            </a:r>
            <a:r>
              <a:rPr lang="cs-CZ" sz="2800" b="1" dirty="0">
                <a:solidFill>
                  <a:srgbClr val="0070C0"/>
                </a:solidFill>
              </a:rPr>
              <a:t>úkolu</a:t>
            </a:r>
            <a:r>
              <a:rPr lang="cs-CZ" sz="2800" dirty="0"/>
              <a:t>. </a:t>
            </a:r>
            <a:r>
              <a:rPr lang="cs-CZ" sz="2800" b="1" dirty="0">
                <a:solidFill>
                  <a:srgbClr val="0070C0"/>
                </a:solidFill>
              </a:rPr>
              <a:t>Méně mluví </a:t>
            </a:r>
            <a:r>
              <a:rPr lang="cs-CZ" sz="2800" dirty="0"/>
              <a:t>a nepřikládají tolik významu okolnostem. Tento rozdíl vysvětluje, proč si obě pohlaví často </a:t>
            </a:r>
            <a:r>
              <a:rPr lang="cs-CZ" sz="2800" dirty="0" smtClean="0"/>
              <a:t>nerozumí.</a:t>
            </a:r>
            <a:endParaRPr lang="cs-CZ" sz="2800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60648"/>
            <a:ext cx="5365737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033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636912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cs-CZ" sz="3200" b="1" dirty="0" smtClean="0">
                <a:solidFill>
                  <a:prstClr val="white"/>
                </a:solidFill>
                <a:latin typeface="Arial"/>
                <a:ea typeface="+mn-ea"/>
                <a:cs typeface="+mn-cs"/>
              </a:rPr>
              <a:t>                                                                                            </a:t>
            </a:r>
            <a:br>
              <a:rPr lang="cs-CZ" sz="3200" b="1" dirty="0" smtClean="0">
                <a:solidFill>
                  <a:prstClr val="white"/>
                </a:solidFill>
                <a:latin typeface="Arial"/>
                <a:ea typeface="+mn-ea"/>
                <a:cs typeface="+mn-cs"/>
              </a:rPr>
            </a:br>
            <a:r>
              <a:rPr lang="cs-CZ" sz="3200" b="1" dirty="0" smtClean="0">
                <a:solidFill>
                  <a:prstClr val="white"/>
                </a:solidFill>
                <a:latin typeface="Arial"/>
                <a:ea typeface="+mn-ea"/>
                <a:cs typeface="+mn-cs"/>
              </a:rPr>
              <a:t> </a:t>
            </a:r>
            <a:br>
              <a:rPr lang="cs-CZ" sz="3200" b="1" dirty="0" smtClean="0">
                <a:solidFill>
                  <a:prstClr val="white"/>
                </a:solidFill>
                <a:latin typeface="Arial"/>
                <a:ea typeface="+mn-ea"/>
                <a:cs typeface="+mn-cs"/>
              </a:rPr>
            </a:br>
            <a:r>
              <a:rPr lang="cs-CZ" sz="3200" b="1" dirty="0">
                <a:solidFill>
                  <a:prstClr val="white"/>
                </a:solidFill>
                <a:latin typeface="Arial"/>
                <a:ea typeface="+mn-ea"/>
                <a:cs typeface="+mn-cs"/>
              </a:rPr>
              <a:t> </a:t>
            </a:r>
            <a:r>
              <a:rPr lang="cs-CZ" sz="3200" b="1" dirty="0" smtClean="0">
                <a:solidFill>
                  <a:prstClr val="white"/>
                </a:solidFill>
                <a:latin typeface="Arial"/>
                <a:ea typeface="+mn-ea"/>
                <a:cs typeface="+mn-cs"/>
              </a:rPr>
              <a:t>                                                       </a:t>
            </a:r>
            <a:br>
              <a:rPr lang="cs-CZ" sz="3200" b="1" dirty="0" smtClean="0">
                <a:solidFill>
                  <a:prstClr val="white"/>
                </a:solidFill>
                <a:latin typeface="Arial"/>
                <a:ea typeface="+mn-ea"/>
                <a:cs typeface="+mn-cs"/>
              </a:rPr>
            </a:br>
            <a:r>
              <a:rPr lang="cs-CZ" sz="3200" b="1" dirty="0">
                <a:solidFill>
                  <a:prstClr val="white"/>
                </a:solidFill>
                <a:latin typeface="Arial"/>
                <a:ea typeface="+mn-ea"/>
                <a:cs typeface="+mn-cs"/>
              </a:rPr>
              <a:t> </a:t>
            </a:r>
            <a:r>
              <a:rPr lang="cs-CZ" sz="3200" b="1" dirty="0" smtClean="0">
                <a:solidFill>
                  <a:prstClr val="white"/>
                </a:solidFill>
                <a:latin typeface="Arial"/>
                <a:ea typeface="+mn-ea"/>
                <a:cs typeface="+mn-cs"/>
              </a:rPr>
              <a:t>                                                        </a:t>
            </a:r>
            <a:r>
              <a:rPr lang="cs-CZ" sz="3600" b="1" dirty="0" smtClean="0">
                <a:solidFill>
                  <a:prstClr val="white"/>
                </a:solidFill>
                <a:latin typeface="Arial"/>
              </a:rPr>
              <a:t>Prostorové</a:t>
            </a:r>
            <a:r>
              <a:rPr lang="cs-CZ" sz="3200" b="1" dirty="0" smtClean="0">
                <a:solidFill>
                  <a:prstClr val="white"/>
                </a:solidFill>
                <a:latin typeface="Arial"/>
                <a:ea typeface="+mn-ea"/>
                <a:cs typeface="+mn-cs"/>
              </a:rPr>
              <a:t> </a:t>
            </a:r>
            <a:br>
              <a:rPr lang="cs-CZ" sz="3200" b="1" dirty="0" smtClean="0">
                <a:solidFill>
                  <a:prstClr val="white"/>
                </a:solidFill>
                <a:latin typeface="Arial"/>
                <a:ea typeface="+mn-ea"/>
                <a:cs typeface="+mn-cs"/>
              </a:rPr>
            </a:br>
            <a:r>
              <a:rPr lang="cs-CZ" sz="3200" b="1" dirty="0" smtClean="0">
                <a:solidFill>
                  <a:prstClr val="white"/>
                </a:solidFill>
                <a:latin typeface="Arial"/>
                <a:ea typeface="+mn-ea"/>
                <a:cs typeface="+mn-cs"/>
              </a:rPr>
              <a:t>                                                            </a:t>
            </a:r>
            <a:r>
              <a:rPr lang="cs-CZ" sz="3600" b="1" dirty="0" smtClean="0">
                <a:solidFill>
                  <a:prstClr val="white"/>
                </a:solidFill>
                <a:latin typeface="Arial"/>
                <a:ea typeface="+mn-ea"/>
                <a:cs typeface="+mn-cs"/>
              </a:rPr>
              <a:t>vnímání</a:t>
            </a:r>
            <a:r>
              <a:rPr lang="cs-CZ" sz="2800" dirty="0">
                <a:solidFill>
                  <a:prstClr val="white"/>
                </a:solidFill>
                <a:latin typeface="Arial"/>
                <a:ea typeface="+mn-ea"/>
                <a:cs typeface="+mn-cs"/>
              </a:rPr>
              <a:t/>
            </a:r>
            <a:br>
              <a:rPr lang="cs-CZ" sz="2800" dirty="0">
                <a:solidFill>
                  <a:prstClr val="white"/>
                </a:solidFill>
                <a:latin typeface="Arial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212976"/>
            <a:ext cx="9144000" cy="352839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cs-CZ" sz="2800" b="1" dirty="0"/>
          </a:p>
          <a:p>
            <a:pPr marL="0" indent="0" algn="just">
              <a:buNone/>
            </a:pPr>
            <a:r>
              <a:rPr lang="cs-CZ" sz="2800" dirty="0" smtClean="0"/>
              <a:t>Oblast</a:t>
            </a:r>
            <a:r>
              <a:rPr lang="cs-CZ" sz="2800" dirty="0"/>
              <a:t>, v níž jsou </a:t>
            </a:r>
            <a:r>
              <a:rPr lang="cs-CZ" sz="2800" b="1" dirty="0">
                <a:solidFill>
                  <a:srgbClr val="0070C0"/>
                </a:solidFill>
              </a:rPr>
              <a:t>muži </a:t>
            </a:r>
            <a:r>
              <a:rPr lang="cs-CZ" sz="2800" b="1" dirty="0" smtClean="0">
                <a:solidFill>
                  <a:srgbClr val="0070C0"/>
                </a:solidFill>
              </a:rPr>
              <a:t>lepší </a:t>
            </a:r>
            <a:r>
              <a:rPr lang="cs-CZ" sz="2800" dirty="0" smtClean="0"/>
              <a:t>je prostorové vnímání: </a:t>
            </a:r>
            <a:r>
              <a:rPr lang="cs-CZ" sz="2800" dirty="0"/>
              <a:t>mají větší schopnost představit si určitý objekt v prostoru i v pohybu. Je to způsobeno tím, že </a:t>
            </a:r>
            <a:r>
              <a:rPr lang="cs-CZ" sz="2800" b="1" dirty="0">
                <a:solidFill>
                  <a:srgbClr val="FF0000"/>
                </a:solidFill>
              </a:rPr>
              <a:t>ženy</a:t>
            </a:r>
            <a:r>
              <a:rPr lang="cs-CZ" sz="2800" dirty="0"/>
              <a:t> mají </a:t>
            </a:r>
            <a:r>
              <a:rPr lang="cs-CZ" sz="2800" b="1" dirty="0">
                <a:solidFill>
                  <a:srgbClr val="FF0000"/>
                </a:solidFill>
              </a:rPr>
              <a:t>menší</a:t>
            </a:r>
            <a:r>
              <a:rPr lang="cs-CZ" sz="2800" dirty="0"/>
              <a:t> </a:t>
            </a:r>
            <a:r>
              <a:rPr lang="cs-CZ" sz="2800" b="1" dirty="0">
                <a:solidFill>
                  <a:srgbClr val="FF0000"/>
                </a:solidFill>
              </a:rPr>
              <a:t>temenní</a:t>
            </a:r>
            <a:r>
              <a:rPr lang="cs-CZ" sz="2800" dirty="0"/>
              <a:t> (parietální) </a:t>
            </a:r>
            <a:r>
              <a:rPr lang="cs-CZ" sz="2800" b="1" dirty="0" smtClean="0">
                <a:solidFill>
                  <a:srgbClr val="FF0000"/>
                </a:solidFill>
              </a:rPr>
              <a:t>lalok</a:t>
            </a:r>
            <a:r>
              <a:rPr lang="cs-CZ" sz="2800" dirty="0"/>
              <a:t>.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246" y="188640"/>
            <a:ext cx="4680520" cy="3120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622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"/>
            <a:ext cx="7924800" cy="3162641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+mn-lt"/>
              </a:rPr>
              <a:t>        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>
                <a:latin typeface="+mn-lt"/>
              </a:rPr>
              <a:t> </a:t>
            </a:r>
            <a:r>
              <a:rPr lang="cs-CZ" sz="3200" b="1" dirty="0" smtClean="0">
                <a:latin typeface="+mn-lt"/>
              </a:rPr>
              <a:t>       Reakce 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        na </a:t>
            </a:r>
            <a:r>
              <a:rPr lang="cs-CZ" sz="3200" b="1" dirty="0">
                <a:latin typeface="+mn-lt"/>
              </a:rPr>
              <a:t>stres</a:t>
            </a:r>
            <a:r>
              <a:rPr lang="cs-CZ" sz="3200" dirty="0">
                <a:latin typeface="+mn-lt"/>
              </a:rPr>
              <a:t/>
            </a:r>
            <a:br>
              <a:rPr lang="cs-CZ" sz="3200" dirty="0">
                <a:latin typeface="+mn-lt"/>
              </a:rPr>
            </a:b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162642"/>
            <a:ext cx="9144000" cy="368889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Muži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reagují na stres způsobem </a:t>
            </a:r>
            <a:r>
              <a:rPr lang="cs-CZ" sz="2800" dirty="0"/>
              <a:t>"</a:t>
            </a:r>
            <a:r>
              <a:rPr lang="cs-CZ" sz="2800" b="1" dirty="0">
                <a:solidFill>
                  <a:srgbClr val="0070C0"/>
                </a:solidFill>
              </a:rPr>
              <a:t>bojuj, nebo uteč</a:t>
            </a:r>
            <a:r>
              <a:rPr lang="cs-CZ" sz="2800" dirty="0"/>
              <a:t>", zatímco </a:t>
            </a:r>
            <a:r>
              <a:rPr lang="cs-CZ" sz="2800" b="1" dirty="0">
                <a:solidFill>
                  <a:srgbClr val="FF0000"/>
                </a:solidFill>
              </a:rPr>
              <a:t>ženy</a:t>
            </a:r>
            <a:r>
              <a:rPr lang="cs-CZ" sz="2800" dirty="0"/>
              <a:t> řeší stresové situace </a:t>
            </a:r>
            <a:r>
              <a:rPr lang="cs-CZ" sz="2800" b="1" dirty="0" smtClean="0">
                <a:solidFill>
                  <a:srgbClr val="FF0000"/>
                </a:solidFill>
              </a:rPr>
              <a:t>jemněji.</a:t>
            </a:r>
            <a:r>
              <a:rPr lang="cs-CZ" sz="2800" dirty="0" smtClean="0"/>
              <a:t> </a:t>
            </a:r>
            <a:r>
              <a:rPr lang="cs-CZ" sz="2800" dirty="0"/>
              <a:t>Důvodem tohoto rozdílu jsou </a:t>
            </a:r>
            <a:r>
              <a:rPr lang="cs-CZ" sz="2800" b="1" dirty="0">
                <a:solidFill>
                  <a:srgbClr val="FF0000"/>
                </a:solidFill>
              </a:rPr>
              <a:t>hormony</a:t>
            </a:r>
            <a:r>
              <a:rPr lang="cs-CZ" sz="2800" dirty="0"/>
              <a:t>. Oxytocin je sice přítomen </a:t>
            </a:r>
            <a:r>
              <a:rPr lang="cs-CZ" sz="2800" dirty="0" smtClean="0"/>
              <a:t>u obou pohlaví, </a:t>
            </a:r>
            <a:r>
              <a:rPr lang="cs-CZ" sz="2800" dirty="0"/>
              <a:t>ale ženský hormon estrogen zvyšuje jeho účinek - zklidňuje a  „uhlazuje", zatímco mužský hormon testosteron, který muži při stresu produkují ve větším množství, naopak jeho vliv snižuje.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38305"/>
            <a:ext cx="5368643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133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99695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+mn-lt"/>
              </a:rPr>
              <a:t>        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>
                <a:latin typeface="+mn-lt"/>
              </a:rPr>
              <a:t> </a:t>
            </a:r>
            <a:r>
              <a:rPr lang="cs-CZ" sz="3200" b="1" dirty="0" smtClean="0">
                <a:latin typeface="+mn-lt"/>
              </a:rPr>
              <a:t>        Náchylnost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      k </a:t>
            </a:r>
            <a:r>
              <a:rPr lang="cs-CZ" sz="3200" b="1" dirty="0">
                <a:latin typeface="+mn-lt"/>
              </a:rPr>
              <a:t>psychickým 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         poruchám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212976"/>
            <a:ext cx="9144000" cy="364502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		</a:t>
            </a:r>
          </a:p>
          <a:p>
            <a:pPr marL="36576" indent="0" algn="just">
              <a:buNone/>
            </a:pPr>
            <a:endParaRPr lang="cs-CZ" sz="11200" dirty="0" smtClean="0"/>
          </a:p>
          <a:p>
            <a:pPr marL="36576" indent="0" algn="just">
              <a:buNone/>
            </a:pPr>
            <a:r>
              <a:rPr lang="cs-CZ" sz="11200" dirty="0" smtClean="0"/>
              <a:t>Protože </a:t>
            </a:r>
            <a:r>
              <a:rPr lang="cs-CZ" sz="11200" dirty="0"/>
              <a:t>muži a ženy používají obě mozkové hemisféry rozdílně, existují také rozdíly v tom, k jakým poruchám mají obě pohlaví větší sklony. </a:t>
            </a:r>
            <a:r>
              <a:rPr lang="cs-CZ" sz="11200" b="1" dirty="0">
                <a:solidFill>
                  <a:srgbClr val="0070C0"/>
                </a:solidFill>
              </a:rPr>
              <a:t>U</a:t>
            </a:r>
            <a:r>
              <a:rPr lang="cs-CZ" sz="11200" dirty="0">
                <a:solidFill>
                  <a:srgbClr val="0070C0"/>
                </a:solidFill>
              </a:rPr>
              <a:t> </a:t>
            </a:r>
            <a:r>
              <a:rPr lang="cs-CZ" sz="11200" b="1" dirty="0">
                <a:solidFill>
                  <a:srgbClr val="0070C0"/>
                </a:solidFill>
              </a:rPr>
              <a:t>mužů</a:t>
            </a:r>
            <a:r>
              <a:rPr lang="cs-CZ" sz="11200" dirty="0">
                <a:solidFill>
                  <a:srgbClr val="0070C0"/>
                </a:solidFill>
              </a:rPr>
              <a:t> </a:t>
            </a:r>
            <a:r>
              <a:rPr lang="cs-CZ" sz="11200" dirty="0"/>
              <a:t>je to </a:t>
            </a:r>
            <a:r>
              <a:rPr lang="cs-CZ" sz="11200" b="1" dirty="0">
                <a:solidFill>
                  <a:srgbClr val="0070C0"/>
                </a:solidFill>
              </a:rPr>
              <a:t>dyslexie</a:t>
            </a:r>
            <a:r>
              <a:rPr lang="cs-CZ" sz="11200" dirty="0">
                <a:solidFill>
                  <a:srgbClr val="0070C0"/>
                </a:solidFill>
              </a:rPr>
              <a:t> </a:t>
            </a:r>
            <a:r>
              <a:rPr lang="cs-CZ" sz="11200" dirty="0"/>
              <a:t>a další potíže v jazykové oblasti (např. </a:t>
            </a:r>
            <a:r>
              <a:rPr lang="cs-CZ" sz="11200" b="1" dirty="0">
                <a:solidFill>
                  <a:srgbClr val="0070C0"/>
                </a:solidFill>
              </a:rPr>
              <a:t>koktavost</a:t>
            </a:r>
            <a:r>
              <a:rPr lang="cs-CZ" sz="11200" dirty="0" smtClean="0"/>
              <a:t>), </a:t>
            </a:r>
            <a:r>
              <a:rPr lang="cs-CZ" sz="11200" dirty="0"/>
              <a:t>častěji </a:t>
            </a:r>
            <a:r>
              <a:rPr lang="cs-CZ" sz="11200" dirty="0" smtClean="0"/>
              <a:t>se projevuje </a:t>
            </a:r>
            <a:r>
              <a:rPr lang="cs-CZ" sz="11200" b="1" dirty="0">
                <a:solidFill>
                  <a:srgbClr val="0070C0"/>
                </a:solidFill>
              </a:rPr>
              <a:t>leváctví</a:t>
            </a:r>
            <a:r>
              <a:rPr lang="cs-CZ" sz="11200" dirty="0"/>
              <a:t>, </a:t>
            </a:r>
            <a:r>
              <a:rPr lang="cs-CZ" sz="11200" b="1" dirty="0" smtClean="0">
                <a:solidFill>
                  <a:srgbClr val="0070C0"/>
                </a:solidFill>
              </a:rPr>
              <a:t>autismus</a:t>
            </a:r>
            <a:r>
              <a:rPr lang="cs-CZ" sz="11200" dirty="0"/>
              <a:t>, </a:t>
            </a:r>
            <a:r>
              <a:rPr lang="cs-CZ" sz="11200" b="1" dirty="0" smtClean="0">
                <a:solidFill>
                  <a:srgbClr val="0070C0"/>
                </a:solidFill>
              </a:rPr>
              <a:t>ADHD</a:t>
            </a:r>
            <a:r>
              <a:rPr lang="cs-CZ" sz="11200" dirty="0" smtClean="0">
                <a:solidFill>
                  <a:srgbClr val="0070C0"/>
                </a:solidFill>
              </a:rPr>
              <a:t> </a:t>
            </a:r>
            <a:r>
              <a:rPr lang="cs-CZ" sz="11200" dirty="0" smtClean="0"/>
              <a:t>a </a:t>
            </a:r>
            <a:r>
              <a:rPr lang="cs-CZ" sz="11200" b="1" dirty="0" err="1" smtClean="0">
                <a:solidFill>
                  <a:srgbClr val="0070C0"/>
                </a:solidFill>
              </a:rPr>
              <a:t>Touretteův</a:t>
            </a:r>
            <a:r>
              <a:rPr lang="cs-CZ" sz="11200" dirty="0" smtClean="0">
                <a:solidFill>
                  <a:srgbClr val="0070C0"/>
                </a:solidFill>
              </a:rPr>
              <a:t> </a:t>
            </a:r>
            <a:r>
              <a:rPr lang="cs-CZ" sz="11200" b="1" dirty="0">
                <a:solidFill>
                  <a:srgbClr val="0070C0"/>
                </a:solidFill>
              </a:rPr>
              <a:t>syndrom</a:t>
            </a:r>
            <a:r>
              <a:rPr lang="cs-CZ" sz="11200" dirty="0" smtClean="0"/>
              <a:t>. </a:t>
            </a:r>
            <a:r>
              <a:rPr lang="cs-CZ" sz="11200" b="1" dirty="0">
                <a:solidFill>
                  <a:srgbClr val="FF0000"/>
                </a:solidFill>
              </a:rPr>
              <a:t>Ženy</a:t>
            </a:r>
            <a:r>
              <a:rPr lang="cs-CZ" sz="11200" dirty="0"/>
              <a:t> </a:t>
            </a:r>
            <a:r>
              <a:rPr lang="cs-CZ" sz="11200" dirty="0" smtClean="0"/>
              <a:t>trpí </a:t>
            </a:r>
            <a:r>
              <a:rPr lang="cs-CZ" sz="11200" dirty="0"/>
              <a:t>více </a:t>
            </a:r>
            <a:r>
              <a:rPr lang="cs-CZ" sz="11200" b="1" dirty="0" smtClean="0">
                <a:solidFill>
                  <a:srgbClr val="FF0000"/>
                </a:solidFill>
              </a:rPr>
              <a:t>depresemi</a:t>
            </a:r>
            <a:r>
              <a:rPr lang="cs-CZ" sz="11200" dirty="0"/>
              <a:t> a </a:t>
            </a:r>
            <a:r>
              <a:rPr lang="cs-CZ" sz="11200" b="1" dirty="0">
                <a:solidFill>
                  <a:srgbClr val="FF0000"/>
                </a:solidFill>
              </a:rPr>
              <a:t>úzkostmi</a:t>
            </a:r>
            <a:r>
              <a:rPr lang="cs-CZ" sz="11200" dirty="0"/>
              <a:t>. </a:t>
            </a:r>
          </a:p>
          <a:p>
            <a:endParaRPr lang="cs-CZ" dirty="0"/>
          </a:p>
        </p:txBody>
      </p:sp>
      <p:pic>
        <p:nvPicPr>
          <p:cNvPr id="2050" name="Picture 2" descr="business,despair,emotions,frustrations,gestures,head in hands,headaches,office workers,offices,overworked,persons,Photographs,stress,stressed,stressed out,thinking,tired,women,workpla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378" y="260649"/>
            <a:ext cx="3436022" cy="321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4595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708920"/>
          </a:xfrm>
        </p:spPr>
        <p:txBody>
          <a:bodyPr/>
          <a:lstStyle/>
          <a:p>
            <a:r>
              <a:rPr lang="cs-CZ" b="1" dirty="0" smtClean="0"/>
              <a:t>                                                                                                                    </a:t>
            </a:r>
            <a:br>
              <a:rPr lang="cs-CZ" b="1" dirty="0" smtClean="0"/>
            </a:br>
            <a:r>
              <a:rPr lang="cs-CZ" b="1" dirty="0"/>
              <a:t> </a:t>
            </a:r>
            <a:r>
              <a:rPr lang="cs-CZ" b="1" dirty="0" smtClean="0"/>
              <a:t>                                          </a:t>
            </a:r>
            <a:r>
              <a:rPr lang="cs-CZ" sz="3200" b="1" dirty="0" smtClean="0">
                <a:latin typeface="+mn-lt"/>
              </a:rPr>
              <a:t>Vnímání 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>
                <a:latin typeface="+mn-lt"/>
              </a:rPr>
              <a:t> </a:t>
            </a:r>
            <a:r>
              <a:rPr lang="cs-CZ" sz="3200" b="1" dirty="0" smtClean="0">
                <a:latin typeface="+mn-lt"/>
              </a:rPr>
              <a:t>                                                        bolesti</a:t>
            </a:r>
            <a:r>
              <a:rPr lang="cs-CZ" sz="3200" dirty="0">
                <a:latin typeface="+mn-lt"/>
              </a:rPr>
              <a:t/>
            </a:r>
            <a:br>
              <a:rPr lang="cs-CZ" sz="3200" dirty="0">
                <a:latin typeface="+mn-lt"/>
              </a:rPr>
            </a:b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9144000" cy="386104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800" dirty="0" smtClean="0"/>
              <a:t>Obě </a:t>
            </a:r>
            <a:r>
              <a:rPr lang="cs-CZ" sz="2800" dirty="0"/>
              <a:t>pohlaví vnímají bolest </a:t>
            </a:r>
            <a:r>
              <a:rPr lang="cs-CZ" sz="2800" b="1" dirty="0">
                <a:solidFill>
                  <a:srgbClr val="FF0000"/>
                </a:solidFill>
              </a:rPr>
              <a:t>rozdílně</a:t>
            </a:r>
            <a:r>
              <a:rPr lang="cs-CZ" sz="2800" dirty="0"/>
              <a:t>. </a:t>
            </a:r>
            <a:r>
              <a:rPr lang="cs-CZ" sz="2800" dirty="0" smtClean="0"/>
              <a:t>Při </a:t>
            </a:r>
            <a:r>
              <a:rPr lang="cs-CZ" sz="2800" dirty="0"/>
              <a:t>bolesti </a:t>
            </a:r>
            <a:r>
              <a:rPr lang="cs-CZ" sz="2800" dirty="0" smtClean="0"/>
              <a:t>se aktivuje párová </a:t>
            </a:r>
            <a:r>
              <a:rPr lang="cs-CZ" sz="2800" dirty="0"/>
              <a:t>mozková </a:t>
            </a:r>
            <a:r>
              <a:rPr lang="cs-CZ" sz="2800" dirty="0" smtClean="0"/>
              <a:t>struktura </a:t>
            </a:r>
            <a:r>
              <a:rPr lang="cs-CZ" sz="2800" b="1" dirty="0" smtClean="0">
                <a:solidFill>
                  <a:srgbClr val="FF0000"/>
                </a:solidFill>
              </a:rPr>
              <a:t>amygdala</a:t>
            </a:r>
            <a:r>
              <a:rPr lang="cs-CZ" sz="2800" dirty="0"/>
              <a:t>. </a:t>
            </a:r>
            <a:r>
              <a:rPr lang="cs-CZ" sz="2800" b="1" dirty="0" smtClean="0">
                <a:solidFill>
                  <a:srgbClr val="0070C0"/>
                </a:solidFill>
              </a:rPr>
              <a:t>U mužů </a:t>
            </a:r>
            <a:r>
              <a:rPr lang="cs-CZ" sz="2800" dirty="0"/>
              <a:t>reaguje </a:t>
            </a:r>
            <a:r>
              <a:rPr lang="cs-CZ" sz="2800" b="1" dirty="0">
                <a:solidFill>
                  <a:srgbClr val="0070C0"/>
                </a:solidFill>
              </a:rPr>
              <a:t>pravá</a:t>
            </a:r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/>
              <a:t>amygdala, </a:t>
            </a:r>
            <a:r>
              <a:rPr lang="cs-CZ" sz="2800" b="1" dirty="0">
                <a:solidFill>
                  <a:srgbClr val="FF0000"/>
                </a:solidFill>
              </a:rPr>
              <a:t>u žen levá</a:t>
            </a:r>
            <a:r>
              <a:rPr lang="cs-CZ" sz="2800" dirty="0"/>
              <a:t>. Pravá amygdala je </a:t>
            </a:r>
            <a:r>
              <a:rPr lang="cs-CZ" sz="2800" dirty="0" smtClean="0"/>
              <a:t>spojena s vnějšími funkcemi, </a:t>
            </a:r>
            <a:r>
              <a:rPr lang="cs-CZ" sz="2800" dirty="0"/>
              <a:t>levá ovlivňuje vnitřní. T</a:t>
            </a:r>
            <a:r>
              <a:rPr lang="cs-CZ" sz="2800" dirty="0" smtClean="0"/>
              <a:t>oto je důvodem</a:t>
            </a:r>
            <a:r>
              <a:rPr lang="cs-CZ" sz="2800" dirty="0"/>
              <a:t>, proč jsou </a:t>
            </a:r>
            <a:r>
              <a:rPr lang="cs-CZ" sz="2800" b="1" dirty="0">
                <a:solidFill>
                  <a:srgbClr val="FF0000"/>
                </a:solidFill>
              </a:rPr>
              <a:t>ženy</a:t>
            </a:r>
            <a:r>
              <a:rPr lang="cs-CZ" sz="2800" dirty="0"/>
              <a:t> mnohem </a:t>
            </a:r>
            <a:r>
              <a:rPr lang="cs-CZ" sz="2800" b="1" dirty="0">
                <a:solidFill>
                  <a:srgbClr val="FF0000"/>
                </a:solidFill>
              </a:rPr>
              <a:t>citlivější</a:t>
            </a:r>
            <a:r>
              <a:rPr lang="cs-CZ" sz="2800" dirty="0"/>
              <a:t> na </a:t>
            </a:r>
            <a:r>
              <a:rPr lang="cs-CZ" sz="2800" dirty="0" smtClean="0"/>
              <a:t>bolest</a:t>
            </a:r>
            <a:r>
              <a:rPr lang="cs-CZ" sz="2800" dirty="0"/>
              <a:t> </a:t>
            </a:r>
            <a:r>
              <a:rPr lang="cs-CZ" sz="2800" dirty="0" smtClean="0"/>
              <a:t>než muži. Amygdala  </a:t>
            </a:r>
            <a:r>
              <a:rPr lang="cs-CZ" sz="2800" dirty="0"/>
              <a:t>zodpovídá </a:t>
            </a:r>
            <a:r>
              <a:rPr lang="cs-CZ" sz="2800" dirty="0" smtClean="0"/>
              <a:t>i za </a:t>
            </a:r>
            <a:r>
              <a:rPr lang="cs-CZ" sz="2800" dirty="0"/>
              <a:t>sexuální chování a libido, a protože je u mužů větší, mají muži větší sexuální apetit.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5093697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465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2868" cy="24208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+mn-lt"/>
              </a:rPr>
              <a:t>       Levá </a:t>
            </a:r>
            <a:r>
              <a:rPr lang="cs-CZ" sz="3200" b="1" dirty="0">
                <a:latin typeface="+mn-lt"/>
              </a:rPr>
              <a:t>hemisféra</a:t>
            </a:r>
            <a:endParaRPr lang="cs-CZ" sz="32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16832"/>
            <a:ext cx="9144000" cy="4941168"/>
          </a:xfrm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		</a:t>
            </a:r>
            <a:endParaRPr lang="cs-CZ" dirty="0"/>
          </a:p>
          <a:p>
            <a:pPr marL="0" indent="0" algn="just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Muži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mají více rozvinutou </a:t>
            </a:r>
            <a:r>
              <a:rPr lang="cs-CZ" sz="2800" b="1" dirty="0" smtClean="0">
                <a:solidFill>
                  <a:srgbClr val="0070C0"/>
                </a:solidFill>
              </a:rPr>
              <a:t>levou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mozkovou hemisféru,  proto jsou lepší </a:t>
            </a:r>
            <a:r>
              <a:rPr lang="cs-CZ" sz="2800" dirty="0"/>
              <a:t>v </a:t>
            </a:r>
            <a:r>
              <a:rPr lang="cs-CZ" sz="2800" b="1" dirty="0">
                <a:solidFill>
                  <a:srgbClr val="0070C0"/>
                </a:solidFill>
              </a:rPr>
              <a:t>technických </a:t>
            </a:r>
            <a:r>
              <a:rPr lang="cs-CZ" sz="2800" b="1" dirty="0" smtClean="0">
                <a:solidFill>
                  <a:srgbClr val="0070C0"/>
                </a:solidFill>
              </a:rPr>
              <a:t>oborech</a:t>
            </a:r>
            <a:r>
              <a:rPr lang="cs-CZ" sz="2800" dirty="0" smtClean="0"/>
              <a:t>, uvažují </a:t>
            </a:r>
            <a:r>
              <a:rPr lang="cs-CZ" sz="2800" b="1" dirty="0">
                <a:solidFill>
                  <a:srgbClr val="0070C0"/>
                </a:solidFill>
              </a:rPr>
              <a:t>analytičtěji</a:t>
            </a:r>
            <a:r>
              <a:rPr lang="cs-CZ" sz="2800" dirty="0"/>
              <a:t> a </a:t>
            </a:r>
            <a:r>
              <a:rPr lang="cs-CZ" sz="2800" b="1" dirty="0">
                <a:solidFill>
                  <a:srgbClr val="0070C0"/>
                </a:solidFill>
              </a:rPr>
              <a:t>logičtěji</a:t>
            </a:r>
            <a:r>
              <a:rPr lang="cs-CZ" sz="2800" dirty="0"/>
              <a:t> než </a:t>
            </a:r>
            <a:r>
              <a:rPr lang="cs-CZ" sz="2800" dirty="0" smtClean="0"/>
              <a:t>ženy. Jejich </a:t>
            </a:r>
            <a:r>
              <a:rPr lang="cs-CZ" sz="2800" dirty="0"/>
              <a:t>přístup k problémům se vyznačuje soustředěním na dokončení úkolu. </a:t>
            </a:r>
            <a:r>
              <a:rPr lang="cs-CZ" sz="2800" b="1" dirty="0" smtClean="0">
                <a:solidFill>
                  <a:srgbClr val="FF0000"/>
                </a:solidFill>
              </a:rPr>
              <a:t>Ženy</a:t>
            </a:r>
            <a:r>
              <a:rPr lang="cs-CZ" sz="2800" dirty="0" smtClean="0"/>
              <a:t> </a:t>
            </a:r>
            <a:r>
              <a:rPr lang="cs-CZ" sz="2800" dirty="0"/>
              <a:t>dokáží </a:t>
            </a:r>
            <a:r>
              <a:rPr lang="cs-CZ" sz="2800" dirty="0" smtClean="0"/>
              <a:t>využívat </a:t>
            </a:r>
            <a:r>
              <a:rPr lang="cs-CZ" sz="2800" b="1" dirty="0" smtClean="0">
                <a:solidFill>
                  <a:srgbClr val="FF0000"/>
                </a:solidFill>
              </a:rPr>
              <a:t>levou i pravou </a:t>
            </a:r>
            <a:r>
              <a:rPr lang="cs-CZ" sz="2800" dirty="0" smtClean="0"/>
              <a:t>mozkovou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hemisféru. </a:t>
            </a:r>
            <a:r>
              <a:rPr lang="cs-CZ" sz="2800" dirty="0"/>
              <a:t>P</a:t>
            </a:r>
            <a:r>
              <a:rPr lang="cs-CZ" sz="2800" dirty="0" smtClean="0"/>
              <a:t>řistupují </a:t>
            </a:r>
            <a:r>
              <a:rPr lang="cs-CZ" sz="2800" dirty="0"/>
              <a:t>k </a:t>
            </a:r>
            <a:r>
              <a:rPr lang="cs-CZ" sz="2800" dirty="0" smtClean="0"/>
              <a:t>věcem </a:t>
            </a:r>
            <a:r>
              <a:rPr lang="cs-CZ" sz="2800" b="1" dirty="0" smtClean="0">
                <a:solidFill>
                  <a:srgbClr val="FF0000"/>
                </a:solidFill>
              </a:rPr>
              <a:t>kreativněji</a:t>
            </a:r>
            <a:r>
              <a:rPr lang="cs-CZ" sz="2800" dirty="0" smtClean="0"/>
              <a:t> </a:t>
            </a:r>
            <a:r>
              <a:rPr lang="cs-CZ" sz="2800" dirty="0"/>
              <a:t>a vždy si </a:t>
            </a:r>
            <a:r>
              <a:rPr lang="cs-CZ" sz="2800" dirty="0" smtClean="0"/>
              <a:t>uvědomují </a:t>
            </a:r>
            <a:r>
              <a:rPr lang="cs-CZ" sz="2800" b="1" dirty="0">
                <a:solidFill>
                  <a:srgbClr val="FF0000"/>
                </a:solidFill>
              </a:rPr>
              <a:t>pocity</a:t>
            </a:r>
            <a:r>
              <a:rPr lang="cs-CZ" sz="2800" dirty="0"/>
              <a:t> své i druhých.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55073"/>
            <a:ext cx="4210828" cy="2265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267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 algn="ctr"/>
            <a:r>
              <a:rPr lang="cs-CZ" sz="3200" b="1" dirty="0" smtClean="0">
                <a:latin typeface="+mn-lt"/>
              </a:rPr>
              <a:t>Video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7924800" cy="4114800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rgbClr val="0070C0"/>
                </a:solidFill>
                <a:hlinkClick r:id="rId2"/>
              </a:rPr>
              <a:t>http://</a:t>
            </a:r>
            <a:r>
              <a:rPr lang="cs-CZ" sz="3200" dirty="0" smtClean="0">
                <a:solidFill>
                  <a:srgbClr val="0070C0"/>
                </a:solidFill>
                <a:hlinkClick r:id="rId2"/>
              </a:rPr>
              <a:t>www.youtube.com/watch?v=7MAmMn_GilY</a:t>
            </a:r>
            <a:endParaRPr lang="cs-CZ" sz="3200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591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latin typeface="+mn-lt"/>
              </a:rPr>
              <a:t>Zdroje textu a obrázků:</a:t>
            </a:r>
            <a:endParaRPr lang="cs-CZ" sz="32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7924800" cy="5445224"/>
          </a:xfrm>
        </p:spPr>
        <p:txBody>
          <a:bodyPr>
            <a:noAutofit/>
          </a:bodyPr>
          <a:lstStyle/>
          <a:p>
            <a:r>
              <a:rPr lang="cs-CZ" sz="1600" dirty="0" smtClean="0"/>
              <a:t>www.wikipedie.cz</a:t>
            </a:r>
          </a:p>
          <a:p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zena.cz</a:t>
            </a:r>
          </a:p>
          <a:p>
            <a:r>
              <a:rPr lang="pt-BR" sz="1600" dirty="0"/>
              <a:t>AUTOR </a:t>
            </a:r>
            <a:r>
              <a:rPr lang="pt-BR" sz="1600" dirty="0" smtClean="0"/>
              <a:t>NEUVEDEN</a:t>
            </a:r>
            <a:r>
              <a:rPr lang="pt-BR" sz="1600" dirty="0"/>
              <a:t> </a:t>
            </a:r>
            <a:r>
              <a:rPr lang="pt-BR" sz="1600" i="1" dirty="0"/>
              <a:t>http://zena.centrum.cz/</a:t>
            </a:r>
            <a:r>
              <a:rPr lang="pt-BR" sz="1600" dirty="0"/>
              <a:t> [online]. [cit. </a:t>
            </a:r>
            <a:r>
              <a:rPr lang="pt-BR" sz="1600" dirty="0" smtClean="0"/>
              <a:t>2</a:t>
            </a:r>
            <a:r>
              <a:rPr lang="cs-CZ" sz="1600" dirty="0" smtClean="0"/>
              <a:t>0</a:t>
            </a:r>
            <a:r>
              <a:rPr lang="pt-BR" sz="1600" dirty="0" smtClean="0"/>
              <a:t>.</a:t>
            </a:r>
            <a:r>
              <a:rPr lang="cs-CZ" sz="1600" dirty="0" smtClean="0"/>
              <a:t>3</a:t>
            </a:r>
            <a:r>
              <a:rPr lang="pt-BR" sz="1600" dirty="0" smtClean="0"/>
              <a:t>.2013</a:t>
            </a:r>
            <a:r>
              <a:rPr lang="pt-BR" sz="1600" dirty="0"/>
              <a:t>]. Dostupný na WWW: http://img.aktualne.centrum.cz/522/55/5225520-hlavy.jpg</a:t>
            </a:r>
          </a:p>
          <a:p>
            <a:r>
              <a:rPr lang="cs-CZ" sz="1600" dirty="0"/>
              <a:t>AUTOR </a:t>
            </a:r>
            <a:r>
              <a:rPr lang="cs-CZ" sz="1600" dirty="0" smtClean="0"/>
              <a:t>NEUVEDEN </a:t>
            </a:r>
            <a:r>
              <a:rPr lang="cs-CZ" sz="1600" dirty="0"/>
              <a:t> </a:t>
            </a:r>
            <a:r>
              <a:rPr lang="cs-CZ" sz="1600" i="1" dirty="0"/>
              <a:t>mmportal.cz</a:t>
            </a:r>
            <a:r>
              <a:rPr lang="cs-CZ" sz="1600" dirty="0"/>
              <a:t> [online]. [cit. </a:t>
            </a:r>
            <a:r>
              <a:rPr lang="cs-CZ" sz="1600" dirty="0" smtClean="0"/>
              <a:t>20.3.2013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t1.gstatic.com/images?q=tbn:ANd9GcQlx_pd9z-1Z_lYggFIB4hOPE34bOV1ZlwMX0vS_Ji5HKfxUHLi</a:t>
            </a:r>
            <a:endParaRPr lang="cs-CZ" sz="1600" dirty="0" smtClean="0"/>
          </a:p>
          <a:p>
            <a:r>
              <a:rPr lang="cs-CZ" sz="1600" dirty="0"/>
              <a:t>AUTOR </a:t>
            </a:r>
            <a:r>
              <a:rPr lang="cs-CZ" sz="1600" dirty="0" smtClean="0"/>
              <a:t>NEUVEDEN </a:t>
            </a:r>
            <a:r>
              <a:rPr lang="cs-CZ" sz="1600" i="1" dirty="0" smtClean="0"/>
              <a:t>office.microsoft.com</a:t>
            </a:r>
            <a:r>
              <a:rPr lang="cs-CZ" sz="1600" dirty="0"/>
              <a:t> [online]. [cit. 19.9.2013]. Dostupný na WWW: http://officeimg.vo.msecnd.net/en-us/images/MH900431223.jpg</a:t>
            </a:r>
          </a:p>
          <a:p>
            <a:r>
              <a:rPr lang="pt-BR" sz="1600" dirty="0" smtClean="0"/>
              <a:t>AUTOR NEUVEDEN</a:t>
            </a:r>
            <a:r>
              <a:rPr lang="pt-BR" sz="1600" dirty="0"/>
              <a:t> </a:t>
            </a:r>
            <a:r>
              <a:rPr lang="pt-BR" sz="1600" i="1" dirty="0"/>
              <a:t>http://office.microsoft</a:t>
            </a:r>
            <a:r>
              <a:rPr lang="pt-BR" sz="1600" i="1" dirty="0" smtClean="0"/>
              <a:t>|</a:t>
            </a:r>
            <a:r>
              <a:rPr lang="cs-CZ" sz="1600" i="1" dirty="0" smtClean="0"/>
              <a:t>. </a:t>
            </a:r>
            <a:r>
              <a:rPr lang="cs-CZ" sz="1600" i="1" dirty="0" err="1" smtClean="0"/>
              <a:t>com</a:t>
            </a:r>
            <a:r>
              <a:rPr lang="pt-BR" sz="1600" dirty="0"/>
              <a:t> [online]. [cit. 19.9.2013]. Dostupný na WWW: http://officeimg.vo.msecnd.net/en-us/images/MH900409335.jpg</a:t>
            </a:r>
          </a:p>
          <a:p>
            <a:r>
              <a:rPr lang="cs-CZ" sz="1600" smtClean="0"/>
              <a:t>AUTOR NEUVEDEN</a:t>
            </a:r>
            <a:r>
              <a:rPr lang="cs-CZ" sz="1600" dirty="0"/>
              <a:t> </a:t>
            </a:r>
            <a:r>
              <a:rPr lang="cs-CZ" sz="1600" i="1" dirty="0"/>
              <a:t>www. </a:t>
            </a:r>
            <a:r>
              <a:rPr lang="cs-CZ" sz="1600" i="1" dirty="0" smtClean="0"/>
              <a:t>national-geographic.cz</a:t>
            </a:r>
            <a:r>
              <a:rPr lang="cs-CZ" sz="1600" dirty="0"/>
              <a:t> [online]. [cit. </a:t>
            </a:r>
            <a:r>
              <a:rPr lang="cs-CZ" sz="1600" dirty="0" smtClean="0"/>
              <a:t>20.3.2013</a:t>
            </a:r>
            <a:r>
              <a:rPr lang="cs-CZ" sz="1600" dirty="0"/>
              <a:t>]. Dostupný na WWW: http://t3.gstatic.com/images?q=tbn:ANd9GcTPzIt1nm2ySNUIZjWLXvCfRS2G2rdrditCy1J5TwOtfnvdkw-iEw</a:t>
            </a:r>
          </a:p>
          <a:p>
            <a:r>
              <a:rPr lang="cs-CZ" sz="1600" dirty="0" smtClean="0"/>
              <a:t>www.youtube.com</a:t>
            </a:r>
            <a:endParaRPr lang="cs-CZ" sz="1600" dirty="0"/>
          </a:p>
          <a:p>
            <a:pPr marL="36576" indent="0">
              <a:buNone/>
            </a:pPr>
            <a:r>
              <a:rPr lang="pt-BR" sz="1600" dirty="0" smtClean="0"/>
              <a:t/>
            </a:r>
            <a:br>
              <a:rPr lang="pt-BR" sz="1600" dirty="0" smtClean="0"/>
            </a:b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/>
            </a:r>
            <a:br>
              <a:rPr lang="cs-CZ" sz="1600" dirty="0"/>
            </a:br>
            <a:r>
              <a:rPr lang="pt-BR" sz="1600" dirty="0"/>
              <a:t/>
            </a:r>
            <a:br>
              <a:rPr lang="pt-BR" sz="1600" dirty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70159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484</TotalTime>
  <Words>638</Words>
  <Application>Microsoft Office PowerPoint</Application>
  <PresentationFormat>Předvádění na obrazovce (4:3)</PresentationFormat>
  <Paragraphs>71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Technický</vt:lpstr>
      <vt:lpstr>Prezentace aplikace PowerPoint</vt:lpstr>
      <vt:lpstr>                         Mozek ženy a muže</vt:lpstr>
      <vt:lpstr>                    Velikost              mozku </vt:lpstr>
      <vt:lpstr>                                        Matematické                                           schopnosti</vt:lpstr>
      <vt:lpstr>                Jazykové      schopnosti </vt:lpstr>
      <vt:lpstr>                                                                                    Emoce </vt:lpstr>
      <vt:lpstr>      Vztahy</vt:lpstr>
      <vt:lpstr>                                                                                                                                                                                                                 Prostorové                                                              vnímání </vt:lpstr>
      <vt:lpstr>                 Reakce          na stres </vt:lpstr>
      <vt:lpstr>                  Náchylnost       k psychickým           poruchám</vt:lpstr>
      <vt:lpstr>                                                                                                                                                                Vnímání                                                           bolesti </vt:lpstr>
      <vt:lpstr>       Levá hemisféra</vt:lpstr>
      <vt:lpstr>Video:</vt:lpstr>
      <vt:lpstr>Zdroje textu a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David</dc:creator>
  <cp:lastModifiedBy>Alena Stachová</cp:lastModifiedBy>
  <cp:revision>48</cp:revision>
  <dcterms:created xsi:type="dcterms:W3CDTF">2013-04-24T21:42:47Z</dcterms:created>
  <dcterms:modified xsi:type="dcterms:W3CDTF">2013-09-27T11:43:19Z</dcterms:modified>
</cp:coreProperties>
</file>