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6" r:id="rId3"/>
    <p:sldId id="262" r:id="rId4"/>
    <p:sldId id="260" r:id="rId5"/>
    <p:sldId id="265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lv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PŘEDMĚT: Pracovní výchova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ROČNÍK:6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TÉMA: </a:t>
            </a:r>
            <a:r>
              <a:rPr lang="cs-CZ" dirty="0" smtClean="0">
                <a:solidFill>
                  <a:prstClr val="black"/>
                </a:solidFill>
              </a:rPr>
              <a:t>Poměr – úpravy a rozdělení čísla v poměru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AUTOR:Mgr.Iva </a:t>
            </a:r>
            <a:r>
              <a:rPr lang="cs-CZ" dirty="0">
                <a:solidFill>
                  <a:prstClr val="black"/>
                </a:solidFill>
              </a:rPr>
              <a:t>Škvarlová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DATUM </a:t>
            </a:r>
            <a:r>
              <a:rPr lang="cs-CZ" dirty="0" smtClean="0">
                <a:solidFill>
                  <a:prstClr val="black"/>
                </a:solidFill>
              </a:rPr>
              <a:t>VYTVOŘENÍ:5.3.2012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</a:rPr>
              <a:t>VY_32_INOVACE_42_IŠ</a:t>
            </a:r>
            <a:endParaRPr lang="cs-CZ" sz="44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191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</a:t>
            </a:r>
            <a:r>
              <a:rPr lang="cs-CZ" dirty="0"/>
              <a:t>ú</a:t>
            </a:r>
            <a:r>
              <a:rPr lang="cs-CZ" dirty="0" smtClean="0"/>
              <a:t>pravy v poměru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</a:t>
            </a:r>
            <a:r>
              <a:rPr lang="cs-CZ" dirty="0" smtClean="0"/>
              <a:t>potřeby</a:t>
            </a:r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 dirty="0"/>
              <a:t>:</a:t>
            </a:r>
            <a:r>
              <a:rPr lang="cs-CZ" dirty="0"/>
              <a:t> </a:t>
            </a:r>
            <a:r>
              <a:rPr lang="cs-CZ" dirty="0" smtClean="0"/>
              <a:t>poměr, </a:t>
            </a:r>
            <a:r>
              <a:rPr lang="cs-CZ" dirty="0"/>
              <a:t>ú</a:t>
            </a:r>
            <a:r>
              <a:rPr lang="cs-CZ" dirty="0" smtClean="0"/>
              <a:t>prava a rozdělení v poměru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13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42  Procvičovací </a:t>
            </a:r>
            <a:r>
              <a:rPr lang="cs-CZ" sz="2400" dirty="0">
                <a:solidFill>
                  <a:srgbClr val="00B050"/>
                </a:solidFill>
              </a:rPr>
              <a:t>pracovní list </a:t>
            </a:r>
            <a:br>
              <a:rPr lang="cs-CZ" sz="2400" dirty="0">
                <a:solidFill>
                  <a:srgbClr val="00B050"/>
                </a:solidFill>
              </a:rPr>
            </a:br>
            <a:r>
              <a:rPr lang="cs-CZ" sz="2400" dirty="0"/>
              <a:t>POMĚR </a:t>
            </a:r>
            <a:r>
              <a:rPr lang="cs-CZ" sz="2400" dirty="0" smtClean="0"/>
              <a:t>- uprav číslo v poměru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>
                <a:solidFill>
                  <a:srgbClr val="00B050"/>
                </a:solidFill>
              </a:rPr>
              <a:t>42  Procvičovací </a:t>
            </a:r>
            <a:r>
              <a:rPr lang="cs-CZ" sz="2400" dirty="0">
                <a:solidFill>
                  <a:srgbClr val="00B050"/>
                </a:solidFill>
              </a:rPr>
              <a:t>pracovní list:                  </a:t>
            </a:r>
          </a:p>
          <a:p>
            <a:pPr marL="0" indent="0">
              <a:buNone/>
            </a:pPr>
            <a:r>
              <a:rPr lang="cs-CZ" sz="2400" dirty="0"/>
              <a:t>Žáci si naučí využívat poměr při aplikaci početních úkonů</a:t>
            </a:r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Uprav číslo v poměru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Rozděl </a:t>
            </a:r>
            <a:r>
              <a:rPr lang="cs-CZ" sz="2400" dirty="0"/>
              <a:t>číslo v poměru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Procvičování </a:t>
            </a:r>
            <a:r>
              <a:rPr lang="cs-CZ" sz="2400" b="1" dirty="0">
                <a:solidFill>
                  <a:srgbClr val="00B0F0"/>
                </a:solidFill>
              </a:rPr>
              <a:t>se všemi žáky</a:t>
            </a:r>
            <a:r>
              <a:rPr lang="cs-CZ" sz="2400" dirty="0">
                <a:solidFill>
                  <a:srgbClr val="00B0F0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b="1" dirty="0"/>
              <a:t>Ukázková </a:t>
            </a:r>
            <a:r>
              <a:rPr lang="cs-CZ" sz="2400" b="1" dirty="0" smtClean="0"/>
              <a:t>práce</a:t>
            </a:r>
          </a:p>
          <a:p>
            <a:pPr marL="0" indent="0">
              <a:buNone/>
            </a:pPr>
            <a:r>
              <a:rPr lang="cs-CZ" sz="2400" dirty="0" smtClean="0"/>
              <a:t>1.Uprav číslo 15  v poměru  2:5   a pak 5:2</a:t>
            </a:r>
          </a:p>
          <a:p>
            <a:pPr marL="0" indent="0">
              <a:buNone/>
            </a:pPr>
            <a:r>
              <a:rPr lang="cs-CZ" sz="2400" dirty="0" smtClean="0"/>
              <a:t>2. Rozděl číslo 15 v poměru 2:5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2634383"/>
            <a:ext cx="1248997" cy="1023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6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700" dirty="0" smtClean="0"/>
              <a:t>42  Procvičovací </a:t>
            </a:r>
            <a:r>
              <a:rPr lang="cs-CZ" sz="2700" dirty="0"/>
              <a:t>pracovní list </a:t>
            </a:r>
            <a:r>
              <a:rPr lang="cs-CZ" sz="2700" dirty="0" smtClean="0"/>
              <a:t> </a:t>
            </a:r>
            <a:r>
              <a:rPr lang="cs-CZ" sz="2700" b="1" dirty="0" smtClean="0"/>
              <a:t> </a:t>
            </a:r>
            <a:r>
              <a:rPr lang="cs-CZ" sz="2700" b="1" dirty="0">
                <a:solidFill>
                  <a:srgbClr val="00B050"/>
                </a:solidFill>
              </a:rPr>
              <a:t>Samostatná práce žáků </a:t>
            </a:r>
            <a:r>
              <a:rPr lang="cs-CZ" sz="2700" dirty="0" smtClean="0">
                <a:solidFill>
                  <a:srgbClr val="00B050"/>
                </a:solidFill>
              </a:rPr>
              <a:t> </a:t>
            </a:r>
            <a:r>
              <a:rPr lang="cs-CZ" sz="2700" dirty="0" smtClean="0"/>
              <a:t>Uprav a rozděl </a:t>
            </a:r>
            <a:r>
              <a:rPr lang="cs-CZ" sz="2700" dirty="0"/>
              <a:t>číslo v poměru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>
                <a:solidFill>
                  <a:srgbClr val="00B050"/>
                </a:solidFill>
              </a:rPr>
              <a:t>Nyní pracují žáci samostatně </a:t>
            </a:r>
            <a:r>
              <a:rPr lang="cs-CZ" sz="2400" dirty="0"/>
              <a:t>: </a:t>
            </a:r>
          </a:p>
          <a:p>
            <a:pPr marL="0" indent="0">
              <a:buNone/>
            </a:pPr>
            <a:r>
              <a:rPr lang="cs-CZ" sz="2400" dirty="0" smtClean="0"/>
              <a:t>Samostatná </a:t>
            </a:r>
            <a:r>
              <a:rPr lang="cs-CZ" sz="2400" dirty="0"/>
              <a:t>práce žáků : Znalosti využij samostatně  nyní </a:t>
            </a:r>
            <a:r>
              <a:rPr lang="cs-CZ" sz="2400" dirty="0" smtClean="0"/>
              <a:t>prakticky</a:t>
            </a:r>
          </a:p>
          <a:p>
            <a:pPr marL="0" indent="0">
              <a:buNone/>
            </a:pPr>
            <a:r>
              <a:rPr lang="cs-CZ" sz="2400" dirty="0"/>
              <a:t>1.Uprav číslo </a:t>
            </a:r>
            <a:r>
              <a:rPr lang="cs-CZ" sz="2400" dirty="0" smtClean="0"/>
              <a:t>20  </a:t>
            </a:r>
            <a:r>
              <a:rPr lang="cs-CZ" sz="2400" dirty="0"/>
              <a:t>v poměru  </a:t>
            </a:r>
            <a:r>
              <a:rPr lang="cs-CZ" sz="2400" dirty="0" smtClean="0"/>
              <a:t>3:5</a:t>
            </a:r>
          </a:p>
          <a:p>
            <a:pPr marL="0" indent="0">
              <a:buNone/>
            </a:pPr>
            <a:r>
              <a:rPr lang="cs-CZ" sz="2400" dirty="0" smtClean="0"/>
              <a:t>2. </a:t>
            </a:r>
            <a:r>
              <a:rPr lang="cs-CZ" sz="2400" dirty="0"/>
              <a:t>Rozděl číslo  480  v poměru   3 : 7 </a:t>
            </a:r>
            <a:r>
              <a:rPr lang="cs-CZ" sz="2400" dirty="0" smtClean="0"/>
              <a:t>: </a:t>
            </a:r>
            <a:r>
              <a:rPr lang="cs-CZ" sz="2400" dirty="0"/>
              <a:t>2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</a:t>
            </a:r>
            <a:endParaRPr lang="cs-CZ" dirty="0"/>
          </a:p>
        </p:txBody>
      </p:sp>
      <p:pic>
        <p:nvPicPr>
          <p:cNvPr id="4" name="Picture 3" descr="C:\Users\ZS SLOVAN\AppData\Local\Microsoft\Windows\Temporary Internet Files\Content.IE5\FAP30LSZ\MP900400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721744" cy="129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59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700" dirty="0" smtClean="0">
                <a:solidFill>
                  <a:srgbClr val="FF0000"/>
                </a:solidFill>
              </a:rPr>
              <a:t>42</a:t>
            </a:r>
            <a:r>
              <a:rPr lang="cs-CZ" sz="2700" dirty="0" smtClean="0"/>
              <a:t>Provičovací </a:t>
            </a:r>
            <a:r>
              <a:rPr lang="cs-CZ" sz="2700" dirty="0"/>
              <a:t>pracovní </a:t>
            </a:r>
            <a:r>
              <a:rPr lang="cs-CZ" sz="2700" dirty="0" smtClean="0"/>
              <a:t>list  </a:t>
            </a:r>
            <a:r>
              <a:rPr lang="cs-CZ" sz="2700" dirty="0" smtClean="0">
                <a:solidFill>
                  <a:srgbClr val="FF0000"/>
                </a:solidFill>
              </a:rPr>
              <a:t>ŘEŠENÍ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POMĚR </a:t>
            </a:r>
            <a:r>
              <a:rPr lang="cs-CZ" sz="2700" dirty="0">
                <a:solidFill>
                  <a:srgbClr val="FF0000"/>
                </a:solidFill>
              </a:rPr>
              <a:t> </a:t>
            </a:r>
            <a:r>
              <a:rPr lang="cs-CZ" sz="2700" dirty="0" smtClean="0">
                <a:solidFill>
                  <a:srgbClr val="FF0000"/>
                </a:solidFill>
              </a:rPr>
              <a:t>- UPRAV </a:t>
            </a:r>
            <a:r>
              <a:rPr lang="cs-CZ" sz="2700" dirty="0">
                <a:solidFill>
                  <a:srgbClr val="FF0000"/>
                </a:solidFill>
              </a:rPr>
              <a:t>ČÍSLO  V POMĚRU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600" dirty="0" smtClean="0"/>
                  <a:t>1.UPRAV ČÍSLO 20  V POMĚRUJE 3:5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POMĚR 2 : 5 </a:t>
                </a:r>
                <a14:m>
                  <m:oMath xmlns:m="http://schemas.openxmlformats.org/officeDocument/2006/math">
                    <m:r>
                      <a:rPr lang="cs-CZ" sz="20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1 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𝑍𝑀𝐸𝑁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Š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𝑈𝐽𝐸</m:t>
                    </m:r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rgbClr val="00B050"/>
                    </a:solidFill>
                  </a:rPr>
                  <a:t>20</a:t>
                </a:r>
                <a:r>
                  <a:rPr lang="cs-CZ" sz="2000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00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=   KRÁTÍME a DOPOČÍTÁME       =4 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000" dirty="0" smtClean="0"/>
                  <a:t>=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 12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odpověď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 :číslo 15 se zmenšilo na 6</a:t>
                </a:r>
              </a:p>
              <a:p>
                <a:pPr marL="0" indent="0">
                  <a:buNone/>
                </a:pPr>
                <a:r>
                  <a:rPr lang="cs-CZ" sz="2600" dirty="0" smtClean="0"/>
                  <a:t>2.Rozděl </a:t>
                </a:r>
                <a:r>
                  <a:rPr lang="cs-CZ" sz="2600" dirty="0"/>
                  <a:t>číslo  480  v poměru   3 : 7 . 2</a:t>
                </a:r>
              </a:p>
              <a:p>
                <a:pPr marL="0" lvl="0" indent="0">
                  <a:buNone/>
                </a:pPr>
                <a:r>
                  <a:rPr lang="cs-CZ" sz="2000" dirty="0" smtClean="0"/>
                  <a:t>Počet dílů :3+7+2=12</a:t>
                </a:r>
                <a:endParaRPr lang="cs-CZ" sz="2000" dirty="0"/>
              </a:p>
              <a:p>
                <a:pPr marL="0" lvl="0" indent="0">
                  <a:buNone/>
                </a:pPr>
                <a:r>
                  <a:rPr lang="cs-CZ" sz="2000" dirty="0" smtClean="0"/>
                  <a:t>Velikost 1 dílu :480 </a:t>
                </a:r>
                <a:r>
                  <a:rPr lang="cs-CZ" sz="2000" dirty="0"/>
                  <a:t>: 12 = 40</a:t>
                </a:r>
              </a:p>
              <a:p>
                <a:pPr marL="0" lvl="0" indent="0">
                  <a:buNone/>
                </a:pPr>
                <a:r>
                  <a:rPr lang="cs-CZ" sz="2000" dirty="0">
                    <a:solidFill>
                      <a:srgbClr val="FF0000"/>
                    </a:solidFill>
                  </a:rPr>
                  <a:t>3 .40 =120 </a:t>
                </a:r>
              </a:p>
              <a:p>
                <a:pPr marL="0" lvl="0" indent="0">
                  <a:buNone/>
                </a:pPr>
                <a:r>
                  <a:rPr lang="cs-CZ" sz="2000" dirty="0">
                    <a:solidFill>
                      <a:srgbClr val="FF0000"/>
                    </a:solidFill>
                  </a:rPr>
                  <a:t>7.40 = 280</a:t>
                </a:r>
              </a:p>
              <a:p>
                <a:pPr marL="0" lvl="0" indent="0">
                  <a:buNone/>
                </a:pPr>
                <a:r>
                  <a:rPr lang="cs-CZ" sz="2000" dirty="0">
                    <a:solidFill>
                      <a:srgbClr val="FF0000"/>
                    </a:solidFill>
                  </a:rPr>
                  <a:t>2.40= 80</a:t>
                </a:r>
              </a:p>
              <a:p>
                <a:pPr marL="0" lvl="0" indent="0">
                  <a:buNone/>
                </a:pPr>
                <a:r>
                  <a:rPr lang="cs-CZ" sz="1600" dirty="0" smtClean="0"/>
                  <a:t>Zkouška 120+280+80 </a:t>
                </a:r>
                <a:r>
                  <a:rPr lang="cs-CZ" sz="1600" dirty="0"/>
                  <a:t>= 480 </a:t>
                </a:r>
                <a:r>
                  <a:rPr lang="cs-CZ" sz="1600" dirty="0" smtClean="0"/>
                  <a:t>odpověď: Číslo je rozděleno 120 :280 : 80</a:t>
                </a:r>
              </a:p>
              <a:p>
                <a:pPr marL="0" lvl="0" indent="0">
                  <a:buNone/>
                </a:pPr>
                <a:endParaRPr lang="cs-CZ" sz="2200" dirty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endParaRPr lang="cs-CZ" sz="28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259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9039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214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42  Procvičovací pracovní list  POMĚR - uprav číslo v poměru</vt:lpstr>
      <vt:lpstr>42  Procvičovací pracovní list   Samostatná práce žáků  Uprav a rozděl číslo v poměru</vt:lpstr>
      <vt:lpstr>42Provičovací pracovní list  ŘEŠENÍ POMĚR  - UPRAV ČÍSLO  V POMĚRU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20</cp:revision>
  <dcterms:created xsi:type="dcterms:W3CDTF">2012-08-12T15:06:13Z</dcterms:created>
  <dcterms:modified xsi:type="dcterms:W3CDTF">2013-04-30T05:35:23Z</dcterms:modified>
</cp:coreProperties>
</file>