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4" r:id="rId4"/>
    <p:sldId id="257" r:id="rId5"/>
    <p:sldId id="258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392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marL="0" indent="0" algn="ctr">
              <a:buNone/>
            </a:pPr>
            <a:endParaRPr lang="cs-CZ" b="1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cs-CZ" dirty="0"/>
              <a:t>projekt v rámci vzdělávacího programu</a:t>
            </a:r>
          </a:p>
          <a:p>
            <a:pPr marL="0" indent="0" algn="ctr">
              <a:buNone/>
            </a:pPr>
            <a:r>
              <a:rPr lang="cs-CZ" dirty="0"/>
              <a:t>VZDĚLÁNÍ PRO KONKURENCESCHOPNOST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ŠABLONA ČÍSLO: III/2</a:t>
            </a:r>
          </a:p>
          <a:p>
            <a:pPr marL="0" indent="0" algn="ctr">
              <a:buNone/>
            </a:pPr>
            <a:r>
              <a:rPr lang="cs-CZ" dirty="0"/>
              <a:t>NÁZEV:  INOVACE A ZKVALITNĚNÍ VÝUKY PROSTŘEDNICTVÍM ICT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PŘEDMĚT: </a:t>
            </a:r>
            <a:r>
              <a:rPr lang="cs-CZ" dirty="0" smtClean="0"/>
              <a:t>Matematika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ROČNÍK:7.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TÉMA: </a:t>
            </a:r>
            <a:r>
              <a:rPr lang="cs-CZ" dirty="0" smtClean="0"/>
              <a:t>Poměr  - opakování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AUTOR:Mgr.Iva Škvarlová</a:t>
            </a:r>
          </a:p>
          <a:p>
            <a:pPr marL="0" indent="0">
              <a:buNone/>
            </a:pPr>
            <a:r>
              <a:rPr lang="cs-CZ" dirty="0"/>
              <a:t>DATUM </a:t>
            </a:r>
            <a:r>
              <a:rPr lang="cs-CZ" dirty="0" smtClean="0"/>
              <a:t>VYTVOŘENÍ:15.3.2012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b="1" dirty="0" smtClean="0">
                <a:solidFill>
                  <a:srgbClr val="C00000"/>
                </a:solidFill>
              </a:rPr>
              <a:t>VY_32_INOVACE_43_IŠ</a:t>
            </a:r>
            <a:endParaRPr lang="cs-CZ" sz="4400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9912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5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/>
              <a:t>ANOTACE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a)</a:t>
            </a:r>
            <a:r>
              <a:rPr lang="cs-CZ" b="1" i="1" dirty="0"/>
              <a:t>Cílová skupina</a:t>
            </a:r>
            <a:r>
              <a:rPr lang="cs-CZ" dirty="0"/>
              <a:t>: Práce je určena pro žáky 7. ročníku</a:t>
            </a:r>
          </a:p>
          <a:p>
            <a:pPr marL="0" indent="0">
              <a:buNone/>
            </a:pPr>
            <a:r>
              <a:rPr lang="cs-CZ" dirty="0"/>
              <a:t>b)</a:t>
            </a:r>
            <a:r>
              <a:rPr lang="cs-CZ" b="1" i="1" dirty="0"/>
              <a:t>Téma: </a:t>
            </a:r>
            <a:r>
              <a:rPr lang="cs-CZ" dirty="0"/>
              <a:t>Praktické </a:t>
            </a:r>
            <a:r>
              <a:rPr lang="cs-CZ" dirty="0" smtClean="0"/>
              <a:t>využití poměru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c)</a:t>
            </a:r>
            <a:r>
              <a:rPr lang="cs-CZ" b="1" i="1" dirty="0"/>
              <a:t>Cíl</a:t>
            </a:r>
            <a:r>
              <a:rPr lang="cs-CZ" i="1" dirty="0"/>
              <a:t>: </a:t>
            </a:r>
            <a:r>
              <a:rPr lang="cs-CZ" dirty="0"/>
              <a:t>Uplatnění vlastních vědomostí žáka, připomenutí učiva</a:t>
            </a:r>
          </a:p>
          <a:p>
            <a:pPr marL="0" indent="0">
              <a:buNone/>
            </a:pPr>
            <a:r>
              <a:rPr lang="cs-CZ" dirty="0"/>
              <a:t>           a jeho aplikace       </a:t>
            </a:r>
          </a:p>
          <a:p>
            <a:pPr marL="0" indent="0">
              <a:buNone/>
            </a:pPr>
            <a:r>
              <a:rPr lang="cs-CZ" dirty="0"/>
              <a:t>d)</a:t>
            </a:r>
            <a:r>
              <a:rPr lang="cs-CZ" b="1" i="1" dirty="0"/>
              <a:t>Pomůcky</a:t>
            </a:r>
            <a:r>
              <a:rPr lang="cs-CZ" dirty="0"/>
              <a:t>: pracovní list, psací </a:t>
            </a:r>
            <a:r>
              <a:rPr lang="cs-CZ" dirty="0" smtClean="0"/>
              <a:t>potřeby </a:t>
            </a:r>
          </a:p>
          <a:p>
            <a:pPr marL="0" indent="0">
              <a:buNone/>
            </a:pPr>
            <a:r>
              <a:rPr lang="cs-CZ" dirty="0" smtClean="0"/>
              <a:t>e)</a:t>
            </a:r>
            <a:r>
              <a:rPr lang="cs-CZ" b="1" i="1" dirty="0" smtClean="0"/>
              <a:t>Klíčová </a:t>
            </a:r>
            <a:r>
              <a:rPr lang="cs-CZ" b="1" i="1" dirty="0"/>
              <a:t>slova</a:t>
            </a:r>
            <a:r>
              <a:rPr lang="cs-CZ" b="1" dirty="0"/>
              <a:t>:</a:t>
            </a:r>
            <a:r>
              <a:rPr lang="cs-CZ" dirty="0"/>
              <a:t> </a:t>
            </a:r>
            <a:r>
              <a:rPr lang="cs-CZ" dirty="0" smtClean="0"/>
              <a:t>poměr, měřítko</a:t>
            </a:r>
          </a:p>
          <a:p>
            <a:pPr marL="0" indent="0">
              <a:buNone/>
            </a:pPr>
            <a:r>
              <a:rPr lang="cs-CZ" dirty="0" smtClean="0"/>
              <a:t>f)</a:t>
            </a:r>
            <a:r>
              <a:rPr lang="cs-CZ" b="1" i="1" dirty="0" smtClean="0"/>
              <a:t>Pilotáž</a:t>
            </a:r>
            <a:r>
              <a:rPr lang="cs-CZ" b="1" dirty="0"/>
              <a:t>: </a:t>
            </a:r>
            <a:r>
              <a:rPr lang="cs-CZ" dirty="0"/>
              <a:t>Žáci si ověřili schopnost samostatně pracovat</a:t>
            </a:r>
          </a:p>
          <a:p>
            <a:pPr marL="0" indent="0">
              <a:buNone/>
            </a:pPr>
            <a:r>
              <a:rPr lang="cs-CZ" dirty="0"/>
              <a:t> a aplikovat své nové vědomosti na konkrétních příkladech.</a:t>
            </a:r>
            <a:r>
              <a:rPr lang="cs-CZ" b="1" dirty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Žáci ocenili přehlednost zápisu a zadání, a také možnost</a:t>
            </a:r>
          </a:p>
          <a:p>
            <a:pPr marL="0" indent="0">
              <a:buNone/>
            </a:pPr>
            <a:r>
              <a:rPr lang="cs-CZ" dirty="0"/>
              <a:t>vracet se k příkladům podle potřeby.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571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43  </a:t>
            </a:r>
            <a:r>
              <a:rPr lang="cs-CZ" sz="3600" dirty="0" smtClean="0">
                <a:solidFill>
                  <a:srgbClr val="00B050"/>
                </a:solidFill>
              </a:rPr>
              <a:t>Procvičovací </a:t>
            </a:r>
            <a:r>
              <a:rPr lang="cs-CZ" sz="3600" dirty="0">
                <a:solidFill>
                  <a:srgbClr val="00B050"/>
                </a:solidFill>
              </a:rPr>
              <a:t>pracovní list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b="1" dirty="0" smtClean="0"/>
              <a:t>POMĚR - opakování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41  Procvičovací </a:t>
            </a:r>
            <a:r>
              <a:rPr lang="cs-CZ" sz="2400" dirty="0">
                <a:solidFill>
                  <a:srgbClr val="FF0000"/>
                </a:solidFill>
              </a:rPr>
              <a:t>pracovní list:                  </a:t>
            </a:r>
          </a:p>
          <a:p>
            <a:pPr marL="0" indent="0">
              <a:buNone/>
            </a:pPr>
            <a:r>
              <a:rPr lang="cs-CZ" sz="2200" dirty="0"/>
              <a:t>Žáci si naučí využívat </a:t>
            </a:r>
            <a:r>
              <a:rPr lang="cs-CZ" sz="2200" dirty="0" smtClean="0"/>
              <a:t>poměr při </a:t>
            </a:r>
            <a:r>
              <a:rPr lang="cs-CZ" sz="2200" dirty="0"/>
              <a:t>aplikaci početních </a:t>
            </a:r>
            <a:r>
              <a:rPr lang="cs-CZ" sz="2200" dirty="0" smtClean="0"/>
              <a:t>úkonů</a:t>
            </a:r>
          </a:p>
          <a:p>
            <a:pPr marL="0" indent="0">
              <a:buNone/>
            </a:pPr>
            <a:r>
              <a:rPr lang="cs-CZ" sz="2200" dirty="0" smtClean="0"/>
              <a:t>- Zkrať poměr</a:t>
            </a:r>
          </a:p>
          <a:p>
            <a:pPr marL="0" indent="0">
              <a:buNone/>
            </a:pPr>
            <a:r>
              <a:rPr lang="cs-CZ" sz="2200" dirty="0" smtClean="0"/>
              <a:t>- Aplikace poměru na </a:t>
            </a:r>
            <a:r>
              <a:rPr lang="cs-CZ" sz="2200" dirty="0" smtClean="0"/>
              <a:t>měřítko, poměr </a:t>
            </a:r>
            <a:r>
              <a:rPr lang="cs-CZ" sz="2200" dirty="0" smtClean="0"/>
              <a:t>v praxi</a:t>
            </a:r>
            <a:endParaRPr lang="cs-CZ" sz="2200" dirty="0"/>
          </a:p>
          <a:p>
            <a:pPr marL="0" indent="0">
              <a:buNone/>
            </a:pPr>
            <a:r>
              <a:rPr lang="cs-CZ" sz="2200" b="1" dirty="0" smtClean="0"/>
              <a:t>Procvičování </a:t>
            </a:r>
            <a:r>
              <a:rPr lang="cs-CZ" sz="2200" b="1" dirty="0"/>
              <a:t>se všemi žáky</a:t>
            </a:r>
            <a:r>
              <a:rPr lang="cs-CZ" sz="2200" dirty="0"/>
              <a:t>:</a:t>
            </a:r>
          </a:p>
          <a:p>
            <a:pPr marL="0" indent="0">
              <a:buNone/>
            </a:pPr>
            <a:r>
              <a:rPr lang="cs-CZ" sz="2200" b="1" dirty="0"/>
              <a:t>Ukázková práce: </a:t>
            </a:r>
            <a:r>
              <a:rPr lang="cs-CZ" sz="2200" dirty="0" smtClean="0"/>
              <a:t>   Žáci rozhodnou, které poměry lze krátit na základní tvar</a:t>
            </a:r>
          </a:p>
          <a:p>
            <a:pPr marL="0" indent="0">
              <a:buNone/>
            </a:pPr>
            <a:r>
              <a:rPr lang="cs-CZ" sz="2200" dirty="0" smtClean="0"/>
              <a:t>     1,6:0,8           55: 11          20:10</a:t>
            </a:r>
            <a:r>
              <a:rPr lang="cs-CZ" sz="2200" dirty="0"/>
              <a:t>: </a:t>
            </a:r>
            <a:r>
              <a:rPr lang="cs-CZ" sz="2200" dirty="0" smtClean="0"/>
              <a:t>40            6:25:1</a:t>
            </a:r>
            <a:endParaRPr lang="cs-CZ" sz="2200" dirty="0"/>
          </a:p>
          <a:p>
            <a:pPr marL="0" indent="0">
              <a:buNone/>
            </a:pPr>
            <a:r>
              <a:rPr lang="cs-CZ" sz="2200" dirty="0" smtClean="0"/>
              <a:t>Žáci </a:t>
            </a:r>
            <a:r>
              <a:rPr lang="cs-CZ" sz="2200" dirty="0" smtClean="0"/>
              <a:t>zjistí, zda </a:t>
            </a:r>
            <a:r>
              <a:rPr lang="cs-CZ" sz="2200" dirty="0" smtClean="0"/>
              <a:t>poměr zvětšuje nebo zmenšuje</a:t>
            </a:r>
          </a:p>
          <a:p>
            <a:pPr marL="0" indent="0">
              <a:buNone/>
            </a:pPr>
            <a:r>
              <a:rPr lang="cs-CZ" sz="2200" dirty="0" smtClean="0"/>
              <a:t>6:10           15: 2</a:t>
            </a:r>
          </a:p>
          <a:p>
            <a:pPr marL="0" indent="0">
              <a:buNone/>
            </a:pPr>
            <a:r>
              <a:rPr lang="cs-CZ" sz="2200" dirty="0" smtClean="0"/>
              <a:t>Žáci uvádí příklady pro vztah slova poměr a měřítko z praktického života</a:t>
            </a:r>
          </a:p>
        </p:txBody>
      </p:sp>
      <p:pic>
        <p:nvPicPr>
          <p:cNvPr id="4" name="Picture 3" descr="C:\Users\ZS SLOVAN\AppData\Local\Microsoft\Windows\Temporary Internet Files\Content.IE5\FAVMG4TS\MP9004019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056" y="2132856"/>
            <a:ext cx="1080120" cy="93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55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2700" dirty="0" smtClean="0"/>
              <a:t>43Provičovací </a:t>
            </a:r>
            <a:r>
              <a:rPr lang="cs-CZ" sz="2700" dirty="0"/>
              <a:t>pracovní </a:t>
            </a:r>
            <a:r>
              <a:rPr lang="cs-CZ" sz="2700" dirty="0" smtClean="0"/>
              <a:t>list - </a:t>
            </a:r>
            <a:r>
              <a:rPr lang="cs-CZ" sz="2700" b="1" dirty="0" smtClean="0">
                <a:solidFill>
                  <a:srgbClr val="00B050"/>
                </a:solidFill>
              </a:rPr>
              <a:t>samostatná </a:t>
            </a:r>
            <a:r>
              <a:rPr lang="cs-CZ" sz="2700" b="1" dirty="0">
                <a:solidFill>
                  <a:srgbClr val="00B050"/>
                </a:solidFill>
              </a:rPr>
              <a:t>práce žáků</a:t>
            </a:r>
            <a:r>
              <a:rPr lang="cs-CZ" sz="2700" dirty="0" smtClean="0">
                <a:solidFill>
                  <a:srgbClr val="00B050"/>
                </a:solidFill>
              </a:rPr>
              <a:t> </a:t>
            </a: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b="1" dirty="0" smtClean="0"/>
              <a:t>Opakování </a:t>
            </a:r>
            <a:r>
              <a:rPr lang="cs-CZ" sz="2700" b="1" dirty="0"/>
              <a:t>učiva </a:t>
            </a:r>
            <a:r>
              <a:rPr lang="cs-CZ" sz="2700" b="1" dirty="0" smtClean="0"/>
              <a:t>poměr</a:t>
            </a:r>
            <a:endParaRPr lang="cs-CZ" sz="27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>
                <a:solidFill>
                  <a:srgbClr val="00B050"/>
                </a:solidFill>
              </a:rPr>
              <a:t>Nyní pracují žáci samostatně </a:t>
            </a:r>
            <a:r>
              <a:rPr lang="cs-CZ" sz="2400" dirty="0"/>
              <a:t>: 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dirty="0"/>
              <a:t>Samostatná práce žáků : Znalosti využij samostatně  nyní prakticky</a:t>
            </a:r>
          </a:p>
          <a:p>
            <a:pPr marL="0" indent="0">
              <a:buNone/>
            </a:pPr>
            <a:r>
              <a:rPr lang="cs-CZ" sz="2400" dirty="0" smtClean="0"/>
              <a:t>1</a:t>
            </a:r>
            <a:r>
              <a:rPr lang="cs-CZ" sz="2400" dirty="0" smtClean="0"/>
              <a:t>. Zkrať </a:t>
            </a:r>
            <a:r>
              <a:rPr lang="cs-CZ" sz="2400" dirty="0"/>
              <a:t>poměr na základní tvar:</a:t>
            </a:r>
          </a:p>
          <a:p>
            <a:pPr marL="0" indent="0">
              <a:buNone/>
            </a:pPr>
            <a:r>
              <a:rPr lang="cs-CZ" sz="2400" dirty="0"/>
              <a:t>48 : 120 : . 72           a                 1,5 : </a:t>
            </a:r>
            <a:r>
              <a:rPr lang="cs-CZ" sz="2400" dirty="0" smtClean="0"/>
              <a:t>3,5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2</a:t>
            </a:r>
            <a:r>
              <a:rPr lang="cs-CZ" sz="2400" dirty="0" smtClean="0"/>
              <a:t>. Jsou </a:t>
            </a:r>
            <a:r>
              <a:rPr lang="cs-CZ" sz="2400" dirty="0"/>
              <a:t>dány  rozměry  pokoje ve skutečnosti -  šířka  4 m a délka 5,25m</a:t>
            </a:r>
            <a:r>
              <a:rPr lang="cs-CZ" sz="2400" dirty="0" smtClean="0"/>
              <a:t>. Vypočítej rozměry, které </a:t>
            </a:r>
            <a:r>
              <a:rPr lang="cs-CZ" sz="2400" dirty="0" smtClean="0"/>
              <a:t>budou </a:t>
            </a:r>
            <a:r>
              <a:rPr lang="cs-CZ" sz="2400" dirty="0"/>
              <a:t>na </a:t>
            </a:r>
            <a:r>
              <a:rPr lang="cs-CZ" sz="2400" dirty="0" smtClean="0"/>
              <a:t>plánku, je-li </a:t>
            </a:r>
            <a:r>
              <a:rPr lang="cs-CZ" sz="2400" dirty="0"/>
              <a:t>měřítko na plánku 1 : 200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3" descr="C:\Users\ZS SLOVAN\AppData\Local\Microsoft\Windows\Temporary Internet Files\Content.IE5\FAP30LSZ\MP9004003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424" y="5157192"/>
            <a:ext cx="1721744" cy="129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53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43 </a:t>
            </a:r>
            <a:r>
              <a:rPr lang="cs-CZ" sz="1800" dirty="0" err="1" smtClean="0"/>
              <a:t>Provičovací</a:t>
            </a:r>
            <a:r>
              <a:rPr lang="cs-CZ" sz="1800" dirty="0" smtClean="0"/>
              <a:t> </a:t>
            </a:r>
            <a:r>
              <a:rPr lang="cs-CZ" sz="1800" dirty="0"/>
              <a:t>pracovní list - </a:t>
            </a:r>
            <a:r>
              <a:rPr lang="cs-CZ" sz="1800" b="1" dirty="0">
                <a:solidFill>
                  <a:srgbClr val="FF0000"/>
                </a:solidFill>
              </a:rPr>
              <a:t>samostatná práce žáků</a:t>
            </a:r>
            <a:r>
              <a:rPr lang="cs-CZ" sz="1800" dirty="0">
                <a:solidFill>
                  <a:srgbClr val="FF0000"/>
                </a:solidFill>
              </a:rPr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 - řešení</a:t>
            </a:r>
            <a:r>
              <a:rPr lang="cs-CZ" sz="1800" dirty="0">
                <a:solidFill>
                  <a:srgbClr val="FF0000"/>
                </a:solidFill>
              </a:rPr>
              <a:t/>
            </a:r>
            <a:br>
              <a:rPr lang="cs-CZ" sz="1800" dirty="0">
                <a:solidFill>
                  <a:srgbClr val="FF0000"/>
                </a:solidFill>
              </a:rPr>
            </a:br>
            <a:r>
              <a:rPr lang="cs-CZ" sz="1800" dirty="0">
                <a:solidFill>
                  <a:srgbClr val="FF0000"/>
                </a:solidFill>
              </a:rPr>
              <a:t>opakování učiva </a:t>
            </a:r>
            <a:r>
              <a:rPr lang="cs-CZ" sz="1800" dirty="0" smtClean="0">
                <a:solidFill>
                  <a:srgbClr val="FF0000"/>
                </a:solidFill>
              </a:rPr>
              <a:t>poměr</a:t>
            </a:r>
            <a:endParaRPr lang="cs-CZ" sz="1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2600" dirty="0" smtClean="0">
                    <a:solidFill>
                      <a:srgbClr val="FF0000"/>
                    </a:solidFill>
                    <a:ea typeface="Calibri"/>
                    <a:cs typeface="Times New Roman"/>
                  </a:rPr>
                  <a:t>1.Příklad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  <a:ea typeface="Calibri"/>
                    <a:cs typeface="Times New Roman"/>
                  </a:rPr>
                  <a:t>Z</a:t>
                </a:r>
                <a:r>
                  <a:rPr lang="cs-CZ" sz="2400" dirty="0" smtClean="0">
                    <a:ea typeface="Calibri"/>
                    <a:cs typeface="Times New Roman"/>
                  </a:rPr>
                  <a:t>krať </a:t>
                </a:r>
                <a:r>
                  <a:rPr lang="cs-CZ" sz="2400" dirty="0">
                    <a:ea typeface="Calibri"/>
                    <a:cs typeface="Times New Roman"/>
                  </a:rPr>
                  <a:t>poměr na základní tvar: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2400" dirty="0">
                    <a:ea typeface="Calibri"/>
                    <a:cs typeface="Times New Roman"/>
                  </a:rPr>
                  <a:t>48 : 120 : . 72 = </a:t>
                </a:r>
                <a:r>
                  <a:rPr lang="cs-CZ" sz="2400" dirty="0">
                    <a:solidFill>
                      <a:srgbClr val="FF0000"/>
                    </a:solidFill>
                    <a:ea typeface="Calibri"/>
                    <a:cs typeface="Times New Roman"/>
                  </a:rPr>
                  <a:t>4 : 10 : </a:t>
                </a:r>
                <a:r>
                  <a:rPr lang="cs-CZ" sz="2400" dirty="0" smtClean="0">
                    <a:solidFill>
                      <a:srgbClr val="FF0000"/>
                    </a:solidFill>
                    <a:ea typeface="Calibri"/>
                    <a:cs typeface="Times New Roman"/>
                  </a:rPr>
                  <a:t>6                                           </a:t>
                </a:r>
                <a:endParaRPr lang="cs-CZ" sz="2400" dirty="0">
                  <a:ea typeface="Calibri"/>
                  <a:cs typeface="Times New Roman"/>
                </a:endParaRP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2400" dirty="0">
                    <a:ea typeface="Calibri"/>
                    <a:cs typeface="Times New Roman"/>
                  </a:rPr>
                  <a:t>        1,5 : 3,5 </a:t>
                </a:r>
                <a:r>
                  <a:rPr lang="cs-CZ" sz="2400" dirty="0">
                    <a:solidFill>
                      <a:srgbClr val="FF0000"/>
                    </a:solidFill>
                    <a:ea typeface="Calibri"/>
                    <a:cs typeface="Times New Roman"/>
                  </a:rPr>
                  <a:t>= 15 : 35 = 3: 7</a:t>
                </a:r>
                <a:endParaRPr lang="cs-CZ" sz="2400" dirty="0">
                  <a:ea typeface="Calibri"/>
                  <a:cs typeface="Times New Roman"/>
                </a:endParaRP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2800" dirty="0" smtClean="0">
                    <a:solidFill>
                      <a:srgbClr val="FF0000"/>
                    </a:solidFill>
                    <a:ea typeface="Calibri"/>
                    <a:cs typeface="Times New Roman"/>
                  </a:rPr>
                  <a:t>2. Příklad 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1900" dirty="0" smtClean="0">
                    <a:solidFill>
                      <a:srgbClr val="FF0000"/>
                    </a:solidFill>
                    <a:ea typeface="Calibri"/>
                    <a:cs typeface="Times New Roman"/>
                  </a:rPr>
                  <a:t>sku</a:t>
                </a:r>
                <a:r>
                  <a:rPr lang="cs-CZ" sz="1900" dirty="0" smtClean="0">
                    <a:ea typeface="Calibri"/>
                    <a:cs typeface="Times New Roman"/>
                  </a:rPr>
                  <a:t>tečná </a:t>
                </a:r>
                <a:r>
                  <a:rPr lang="cs-CZ" sz="1900" dirty="0">
                    <a:ea typeface="Calibri"/>
                    <a:cs typeface="Times New Roman"/>
                  </a:rPr>
                  <a:t>šířka    4m = 400cm                         </a:t>
                </a:r>
                <a:r>
                  <a:rPr lang="cs-CZ" sz="1900" dirty="0">
                    <a:solidFill>
                      <a:srgbClr val="FF0000"/>
                    </a:solidFill>
                    <a:ea typeface="Calibri"/>
                    <a:cs typeface="Times New Roman"/>
                  </a:rPr>
                  <a:t>sku</a:t>
                </a:r>
                <a:r>
                  <a:rPr lang="cs-CZ" sz="1900" dirty="0">
                    <a:ea typeface="Calibri"/>
                    <a:cs typeface="Times New Roman"/>
                  </a:rPr>
                  <a:t>tečná délka    5,25m =525 cm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1900" dirty="0">
                    <a:ea typeface="Calibri"/>
                    <a:cs typeface="Times New Roman"/>
                  </a:rPr>
                  <a:t>       na plánku            x cm                                      na plánku            x cm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1900" dirty="0">
                    <a:ea typeface="Calibri"/>
                    <a:cs typeface="Times New Roman"/>
                  </a:rPr>
                  <a:t>       </a:t>
                </a:r>
                <a:r>
                  <a:rPr lang="cs-CZ" sz="1900" dirty="0" smtClean="0">
                    <a:ea typeface="Calibri"/>
                    <a:cs typeface="Times New Roman"/>
                  </a:rPr>
                  <a:t>                                                 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2100" dirty="0">
                    <a:solidFill>
                      <a:srgbClr val="FF0000"/>
                    </a:solidFill>
                    <a:ea typeface="Calibri"/>
                    <a:cs typeface="Times New Roman"/>
                  </a:rPr>
                  <a:t>x= </a:t>
                </a:r>
                <a:r>
                  <a:rPr lang="cs-CZ" sz="2100" dirty="0">
                    <a:ea typeface="Calibri"/>
                    <a:cs typeface="Times New Roman"/>
                  </a:rPr>
                  <a:t>400</a:t>
                </a:r>
                <a:r>
                  <a:rPr lang="cs-CZ" sz="2100" dirty="0">
                    <a:solidFill>
                      <a:srgbClr val="FF0000"/>
                    </a:solidFill>
                    <a:ea typeface="Calibri"/>
                    <a:cs typeface="Times New Roman"/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200</m:t>
                        </m:r>
                      </m:den>
                    </m:f>
                  </m:oMath>
                </a14:m>
                <a:r>
                  <a:rPr lang="cs-CZ" sz="2100" dirty="0">
                    <a:solidFill>
                      <a:srgbClr val="FF0000"/>
                    </a:solidFill>
                    <a:ea typeface="Times New Roman"/>
                    <a:cs typeface="Times New Roman"/>
                  </a:rPr>
                  <a:t> = 2 cm                                </a:t>
                </a:r>
                <a:r>
                  <a:rPr lang="cs-CZ" sz="2100" dirty="0" smtClean="0">
                    <a:solidFill>
                      <a:srgbClr val="FF0000"/>
                    </a:solidFill>
                    <a:ea typeface="Times New Roman"/>
                    <a:cs typeface="Times New Roman"/>
                  </a:rPr>
                  <a:t>       </a:t>
                </a:r>
                <a:r>
                  <a:rPr lang="cs-CZ" sz="2100" dirty="0">
                    <a:solidFill>
                      <a:srgbClr val="FF0000"/>
                    </a:solidFill>
                    <a:ea typeface="Times New Roman"/>
                    <a:cs typeface="Times New Roman"/>
                  </a:rPr>
                  <a:t>x= </a:t>
                </a:r>
                <a:r>
                  <a:rPr lang="cs-CZ" sz="2100" dirty="0">
                    <a:ea typeface="Times New Roman"/>
                    <a:cs typeface="Times New Roman"/>
                  </a:rPr>
                  <a:t>525</a:t>
                </a:r>
                <a:r>
                  <a:rPr lang="cs-CZ" sz="2100" dirty="0">
                    <a:solidFill>
                      <a:srgbClr val="FF0000"/>
                    </a:solidFill>
                    <a:ea typeface="Times New Roman"/>
                    <a:cs typeface="Times New Roman"/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200</m:t>
                        </m:r>
                      </m:den>
                    </m:f>
                  </m:oMath>
                </a14:m>
                <a:r>
                  <a:rPr lang="cs-CZ" sz="2100" dirty="0">
                    <a:solidFill>
                      <a:srgbClr val="FF0000"/>
                    </a:solidFill>
                    <a:ea typeface="Times New Roman"/>
                    <a:cs typeface="Times New Roman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25</m:t>
                        </m:r>
                      </m:num>
                      <m:den>
                        <m:r>
                          <a:rPr lang="cs-CZ" sz="21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100" dirty="0">
                    <a:solidFill>
                      <a:srgbClr val="FF0000"/>
                    </a:solidFill>
                    <a:ea typeface="Times New Roman"/>
                    <a:cs typeface="Times New Roman"/>
                  </a:rPr>
                  <a:t> = </a:t>
                </a:r>
                <a:r>
                  <a:rPr lang="cs-CZ" sz="2100" dirty="0" smtClean="0">
                    <a:solidFill>
                      <a:srgbClr val="FF0000"/>
                    </a:solidFill>
                    <a:ea typeface="Times New Roman"/>
                    <a:cs typeface="Times New Roman"/>
                  </a:rPr>
                  <a:t>6,14cm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sz="2100" dirty="0" smtClean="0">
                    <a:ea typeface="Times New Roman"/>
                    <a:cs typeface="Times New Roman"/>
                  </a:rPr>
                  <a:t>Na plánku budou rozměry o velikosti 2cm a 6,14 cm.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endParaRPr lang="cs-CZ" sz="2400" dirty="0">
                  <a:ea typeface="Calibri"/>
                  <a:cs typeface="Times New Roman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889" t="-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241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Seznam zdrojů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Zdroj: vlastní tvorba autora</a:t>
            </a:r>
          </a:p>
          <a:p>
            <a:pPr marL="0" indent="0">
              <a:buNone/>
            </a:pPr>
            <a:r>
              <a:rPr lang="cs-CZ" b="1"/>
              <a:t>Obrázky a kliparty:</a:t>
            </a:r>
          </a:p>
          <a:p>
            <a:pPr marL="0" indent="0">
              <a:buNone/>
            </a:pPr>
            <a:r>
              <a:rPr lang="en-US" smtClean="0"/>
              <a:t>Dostupný</a:t>
            </a:r>
            <a:r>
              <a:rPr lang="en-US" dirty="0" smtClean="0"/>
              <a:t> </a:t>
            </a:r>
            <a:r>
              <a:rPr lang="en-US" dirty="0"/>
              <a:t>z http://office.microsoft.com/cs-cz/images/]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86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324</Words>
  <Application>Microsoft Office PowerPoint</Application>
  <PresentationFormat>Předvádění na obrazovce (4:3)</PresentationFormat>
  <Paragraphs>66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Anotace</vt:lpstr>
      <vt:lpstr>43  Procvičovací pracovní list  POMĚR - opakování</vt:lpstr>
      <vt:lpstr>43Provičovací pracovní list - samostatná práce žáků  Opakování učiva poměr</vt:lpstr>
      <vt:lpstr>43 Provičovací pracovní list - samostatná práce žáků  - řešení opakování učiva poměr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21</cp:revision>
  <dcterms:created xsi:type="dcterms:W3CDTF">2012-08-12T18:51:56Z</dcterms:created>
  <dcterms:modified xsi:type="dcterms:W3CDTF">2013-04-30T05:40:11Z</dcterms:modified>
</cp:coreProperties>
</file>