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8" r:id="rId4"/>
    <p:sldId id="260" r:id="rId5"/>
    <p:sldId id="261" r:id="rId6"/>
    <p:sldId id="264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362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1287288307466489"/>
          <c:y val="0.2235638986273667"/>
          <c:w val="0.83623766905127017"/>
          <c:h val="0.63797290969471332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xVal>
            <c:numRef>
              <c:f>List1!$A$2:$A$5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5</c:v>
                </c:pt>
                <c:pt idx="3">
                  <c:v>8</c:v>
                </c:pt>
              </c:numCache>
            </c:numRef>
          </c:xVal>
          <c:yVal>
            <c:numRef>
              <c:f>List1!$B$2:$B$5</c:f>
              <c:numCache>
                <c:formatCode>General</c:formatCode>
                <c:ptCount val="4"/>
                <c:pt idx="0">
                  <c:v>15</c:v>
                </c:pt>
                <c:pt idx="1">
                  <c:v>30</c:v>
                </c:pt>
                <c:pt idx="2">
                  <c:v>75</c:v>
                </c:pt>
                <c:pt idx="3">
                  <c:v>120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7611264"/>
        <c:axId val="87612800"/>
      </c:scatterChart>
      <c:valAx>
        <c:axId val="876112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87612800"/>
        <c:crosses val="autoZero"/>
        <c:crossBetween val="midCat"/>
      </c:valAx>
      <c:valAx>
        <c:axId val="876128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87611264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indent="0" algn="ctr">
              <a:buNone/>
            </a:pPr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cs-CZ" dirty="0"/>
              <a:t>projekt v rámci vzdělávacího programu</a:t>
            </a:r>
          </a:p>
          <a:p>
            <a:pPr marL="0" indent="0" algn="ctr">
              <a:buNone/>
            </a:pPr>
            <a:r>
              <a:rPr lang="cs-CZ" dirty="0"/>
              <a:t>VZDĚLÁNÍ PRO KONKURENCESCHOPNOST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/>
              <a:t>ŠABLONA ČÍSLO: III/2</a:t>
            </a:r>
          </a:p>
          <a:p>
            <a:pPr marL="0" indent="0" algn="ctr">
              <a:buNone/>
            </a:pPr>
            <a:r>
              <a:rPr lang="cs-CZ" dirty="0"/>
              <a:t>NÁZEV:  INOVACE A ZKVALITNĚNÍ VÝUKY PROSTŘEDNICTVÍM ICT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PŘEDMĚT: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dirty="0" smtClean="0"/>
              <a:t>ROČNÍK:7.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TÉMA: </a:t>
            </a:r>
            <a:r>
              <a:rPr lang="cs-CZ" dirty="0" smtClean="0"/>
              <a:t>Přímá úměrnost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AUTOR:Mgr.Iva Škvarlová</a:t>
            </a:r>
          </a:p>
          <a:p>
            <a:pPr marL="0" indent="0">
              <a:buNone/>
            </a:pPr>
            <a:r>
              <a:rPr lang="cs-CZ" dirty="0"/>
              <a:t>DATUM </a:t>
            </a:r>
            <a:r>
              <a:rPr lang="cs-CZ" dirty="0" smtClean="0"/>
              <a:t>VYTVOŘENÍ:26.3.2012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C00000"/>
                </a:solidFill>
              </a:rPr>
              <a:t>VY_32_INOVACE_44_IŠ</a:t>
            </a:r>
            <a:endParaRPr lang="cs-CZ" sz="44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3989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 </a:t>
            </a:r>
            <a:r>
              <a:rPr lang="cs-CZ" dirty="0"/>
              <a:t>Praktické </a:t>
            </a:r>
            <a:r>
              <a:rPr lang="cs-CZ" dirty="0" smtClean="0"/>
              <a:t>využití přímé úměrnosti</a:t>
            </a:r>
          </a:p>
          <a:p>
            <a:pPr marL="0" indent="0">
              <a:buNone/>
            </a:pPr>
            <a:r>
              <a:rPr lang="cs-CZ" dirty="0" smtClean="0"/>
              <a:t>c)</a:t>
            </a:r>
            <a:r>
              <a:rPr lang="cs-CZ" b="1" i="1" dirty="0" smtClean="0"/>
              <a:t>Cíl</a:t>
            </a:r>
            <a:r>
              <a:rPr lang="cs-CZ" i="1" dirty="0"/>
              <a:t>: </a:t>
            </a:r>
            <a:r>
              <a:rPr lang="cs-CZ" dirty="0"/>
              <a:t>Uplatněn</a:t>
            </a:r>
            <a:r>
              <a:rPr lang="cs-CZ" i="1" dirty="0"/>
              <a:t>í</a:t>
            </a:r>
            <a:r>
              <a:rPr lang="cs-CZ" dirty="0"/>
              <a:t>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pracovní list, psací potřeby, rýsovací </a:t>
            </a:r>
            <a:r>
              <a:rPr lang="cs-CZ" dirty="0" smtClean="0"/>
              <a:t>potřeby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</a:t>
            </a:r>
            <a:r>
              <a:rPr lang="cs-CZ" b="1" i="1" dirty="0"/>
              <a:t>slova</a:t>
            </a:r>
            <a:r>
              <a:rPr lang="cs-CZ" b="1" dirty="0"/>
              <a:t>:</a:t>
            </a:r>
            <a:r>
              <a:rPr lang="cs-CZ" dirty="0"/>
              <a:t> </a:t>
            </a:r>
            <a:r>
              <a:rPr lang="cs-CZ" dirty="0" smtClean="0"/>
              <a:t>přímá úměrnost, tabulka, graf</a:t>
            </a:r>
          </a:p>
          <a:p>
            <a:pPr marL="0" indent="0">
              <a:buNone/>
            </a:pPr>
            <a:r>
              <a:rPr lang="cs-CZ" dirty="0" smtClean="0"/>
              <a:t>f)</a:t>
            </a:r>
            <a:r>
              <a:rPr lang="cs-CZ" b="1" i="1" dirty="0" smtClean="0"/>
              <a:t>Pilotáž</a:t>
            </a:r>
            <a:r>
              <a:rPr lang="cs-CZ" b="1" dirty="0"/>
              <a:t>: </a:t>
            </a:r>
            <a:r>
              <a:rPr lang="cs-CZ" dirty="0"/>
              <a:t>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537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700" dirty="0" smtClean="0"/>
              <a:t>44  </a:t>
            </a:r>
            <a:r>
              <a:rPr lang="cs-CZ" sz="2700" dirty="0"/>
              <a:t>Procvičovací pracovní list </a:t>
            </a:r>
            <a:br>
              <a:rPr lang="cs-CZ" sz="2700" dirty="0"/>
            </a:br>
            <a:r>
              <a:rPr lang="cs-CZ" sz="2700" dirty="0" smtClean="0"/>
              <a:t>Slovní úloha- přímá úměrnost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44  </a:t>
            </a:r>
            <a:r>
              <a:rPr lang="cs-CZ" dirty="0">
                <a:solidFill>
                  <a:srgbClr val="00B050"/>
                </a:solidFill>
              </a:rPr>
              <a:t>Procvičovací pracovní list:                  </a:t>
            </a:r>
          </a:p>
          <a:p>
            <a:pPr marL="0" indent="0">
              <a:buNone/>
            </a:pPr>
            <a:r>
              <a:rPr lang="cs-CZ" sz="2400" dirty="0"/>
              <a:t>Žáci si naučí využívat </a:t>
            </a:r>
            <a:r>
              <a:rPr lang="cs-CZ" sz="2400" dirty="0" smtClean="0"/>
              <a:t>přímou úměrnost </a:t>
            </a:r>
            <a:r>
              <a:rPr lang="cs-CZ" sz="2400" dirty="0"/>
              <a:t>při aplikaci </a:t>
            </a:r>
            <a:r>
              <a:rPr lang="cs-CZ" sz="2400" dirty="0" smtClean="0"/>
              <a:t>ve slovní úloze</a:t>
            </a:r>
          </a:p>
          <a:p>
            <a:pPr marL="0" indent="0">
              <a:buNone/>
            </a:pPr>
            <a:r>
              <a:rPr lang="cs-CZ" sz="2400" dirty="0" smtClean="0"/>
              <a:t>- Zápis slovní úlohy, výpočet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Vytvoření tabulky hodnot a přenos údajů do grafu </a:t>
            </a:r>
          </a:p>
          <a:p>
            <a:pPr marL="0" indent="0">
              <a:buNone/>
            </a:pPr>
            <a:r>
              <a:rPr lang="cs-CZ" b="1" dirty="0" smtClean="0"/>
              <a:t>Procvičování </a:t>
            </a:r>
            <a:r>
              <a:rPr lang="cs-CZ" b="1" dirty="0"/>
              <a:t>se všemi žáky</a:t>
            </a:r>
            <a:r>
              <a:rPr lang="cs-CZ" dirty="0"/>
              <a:t>: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prstClr val="black"/>
                </a:solidFill>
              </a:rPr>
              <a:t>1</a:t>
            </a:r>
            <a:r>
              <a:rPr lang="cs-CZ" b="1" dirty="0" smtClean="0">
                <a:solidFill>
                  <a:prstClr val="black"/>
                </a:solidFill>
              </a:rPr>
              <a:t>. Do </a:t>
            </a:r>
            <a:r>
              <a:rPr lang="cs-CZ" b="1" dirty="0">
                <a:solidFill>
                  <a:prstClr val="black"/>
                </a:solidFill>
              </a:rPr>
              <a:t>sudu naléváme kbelíkem </a:t>
            </a:r>
            <a:r>
              <a:rPr lang="cs-CZ" b="1" dirty="0" smtClean="0">
                <a:solidFill>
                  <a:prstClr val="black"/>
                </a:solidFill>
              </a:rPr>
              <a:t>vodu. Dvěma </a:t>
            </a:r>
            <a:r>
              <a:rPr lang="cs-CZ" b="1" dirty="0">
                <a:solidFill>
                  <a:prstClr val="black"/>
                </a:solidFill>
              </a:rPr>
              <a:t>kbelíky nalejeme 30 litrů vody. Kolik vody nalejeme 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5 kbelíky a pak 8 kbelíky </a:t>
            </a:r>
            <a:r>
              <a:rPr lang="cs-CZ" b="1" dirty="0" smtClean="0">
                <a:solidFill>
                  <a:prstClr val="black"/>
                </a:solidFill>
              </a:rPr>
              <a:t>vody?</a:t>
            </a:r>
            <a:endParaRPr lang="cs-CZ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i="1" dirty="0" smtClean="0"/>
              <a:t>Přímá </a:t>
            </a:r>
            <a:r>
              <a:rPr lang="cs-CZ" i="1" dirty="0"/>
              <a:t>úměrnost </a:t>
            </a:r>
            <a:r>
              <a:rPr lang="cs-CZ" i="1" dirty="0" smtClean="0"/>
              <a:t>– slovní </a:t>
            </a:r>
            <a:r>
              <a:rPr lang="cs-CZ" i="1" dirty="0"/>
              <a:t>úloha (</a:t>
            </a:r>
            <a:r>
              <a:rPr lang="cs-CZ" i="1" dirty="0" smtClean="0"/>
              <a:t>zápis </a:t>
            </a:r>
            <a:r>
              <a:rPr lang="cs-CZ" i="1" dirty="0"/>
              <a:t>+ výpočty </a:t>
            </a:r>
            <a:r>
              <a:rPr lang="cs-CZ" i="1" dirty="0" smtClean="0"/>
              <a:t>tabulku</a:t>
            </a:r>
            <a:r>
              <a:rPr lang="cs-CZ" i="1" dirty="0"/>
              <a:t>, </a:t>
            </a:r>
            <a:r>
              <a:rPr lang="cs-CZ" i="1" dirty="0" smtClean="0"/>
              <a:t>výpočet, graf</a:t>
            </a:r>
            <a:r>
              <a:rPr lang="cs-CZ" i="1" dirty="0"/>
              <a:t>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707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260648"/>
            <a:ext cx="8229600" cy="1143000"/>
          </a:xfrm>
        </p:spPr>
        <p:txBody>
          <a:bodyPr>
            <a:normAutofit/>
          </a:bodyPr>
          <a:lstStyle/>
          <a:p>
            <a:pPr marL="0" indent="0"/>
            <a:r>
              <a:rPr lang="cs-CZ" sz="2000" dirty="0" smtClean="0">
                <a:solidFill>
                  <a:srgbClr val="FF0000"/>
                </a:solidFill>
              </a:rPr>
              <a:t>44</a:t>
            </a:r>
            <a:r>
              <a:rPr lang="cs-CZ" sz="2000" dirty="0" smtClean="0"/>
              <a:t>Provičovací </a:t>
            </a:r>
            <a:r>
              <a:rPr lang="cs-CZ" sz="2000" dirty="0"/>
              <a:t>pracovní list </a:t>
            </a:r>
            <a:r>
              <a:rPr lang="cs-CZ" sz="2000" dirty="0" smtClean="0">
                <a:solidFill>
                  <a:srgbClr val="FF0000"/>
                </a:solidFill>
              </a:rPr>
              <a:t>- </a:t>
            </a:r>
            <a:r>
              <a:rPr lang="cs-CZ" sz="2000" dirty="0">
                <a:solidFill>
                  <a:srgbClr val="FF0000"/>
                </a:solidFill>
              </a:rPr>
              <a:t>řešení</a:t>
            </a:r>
            <a:br>
              <a:rPr lang="cs-CZ" sz="2000" dirty="0">
                <a:solidFill>
                  <a:srgbClr val="FF0000"/>
                </a:solidFill>
              </a:rPr>
            </a:br>
            <a:r>
              <a:rPr lang="cs-CZ" sz="2000" dirty="0" smtClean="0">
                <a:solidFill>
                  <a:srgbClr val="FF0000"/>
                </a:solidFill>
              </a:rPr>
              <a:t>slovní úloha přímá úměrnost</a:t>
            </a:r>
            <a:endParaRPr lang="cs-CZ" sz="2000" dirty="0"/>
          </a:p>
        </p:txBody>
      </p:sp>
      <p:pic>
        <p:nvPicPr>
          <p:cNvPr id="1026" name="Picture 2" descr="C:\Users\ZS SLOVAN\AppData\Local\Microsoft\Windows\Temporary Internet Files\Content.IE5\MZGZM3LA\MC900343921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2750" y="1988840"/>
            <a:ext cx="1461211" cy="129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2627784" y="1600201"/>
                <a:ext cx="2808312" cy="240486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1500" dirty="0" smtClean="0">
                    <a:solidFill>
                      <a:srgbClr val="FF0000"/>
                    </a:solidFill>
                  </a:rPr>
                  <a:t>zápis</a:t>
                </a:r>
              </a:p>
              <a:p>
                <a:pPr marL="0" indent="0">
                  <a:buNone/>
                </a:pPr>
                <a:r>
                  <a:rPr lang="cs-CZ" sz="1500" dirty="0" smtClean="0"/>
                  <a:t>2kbelíky           30 litrů</a:t>
                </a:r>
              </a:p>
              <a:p>
                <a:pPr marL="0" indent="0">
                  <a:buNone/>
                </a:pPr>
                <a:r>
                  <a:rPr lang="cs-CZ" sz="1500" dirty="0" smtClean="0"/>
                  <a:t>5 kbelíků          x litrů</a:t>
                </a:r>
              </a:p>
              <a:p>
                <a:pPr marL="0" indent="0">
                  <a:buNone/>
                </a:pPr>
                <a:r>
                  <a:rPr lang="cs-CZ" sz="1500" dirty="0" smtClean="0"/>
                  <a:t>-------------------------</a:t>
                </a:r>
              </a:p>
              <a:p>
                <a:pPr marL="0" indent="0">
                  <a:buNone/>
                </a:pPr>
                <a:r>
                  <a:rPr lang="cs-CZ" sz="1500" dirty="0" smtClean="0"/>
                  <a:t>X=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5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1500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1500" b="0" i="1" smtClean="0">
                        <a:latin typeface="Cambria Math"/>
                      </a:rPr>
                      <m:t>   . </m:t>
                    </m:r>
                    <m:r>
                      <a:rPr lang="cs-CZ" sz="1500" b="0" i="1" smtClean="0">
                        <a:solidFill>
                          <a:srgbClr val="00B050"/>
                        </a:solidFill>
                        <a:latin typeface="Cambria Math"/>
                      </a:rPr>
                      <m:t>30</m:t>
                    </m:r>
                  </m:oMath>
                </a14:m>
                <a:r>
                  <a:rPr lang="cs-CZ" sz="1500" dirty="0" smtClean="0"/>
                  <a:t>(krať)</a:t>
                </a:r>
                <a:endParaRPr lang="cs-CZ" sz="1500" dirty="0"/>
              </a:p>
              <a:p>
                <a:pPr marL="0" indent="0">
                  <a:buNone/>
                </a:pPr>
                <a:endParaRPr lang="cs-CZ" sz="1500" dirty="0" smtClean="0"/>
              </a:p>
              <a:p>
                <a:pPr marL="0" indent="0">
                  <a:buNone/>
                </a:pPr>
                <a:r>
                  <a:rPr lang="cs-CZ" sz="1500" dirty="0"/>
                  <a:t>X=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5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5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1500" b="0" i="1" smtClean="0">
                            <a:latin typeface="Cambria Math"/>
                          </a:rPr>
                          <m:t>1</m:t>
                        </m:r>
                      </m:den>
                    </m:f>
                    <m:r>
                      <a:rPr lang="cs-CZ" sz="1500" i="1">
                        <a:latin typeface="Cambria Math"/>
                      </a:rPr>
                      <m:t>   . </m:t>
                    </m:r>
                    <m:r>
                      <a:rPr lang="cs-CZ" sz="1500" b="0" i="1" smtClean="0">
                        <a:latin typeface="Cambria Math"/>
                      </a:rPr>
                      <m:t>15</m:t>
                    </m:r>
                  </m:oMath>
                </a14:m>
                <a:endParaRPr lang="cs-CZ" sz="1500" dirty="0"/>
              </a:p>
              <a:p>
                <a:pPr marL="0" indent="0">
                  <a:buNone/>
                </a:pPr>
                <a:r>
                  <a:rPr lang="cs-CZ" sz="1500" dirty="0" smtClean="0"/>
                  <a:t>X= 75  </a:t>
                </a:r>
                <a:r>
                  <a:rPr lang="cs-CZ" sz="1400" dirty="0" smtClean="0"/>
                  <a:t>litrů</a:t>
                </a:r>
                <a:endParaRPr lang="cs-CZ" sz="1400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2627784" y="1600201"/>
                <a:ext cx="2808312" cy="2404864"/>
              </a:xfrm>
              <a:blipFill rotWithShape="1">
                <a:blip r:embed="rId3" cstate="print"/>
                <a:stretch>
                  <a:fillRect l="-651" t="-12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 descr="C:\Users\ZS SLOVAN\AppData\Local\Microsoft\Windows\Temporary Internet Files\Content.IE5\S9Z21VJL\MC9002807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96752"/>
            <a:ext cx="720080" cy="960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4466991" y="1961652"/>
            <a:ext cx="0" cy="6047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491880" y="2026835"/>
            <a:ext cx="0" cy="4743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3"/>
              <p:cNvSpPr txBox="1">
                <a:spLocks/>
              </p:cNvSpPr>
              <p:nvPr/>
            </p:nvSpPr>
            <p:spPr>
              <a:xfrm>
                <a:off x="5868144" y="1723613"/>
                <a:ext cx="2808312" cy="256948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>
                    <a:solidFill>
                      <a:srgbClr val="FF0000"/>
                    </a:solidFill>
                  </a:rPr>
                  <a:t>zápis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/>
                  <a:t>2kbelíky           30 litrů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/>
                  <a:t>8</a:t>
                </a:r>
                <a:r>
                  <a:rPr lang="cs-CZ" sz="1500" dirty="0" smtClean="0"/>
                  <a:t> kbelíků          x litrů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/>
                  <a:t>-------------------------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/>
                  <a:t>X=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5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5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15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1500" i="1" smtClean="0">
                        <a:latin typeface="Cambria Math"/>
                      </a:rPr>
                      <m:t>   . </m:t>
                    </m:r>
                    <m:r>
                      <a:rPr lang="cs-CZ" sz="1500" i="1" smtClean="0">
                        <a:solidFill>
                          <a:srgbClr val="00B050"/>
                        </a:solidFill>
                        <a:latin typeface="Cambria Math"/>
                      </a:rPr>
                      <m:t>30</m:t>
                    </m:r>
                  </m:oMath>
                </a14:m>
                <a:r>
                  <a:rPr lang="cs-CZ" sz="1500" dirty="0" smtClean="0"/>
                  <a:t>(krať)</a:t>
                </a:r>
                <a:endParaRPr lang="cs-CZ" sz="1500" dirty="0"/>
              </a:p>
              <a:p>
                <a:pPr marL="0" indent="0">
                  <a:buFont typeface="Arial" pitchFamily="34" charset="0"/>
                  <a:buNone/>
                </a:pPr>
                <a:endParaRPr lang="cs-CZ" sz="1500" dirty="0" smtClean="0"/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/>
                  <a:t>X=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5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5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1500" i="1" smtClean="0">
                            <a:latin typeface="Cambria Math"/>
                          </a:rPr>
                          <m:t>1</m:t>
                        </m:r>
                      </m:den>
                    </m:f>
                    <m:r>
                      <a:rPr lang="cs-CZ" sz="1500" i="1">
                        <a:latin typeface="Cambria Math"/>
                      </a:rPr>
                      <m:t>   . </m:t>
                    </m:r>
                    <m:r>
                      <a:rPr lang="cs-CZ" sz="1500" i="1" smtClean="0">
                        <a:latin typeface="Cambria Math"/>
                      </a:rPr>
                      <m:t>15</m:t>
                    </m:r>
                  </m:oMath>
                </a14:m>
                <a:endParaRPr lang="cs-CZ" sz="1500" dirty="0"/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1500" dirty="0" smtClean="0"/>
                  <a:t>X= 120  </a:t>
                </a:r>
                <a:r>
                  <a:rPr lang="cs-CZ" sz="1400" dirty="0" smtClean="0"/>
                  <a:t>litrů</a:t>
                </a:r>
                <a:endParaRPr lang="cs-CZ" sz="1400" dirty="0"/>
              </a:p>
            </p:txBody>
          </p:sp>
        </mc:Choice>
        <mc:Fallback xmlns="">
          <p:sp>
            <p:nvSpPr>
              <p:cNvPr id="15" name="Zástupný symbol pro obsah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1723613"/>
                <a:ext cx="2808312" cy="256948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870" t="-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ástupný symbol pro obsah 3"/>
          <p:cNvSpPr txBox="1">
            <a:spLocks/>
          </p:cNvSpPr>
          <p:nvPr/>
        </p:nvSpPr>
        <p:spPr>
          <a:xfrm>
            <a:off x="899592" y="4725144"/>
            <a:ext cx="5184576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1500" dirty="0" smtClean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573014"/>
              </p:ext>
            </p:extLst>
          </p:nvPr>
        </p:nvGraphicFramePr>
        <p:xfrm>
          <a:off x="1418991" y="4869160"/>
          <a:ext cx="4064000" cy="136346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016000"/>
                <a:gridCol w="1016000"/>
                <a:gridCol w="1016000"/>
                <a:gridCol w="1016000"/>
              </a:tblGrid>
              <a:tr h="681732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Počet</a:t>
                      </a:r>
                      <a:r>
                        <a:rPr lang="cs-CZ" sz="1600" b="0" baseline="0" dirty="0" smtClean="0"/>
                        <a:t> kbelíků</a:t>
                      </a:r>
                      <a:endParaRPr lang="cs-CZ" sz="16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681732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Množství vody</a:t>
                      </a:r>
                      <a:endParaRPr lang="cs-CZ" sz="16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30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75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120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 flipV="1">
            <a:off x="6732240" y="2026835"/>
            <a:ext cx="0" cy="4743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7668344" y="2157200"/>
            <a:ext cx="0" cy="3439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052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7046965"/>
              </p:ext>
            </p:extLst>
          </p:nvPr>
        </p:nvGraphicFramePr>
        <p:xfrm>
          <a:off x="1362472" y="2636912"/>
          <a:ext cx="5482952" cy="32012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42864"/>
              </p:ext>
            </p:extLst>
          </p:nvPr>
        </p:nvGraphicFramePr>
        <p:xfrm>
          <a:off x="1403648" y="332656"/>
          <a:ext cx="4063998" cy="164592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Počet</a:t>
                      </a:r>
                      <a:r>
                        <a:rPr lang="cs-CZ" sz="1600" b="0" baseline="0" dirty="0" smtClean="0"/>
                        <a:t> kbelíků</a:t>
                      </a:r>
                      <a:endParaRPr lang="cs-CZ" sz="16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Množství vody</a:t>
                      </a:r>
                      <a:endParaRPr lang="cs-CZ" sz="16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15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30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75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120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150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4" name="Přímá spojnice 3"/>
          <p:cNvCxnSpPr/>
          <p:nvPr/>
        </p:nvCxnSpPr>
        <p:spPr>
          <a:xfrm flipV="1">
            <a:off x="2195736" y="3645024"/>
            <a:ext cx="3816424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2442699" y="3244334"/>
            <a:ext cx="42586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kontrolou správnosti grafu je vzniklá přímka</a:t>
            </a:r>
          </a:p>
        </p:txBody>
      </p:sp>
    </p:spTree>
    <p:extLst>
      <p:ext uri="{BB962C8B-B14F-4D97-AF65-F5344CB8AC3E}">
        <p14:creationId xmlns:p14="http://schemas.microsoft.com/office/powerpoint/2010/main" val="157052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Kontrola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Podle tabulky </a:t>
            </a:r>
            <a:r>
              <a:rPr lang="cs-CZ" dirty="0" smtClean="0"/>
              <a:t>jsme sestavili graf,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kontrolou správnosti grafu je vzniklá přímka</a:t>
            </a:r>
          </a:p>
        </p:txBody>
      </p:sp>
    </p:spTree>
    <p:extLst>
      <p:ext uri="{BB962C8B-B14F-4D97-AF65-F5344CB8AC3E}">
        <p14:creationId xmlns:p14="http://schemas.microsoft.com/office/powerpoint/2010/main" val="395914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tvorba autora</a:t>
            </a:r>
          </a:p>
          <a:p>
            <a:pPr marL="0" indent="0">
              <a:buNone/>
            </a:pPr>
            <a:r>
              <a:rPr lang="cs-CZ" b="1" dirty="0"/>
              <a:t>Obrázky a kliparty:</a:t>
            </a:r>
          </a:p>
          <a:p>
            <a:pPr marL="0" indent="0">
              <a:buNone/>
            </a:pP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/>
              <a:t>z http://office.microsoft.com/cs-cz/images/]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8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257</Words>
  <Application>Microsoft Office PowerPoint</Application>
  <PresentationFormat>Předvádění na obrazovce (4:3)</PresentationFormat>
  <Paragraphs>88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44  Procvičovací pracovní list  Slovní úloha- přímá úměrnost</vt:lpstr>
      <vt:lpstr>44Provičovací pracovní list - řešení slovní úloha přímá úměrnost</vt:lpstr>
      <vt:lpstr>Prezentace aplikace PowerPoint</vt:lpstr>
      <vt:lpstr>Kontrola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21</cp:revision>
  <dcterms:created xsi:type="dcterms:W3CDTF">2012-08-12T06:32:50Z</dcterms:created>
  <dcterms:modified xsi:type="dcterms:W3CDTF">2013-04-30T05:46:34Z</dcterms:modified>
</cp:coreProperties>
</file>