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56" r:id="rId4"/>
    <p:sldId id="257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E900E"/>
    <a:srgbClr val="CCCC00"/>
    <a:srgbClr val="34AB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u"/>
    <p:sndAc>
      <p:stSnd>
        <p:snd r:embed="rId1" name="hamm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pull dir="u"/>
    <p:sndAc>
      <p:stSnd>
        <p:snd r:embed="rId1" name="hamm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u"/>
    <p:sndAc>
      <p:stSnd>
        <p:snd r:embed="rId1" name="hamm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pull dir="u"/>
    <p:sndAc>
      <p:stSnd>
        <p:snd r:embed="rId1" name="hamm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pull dir="u"/>
    <p:sndAc>
      <p:stSnd>
        <p:snd r:embed="rId1" name="hamm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u"/>
    <p:sndAc>
      <p:stSnd>
        <p:snd r:embed="rId1" name="hamm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u"/>
    <p:sndAc>
      <p:stSnd>
        <p:snd r:embed="rId1" name="hamm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pull dir="u"/>
    <p:sndAc>
      <p:stSnd>
        <p:snd r:embed="rId1" name="hamm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u"/>
    <p:sndAc>
      <p:stSnd>
        <p:snd r:embed="rId1" name="hamm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u"/>
    <p:sndAc>
      <p:stSnd>
        <p:snd r:embed="rId1" name="hamm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u"/>
    <p:sndAc>
      <p:stSnd>
        <p:snd r:embed="rId1" name="hammer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790854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961923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782304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825046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609868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934652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425474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122225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039688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823157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889084"/>
      </p:ext>
    </p:extLst>
  </p:cSld>
  <p:clrMapOvr>
    <a:masterClrMapping/>
  </p:clrMapOvr>
  <p:transition spd="med">
    <p:pull dir="u"/>
    <p:sndAc>
      <p:stSnd>
        <p:snd r:embed="rId1" name="hammer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u"/>
    <p:sndAc>
      <p:stSnd>
        <p:snd r:embed="rId13" name="hammer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07F3B8-8205-43B9-89A8-025D5A0E8395}" type="datetimeFigureOut">
              <a:rPr lang="cs-CZ" smtClean="0"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0AF4A-B366-4582-9867-CAF166E8A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9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pull dir="u"/>
    <p:sndAc>
      <p:stSnd>
        <p:snd r:embed="rId13" name="hammer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jpeg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kolist.cz/cz/fotobanka/sidla-budovy-stavby/budovy/obycejne-budovy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enzion-hotel.cz/cz/detail-ubytovani/chata---chalupa/chata-sunday-cernova/54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0467953"/>
              </p:ext>
            </p:extLst>
          </p:nvPr>
        </p:nvGraphicFramePr>
        <p:xfrm>
          <a:off x="827584" y="1052736"/>
          <a:ext cx="7560840" cy="42748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56957"/>
                <a:gridCol w="5403883"/>
              </a:tblGrid>
              <a:tr h="3884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CZ.1.07/1.5.00/34.0029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884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VY_32_ INOVACE_13-04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942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Střední průmyslová škola stavební, Resslova 2, 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České Budějovice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884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Miroslav Crha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884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celek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Německý jazyk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884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4.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884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 tvorby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24.9. 2013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67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Prezentace určená k opakování pojmů z oblasti stavitelství. Žáci si osvojují nové pojmy, opakují tvorbu množného čísla, pracují se znalostmi z oblasti stavebních materiálů.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567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Metodický pokyn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Prezentace přes interaktivní tabuli nebo plátno a projektor. Žáci opakují své znalosti a získávají novou slovní zásobu. Využívají znalostí z tvorby plurálu.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88434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656" marR="42656" marT="0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408" y="5535497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šablona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432175"/>
      </p:ext>
    </p:extLst>
  </p:cSld>
  <p:clrMapOvr>
    <a:masterClrMapping/>
  </p:clrMapOvr>
  <p:transition spd="med">
    <p:pull dir="u"/>
    <p:sndAc>
      <p:stSnd>
        <p:snd r:embed="rId2" name="hammer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Bauteile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Teile</a:t>
            </a:r>
            <a:r>
              <a:rPr lang="cs-CZ" dirty="0" smtClean="0"/>
              <a:t> </a:t>
            </a:r>
            <a:r>
              <a:rPr lang="cs-CZ" dirty="0" err="1" smtClean="0"/>
              <a:t>eines</a:t>
            </a:r>
            <a:r>
              <a:rPr lang="cs-CZ" dirty="0" smtClean="0"/>
              <a:t> </a:t>
            </a:r>
            <a:r>
              <a:rPr lang="cs-CZ" dirty="0" err="1" smtClean="0"/>
              <a:t>Gebäudes</a:t>
            </a:r>
            <a:endParaRPr lang="cs-CZ" dirty="0"/>
          </a:p>
        </p:txBody>
      </p:sp>
    </p:spTree>
  </p:cSld>
  <p:clrMapOvr>
    <a:masterClrMapping/>
  </p:clrMapOvr>
  <p:transition spd="med">
    <p:pull dir="u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1038944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Benennen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diese</a:t>
            </a:r>
            <a:r>
              <a:rPr lang="cs-CZ" sz="2400" dirty="0" smtClean="0"/>
              <a:t> </a:t>
            </a:r>
            <a:r>
              <a:rPr lang="cs-CZ" sz="2400" dirty="0" err="1" smtClean="0"/>
              <a:t>Gebäude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Nennen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andere</a:t>
            </a:r>
            <a:r>
              <a:rPr lang="cs-CZ" sz="2400" dirty="0" smtClean="0"/>
              <a:t> </a:t>
            </a:r>
            <a:r>
              <a:rPr lang="cs-CZ" sz="2400" dirty="0" err="1" smtClean="0"/>
              <a:t>Typen</a:t>
            </a:r>
            <a:r>
              <a:rPr lang="cs-CZ" sz="2400" dirty="0" smtClean="0"/>
              <a:t> von </a:t>
            </a:r>
            <a:r>
              <a:rPr lang="cs-CZ" sz="2400" dirty="0" err="1" smtClean="0"/>
              <a:t>Hochbauten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err="1" smtClean="0"/>
              <a:t>Hochbauten</a:t>
            </a:r>
            <a:endParaRPr lang="cs-CZ" sz="3200" dirty="0"/>
          </a:p>
        </p:txBody>
      </p:sp>
      <p:pic>
        <p:nvPicPr>
          <p:cNvPr id="1029" name="Picture 5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 cstate="print"/>
          <a:srcRect t="25902" b="25902"/>
          <a:stretch>
            <a:fillRect/>
          </a:stretch>
        </p:blipFill>
        <p:spPr bwMode="auto">
          <a:xfrm rot="20825772">
            <a:off x="1763688" y="476672"/>
            <a:ext cx="2363352" cy="1423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196752"/>
            <a:ext cx="1619051" cy="2424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441232">
            <a:off x="6700624" y="262763"/>
            <a:ext cx="127635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 descr="C:\Users\hp\Documents\MIREK - PRÁCE\DUMy\Brno_panelak_Komarov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059014">
            <a:off x="988095" y="2581940"/>
            <a:ext cx="3203848" cy="1556179"/>
          </a:xfrm>
          <a:prstGeom prst="rect">
            <a:avLst/>
          </a:prstGeom>
          <a:noFill/>
        </p:spPr>
      </p:pic>
      <p:pic>
        <p:nvPicPr>
          <p:cNvPr id="1033" name="Picture 9" descr="C:\Users\hp\Documents\MIREK - PRÁCE\DUMy\chata-sunday-budova_117596211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2564904"/>
            <a:ext cx="2674987" cy="20100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u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type="body" sz="half" idx="2"/>
          </p:nvPr>
        </p:nvSpPr>
        <p:spPr>
          <a:xfrm>
            <a:off x="1547664" y="5445224"/>
            <a:ext cx="7315200" cy="108012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Nennen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zeigen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Teile</a:t>
            </a:r>
            <a:r>
              <a:rPr lang="cs-CZ" sz="2400" dirty="0" smtClean="0"/>
              <a:t> </a:t>
            </a:r>
            <a:r>
              <a:rPr lang="cs-CZ" sz="2400" dirty="0" err="1" smtClean="0"/>
              <a:t>dieses</a:t>
            </a:r>
            <a:r>
              <a:rPr lang="cs-CZ" sz="2400" dirty="0" smtClean="0"/>
              <a:t> </a:t>
            </a:r>
            <a:r>
              <a:rPr lang="cs-CZ" sz="2400" dirty="0" err="1" smtClean="0"/>
              <a:t>Hauses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schon</a:t>
            </a:r>
            <a:r>
              <a:rPr lang="cs-CZ" sz="2400" dirty="0" smtClean="0"/>
              <a:t> </a:t>
            </a:r>
            <a:r>
              <a:rPr lang="cs-CZ" sz="2400" dirty="0" err="1" smtClean="0"/>
              <a:t>kennen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600200" y="4653136"/>
            <a:ext cx="7315200" cy="680864"/>
          </a:xfrm>
        </p:spPr>
        <p:txBody>
          <a:bodyPr/>
          <a:lstStyle/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Wohnhaus</a:t>
            </a:r>
            <a:endParaRPr lang="cs-CZ" dirty="0"/>
          </a:p>
        </p:txBody>
      </p:sp>
      <p:sp>
        <p:nvSpPr>
          <p:cNvPr id="9" name="Zástupný symbol pro obrázek 8"/>
          <p:cNvSpPr>
            <a:spLocks noGrp="1"/>
          </p:cNvSpPr>
          <p:nvPr>
            <p:ph type="pic" idx="1"/>
          </p:nvPr>
        </p:nvSpPr>
        <p:spPr/>
      </p:sp>
      <p:pic>
        <p:nvPicPr>
          <p:cNvPr id="3075" name="Picture 3" descr="C:\Users\hp\Documents\MIREK - PRÁCE\DUMy\05_wienerberger_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-1"/>
            <a:ext cx="6696744" cy="455496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u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kennen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sicher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5580111" y="1589567"/>
            <a:ext cx="3150989" cy="4572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 </a:t>
            </a:r>
            <a:r>
              <a:rPr lang="cs-CZ" dirty="0" err="1" smtClean="0">
                <a:solidFill>
                  <a:srgbClr val="002060"/>
                </a:solidFill>
              </a:rPr>
              <a:t>Dach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/>
              <a:t>e </a:t>
            </a:r>
            <a:r>
              <a:rPr lang="cs-CZ" dirty="0" err="1" smtClean="0"/>
              <a:t>Tür</a:t>
            </a:r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s </a:t>
            </a:r>
            <a:r>
              <a:rPr lang="cs-CZ" dirty="0" err="1" smtClean="0">
                <a:solidFill>
                  <a:srgbClr val="00B050"/>
                </a:solidFill>
              </a:rPr>
              <a:t>Fenster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</a:rPr>
              <a:t>e </a:t>
            </a:r>
            <a:r>
              <a:rPr lang="cs-CZ" dirty="0" err="1" smtClean="0">
                <a:solidFill>
                  <a:schemeClr val="accent1"/>
                </a:solidFill>
              </a:rPr>
              <a:t>Garage</a:t>
            </a:r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 </a:t>
            </a:r>
            <a:r>
              <a:rPr lang="cs-CZ" dirty="0" err="1" smtClean="0">
                <a:solidFill>
                  <a:srgbClr val="FF0000"/>
                </a:solidFill>
              </a:rPr>
              <a:t>Zimmer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BE900E"/>
                </a:solidFill>
              </a:rPr>
              <a:t>s </a:t>
            </a:r>
            <a:r>
              <a:rPr lang="cs-CZ" dirty="0" err="1" smtClean="0">
                <a:solidFill>
                  <a:srgbClr val="BE900E"/>
                </a:solidFill>
              </a:rPr>
              <a:t>Bad</a:t>
            </a:r>
            <a:endParaRPr lang="cs-CZ" dirty="0" smtClean="0">
              <a:solidFill>
                <a:srgbClr val="BE900E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e </a:t>
            </a:r>
            <a:r>
              <a:rPr lang="cs-CZ" dirty="0" err="1" smtClean="0">
                <a:solidFill>
                  <a:srgbClr val="7030A0"/>
                </a:solidFill>
              </a:rPr>
              <a:t>Toilette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8" name="Picture 3" descr="C:\Users\hp\Documents\MIREK - PRÁCE\DUMy\05_wienerberger_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1" y="1772816"/>
            <a:ext cx="4787663" cy="4464496"/>
          </a:xfrm>
          <a:prstGeom prst="rect">
            <a:avLst/>
          </a:prstGeom>
          <a:noFill/>
        </p:spPr>
      </p:pic>
      <p:cxnSp>
        <p:nvCxnSpPr>
          <p:cNvPr id="12" name="Pravoúhlá spojovací čára 11"/>
          <p:cNvCxnSpPr/>
          <p:nvPr/>
        </p:nvCxnSpPr>
        <p:spPr>
          <a:xfrm rot="10800000" flipV="1">
            <a:off x="4211960" y="1916912"/>
            <a:ext cx="1440160" cy="720000"/>
          </a:xfrm>
          <a:prstGeom prst="bentConnector3">
            <a:avLst>
              <a:gd name="adj1" fmla="val 50000"/>
            </a:avLst>
          </a:prstGeom>
          <a:ln w="25400">
            <a:solidFill>
              <a:schemeClr val="accent3">
                <a:lumMod val="75000"/>
              </a:schemeClr>
            </a:solidFill>
            <a:tailEnd type="arrow"/>
          </a:ln>
          <a:scene3d>
            <a:camera prst="orthographicFront"/>
            <a:lightRig rig="threePt" dir="t"/>
          </a:scene3d>
          <a:sp3d>
            <a:bevelT w="0" h="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ravoúhlá spojovací čára 13"/>
          <p:cNvCxnSpPr/>
          <p:nvPr/>
        </p:nvCxnSpPr>
        <p:spPr>
          <a:xfrm rot="10800000" flipV="1">
            <a:off x="4067944" y="2420888"/>
            <a:ext cx="1440160" cy="1008112"/>
          </a:xfrm>
          <a:prstGeom prst="bentConnector3">
            <a:avLst>
              <a:gd name="adj1" fmla="val 50000"/>
            </a:avLst>
          </a:prstGeom>
          <a:ln w="2540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ravoúhlá spojovací čára 15"/>
          <p:cNvCxnSpPr/>
          <p:nvPr/>
        </p:nvCxnSpPr>
        <p:spPr>
          <a:xfrm rot="10800000" flipV="1">
            <a:off x="1475656" y="2996952"/>
            <a:ext cx="4104456" cy="72008"/>
          </a:xfrm>
          <a:prstGeom prst="bentConnector3">
            <a:avLst>
              <a:gd name="adj1" fmla="val 50000"/>
            </a:avLst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ravoúhlá spojovací čára 17"/>
          <p:cNvCxnSpPr/>
          <p:nvPr/>
        </p:nvCxnSpPr>
        <p:spPr>
          <a:xfrm rot="10800000" flipV="1">
            <a:off x="4860032" y="3501008"/>
            <a:ext cx="648072" cy="288032"/>
          </a:xfrm>
          <a:prstGeom prst="bentConnector3">
            <a:avLst>
              <a:gd name="adj1" fmla="val 50000"/>
            </a:avLst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ravoúhlá spojovací čára 19"/>
          <p:cNvCxnSpPr/>
          <p:nvPr/>
        </p:nvCxnSpPr>
        <p:spPr>
          <a:xfrm rot="10800000">
            <a:off x="3203848" y="3573016"/>
            <a:ext cx="2376264" cy="1008112"/>
          </a:xfrm>
          <a:prstGeom prst="bentConnector3">
            <a:avLst>
              <a:gd name="adj1" fmla="val 50000"/>
            </a:avLst>
          </a:prstGeom>
          <a:ln w="25400">
            <a:solidFill>
              <a:srgbClr val="BE90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ravoúhlá spojovací čára 21"/>
          <p:cNvCxnSpPr/>
          <p:nvPr/>
        </p:nvCxnSpPr>
        <p:spPr>
          <a:xfrm rot="10800000" flipV="1">
            <a:off x="2411760" y="4149080"/>
            <a:ext cx="3096344" cy="504056"/>
          </a:xfrm>
          <a:prstGeom prst="bentConnector3">
            <a:avLst>
              <a:gd name="adj1" fmla="val 50000"/>
            </a:avLst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ravoúhlá spojovací čára 24"/>
          <p:cNvCxnSpPr/>
          <p:nvPr/>
        </p:nvCxnSpPr>
        <p:spPr>
          <a:xfrm rot="10800000">
            <a:off x="3635896" y="3356992"/>
            <a:ext cx="1872208" cy="1800200"/>
          </a:xfrm>
          <a:prstGeom prst="bentConnector3">
            <a:avLst>
              <a:gd name="adj1" fmla="val 50000"/>
            </a:avLst>
          </a:prstGeom>
          <a:ln w="254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u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jetzt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paar</a:t>
            </a:r>
            <a:r>
              <a:rPr lang="cs-CZ" dirty="0" smtClean="0"/>
              <a:t> </a:t>
            </a:r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Begriffe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48063" y="1589567"/>
            <a:ext cx="3583037" cy="4572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r </a:t>
            </a:r>
            <a:r>
              <a:rPr lang="cs-CZ" dirty="0" err="1" smtClean="0">
                <a:solidFill>
                  <a:srgbClr val="00B050"/>
                </a:solidFill>
              </a:rPr>
              <a:t>Dachstuhl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Sturz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1"/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Tür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 /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Fenster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-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e </a:t>
            </a:r>
            <a:r>
              <a:rPr lang="cs-CZ" dirty="0" err="1" smtClean="0">
                <a:solidFill>
                  <a:srgbClr val="C00000"/>
                </a:solidFill>
              </a:rPr>
              <a:t>Wand</a:t>
            </a:r>
            <a:r>
              <a:rPr lang="cs-CZ" dirty="0" smtClean="0">
                <a:solidFill>
                  <a:srgbClr val="C00000"/>
                </a:solidFill>
              </a:rPr>
              <a:t> / e </a:t>
            </a:r>
            <a:r>
              <a:rPr lang="cs-CZ" dirty="0" err="1" smtClean="0">
                <a:solidFill>
                  <a:srgbClr val="C00000"/>
                </a:solidFill>
              </a:rPr>
              <a:t>Mauer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00B0F0"/>
                </a:solidFill>
              </a:rPr>
              <a:t>tragende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Wand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e </a:t>
            </a:r>
            <a:r>
              <a:rPr lang="cs-CZ" dirty="0" err="1" smtClean="0">
                <a:solidFill>
                  <a:schemeClr val="tx2"/>
                </a:solidFill>
              </a:rPr>
              <a:t>Außenwand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/>
              <a:t>e </a:t>
            </a:r>
            <a:r>
              <a:rPr lang="cs-CZ" dirty="0" err="1" smtClean="0"/>
              <a:t>Innenwand</a:t>
            </a:r>
            <a:endParaRPr lang="cs-CZ" dirty="0" smtClean="0"/>
          </a:p>
          <a:p>
            <a:r>
              <a:rPr lang="cs-CZ" dirty="0" smtClean="0">
                <a:solidFill>
                  <a:srgbClr val="34AB05"/>
                </a:solidFill>
              </a:rPr>
              <a:t>e </a:t>
            </a:r>
            <a:r>
              <a:rPr lang="cs-CZ" dirty="0" err="1" smtClean="0">
                <a:solidFill>
                  <a:srgbClr val="34AB05"/>
                </a:solidFill>
              </a:rPr>
              <a:t>Zwischenwand</a:t>
            </a:r>
            <a:endParaRPr lang="cs-CZ" dirty="0" smtClean="0">
              <a:solidFill>
                <a:srgbClr val="34AB05"/>
              </a:solidFill>
            </a:endParaRPr>
          </a:p>
        </p:txBody>
      </p:sp>
      <p:pic>
        <p:nvPicPr>
          <p:cNvPr id="5" name="Picture 3" descr="C:\Users\hp\Documents\MIREK - PRÁCE\DUMy\05_wienerberger_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556792"/>
            <a:ext cx="4608512" cy="3961700"/>
          </a:xfrm>
          <a:prstGeom prst="rect">
            <a:avLst/>
          </a:prstGeom>
          <a:noFill/>
        </p:spPr>
      </p:pic>
      <p:cxnSp>
        <p:nvCxnSpPr>
          <p:cNvPr id="7" name="Pravoúhlá spojovací čára 6"/>
          <p:cNvCxnSpPr/>
          <p:nvPr/>
        </p:nvCxnSpPr>
        <p:spPr>
          <a:xfrm rot="10800000" flipV="1">
            <a:off x="2627784" y="1916832"/>
            <a:ext cx="2592288" cy="72008"/>
          </a:xfrm>
          <a:prstGeom prst="bentConnector3">
            <a:avLst>
              <a:gd name="adj1" fmla="val 50000"/>
            </a:avLst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ravoúhlá spojovací čára 10"/>
          <p:cNvCxnSpPr/>
          <p:nvPr/>
        </p:nvCxnSpPr>
        <p:spPr>
          <a:xfrm rot="10800000" flipV="1">
            <a:off x="1187624" y="2420888"/>
            <a:ext cx="3960440" cy="1152128"/>
          </a:xfrm>
          <a:prstGeom prst="bentConnector3">
            <a:avLst>
              <a:gd name="adj1" fmla="val 50000"/>
            </a:avLst>
          </a:prstGeom>
          <a:ln w="254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ravoúhlá spojovací čára 13"/>
          <p:cNvCxnSpPr/>
          <p:nvPr/>
        </p:nvCxnSpPr>
        <p:spPr>
          <a:xfrm rot="10800000" flipV="1">
            <a:off x="3707904" y="2564904"/>
            <a:ext cx="1440160" cy="72008"/>
          </a:xfrm>
          <a:prstGeom prst="bentConnector3">
            <a:avLst>
              <a:gd name="adj1" fmla="val 50000"/>
            </a:avLst>
          </a:prstGeom>
          <a:ln w="25400">
            <a:solidFill>
              <a:schemeClr val="accent2">
                <a:lumMod val="75000"/>
              </a:schemeClr>
            </a:solidFill>
            <a:prstDash val="dash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ravoúhlá spojovací čára 15"/>
          <p:cNvCxnSpPr/>
          <p:nvPr/>
        </p:nvCxnSpPr>
        <p:spPr>
          <a:xfrm rot="10800000" flipV="1">
            <a:off x="1619672" y="3429000"/>
            <a:ext cx="3600400" cy="864096"/>
          </a:xfrm>
          <a:prstGeom prst="bentConnector3">
            <a:avLst>
              <a:gd name="adj1" fmla="val 50000"/>
            </a:avLst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ravoúhlá spojovací čára 17"/>
          <p:cNvCxnSpPr/>
          <p:nvPr/>
        </p:nvCxnSpPr>
        <p:spPr>
          <a:xfrm rot="10800000">
            <a:off x="2411760" y="3789040"/>
            <a:ext cx="2736304" cy="216024"/>
          </a:xfrm>
          <a:prstGeom prst="bentConnector3">
            <a:avLst>
              <a:gd name="adj1" fmla="val 50000"/>
            </a:avLst>
          </a:prstGeom>
          <a:ln w="254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ravoúhlá spojovací čára 21"/>
          <p:cNvCxnSpPr/>
          <p:nvPr/>
        </p:nvCxnSpPr>
        <p:spPr>
          <a:xfrm rot="16200000" flipV="1">
            <a:off x="4499992" y="3933056"/>
            <a:ext cx="792088" cy="360040"/>
          </a:xfrm>
          <a:prstGeom prst="bentConnector3">
            <a:avLst>
              <a:gd name="adj1" fmla="val 50000"/>
            </a:avLst>
          </a:prstGeom>
          <a:ln w="2540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ravoúhlá spojovací čára 23"/>
          <p:cNvCxnSpPr/>
          <p:nvPr/>
        </p:nvCxnSpPr>
        <p:spPr>
          <a:xfrm rot="16200000" flipV="1">
            <a:off x="3923928" y="3789040"/>
            <a:ext cx="1296144" cy="1296144"/>
          </a:xfrm>
          <a:prstGeom prst="bentConnector3">
            <a:avLst>
              <a:gd name="adj1" fmla="val 50000"/>
            </a:avLst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ravoúhlá spojovací čára 25"/>
          <p:cNvCxnSpPr/>
          <p:nvPr/>
        </p:nvCxnSpPr>
        <p:spPr>
          <a:xfrm rot="16200000" flipV="1">
            <a:off x="3095836" y="3537012"/>
            <a:ext cx="2448272" cy="1656184"/>
          </a:xfrm>
          <a:prstGeom prst="bentConnector3">
            <a:avLst>
              <a:gd name="adj1" fmla="val 50000"/>
            </a:avLst>
          </a:prstGeom>
          <a:ln w="25400">
            <a:solidFill>
              <a:srgbClr val="34AB0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u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000"/>
                            </p:stCondLst>
                            <p:childTnLst>
                              <p:par>
                                <p:cTn id="6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3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000"/>
                            </p:stCondLst>
                            <p:childTnLst>
                              <p:par>
                                <p:cTn id="7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einige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386336" cy="4572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r </a:t>
            </a:r>
            <a:r>
              <a:rPr lang="cs-CZ" dirty="0" err="1" smtClean="0">
                <a:solidFill>
                  <a:srgbClr val="00B050"/>
                </a:solidFill>
              </a:rPr>
              <a:t>Blitzableiter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r </a:t>
            </a:r>
            <a:r>
              <a:rPr lang="cs-CZ" dirty="0" err="1" smtClean="0"/>
              <a:t>Schornstein</a:t>
            </a:r>
            <a:endParaRPr lang="cs-CZ" dirty="0" smtClean="0"/>
          </a:p>
          <a:p>
            <a:r>
              <a:rPr lang="cs-CZ" dirty="0" smtClean="0">
                <a:solidFill>
                  <a:srgbClr val="BE900E"/>
                </a:solidFill>
              </a:rPr>
              <a:t>r </a:t>
            </a:r>
            <a:r>
              <a:rPr lang="cs-CZ" dirty="0" err="1" smtClean="0">
                <a:solidFill>
                  <a:srgbClr val="BE900E"/>
                </a:solidFill>
              </a:rPr>
              <a:t>Dachsparren</a:t>
            </a:r>
            <a:endParaRPr lang="cs-CZ" dirty="0" smtClean="0">
              <a:solidFill>
                <a:srgbClr val="BE900E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s </a:t>
            </a:r>
            <a:r>
              <a:rPr lang="cs-CZ" dirty="0" err="1" smtClean="0">
                <a:solidFill>
                  <a:srgbClr val="0070C0"/>
                </a:solidFill>
              </a:rPr>
              <a:t>Dachfenster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e </a:t>
            </a:r>
            <a:r>
              <a:rPr lang="cs-CZ" dirty="0" err="1" smtClean="0">
                <a:solidFill>
                  <a:srgbClr val="FF0000"/>
                </a:solidFill>
              </a:rPr>
              <a:t>Decke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r </a:t>
            </a:r>
            <a:r>
              <a:rPr lang="cs-CZ" dirty="0" err="1" smtClean="0">
                <a:solidFill>
                  <a:srgbClr val="7030A0"/>
                </a:solidFill>
              </a:rPr>
              <a:t>Fußboden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Mauerwerk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rgbClr val="34AB05"/>
                </a:solidFill>
              </a:rPr>
              <a:t>s Fundament</a:t>
            </a:r>
          </a:p>
          <a:p>
            <a:endParaRPr lang="cs-CZ" dirty="0"/>
          </a:p>
        </p:txBody>
      </p:sp>
      <p:pic>
        <p:nvPicPr>
          <p:cNvPr id="5" name="Picture 3" descr="C:\Users\hp\Documents\MIREK - PRÁCE\DUMy\05_wienerberger_3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556792"/>
            <a:ext cx="4787663" cy="4464496"/>
          </a:xfrm>
          <a:prstGeom prst="rect">
            <a:avLst/>
          </a:prstGeom>
          <a:noFill/>
        </p:spPr>
      </p:pic>
      <p:cxnSp>
        <p:nvCxnSpPr>
          <p:cNvPr id="9" name="Pravoúhlá spojovací čára 8"/>
          <p:cNvCxnSpPr/>
          <p:nvPr/>
        </p:nvCxnSpPr>
        <p:spPr>
          <a:xfrm flipV="1">
            <a:off x="3203848" y="1628800"/>
            <a:ext cx="2952328" cy="216024"/>
          </a:xfrm>
          <a:prstGeom prst="bentConnector3">
            <a:avLst>
              <a:gd name="adj1" fmla="val 50000"/>
            </a:avLst>
          </a:prstGeom>
          <a:ln w="254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ravoúhlá spojovací čára 10"/>
          <p:cNvCxnSpPr/>
          <p:nvPr/>
        </p:nvCxnSpPr>
        <p:spPr>
          <a:xfrm flipV="1">
            <a:off x="3203848" y="1916832"/>
            <a:ext cx="2592288" cy="504056"/>
          </a:xfrm>
          <a:prstGeom prst="bentConnector3">
            <a:avLst>
              <a:gd name="adj1" fmla="val 50000"/>
            </a:avLst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ravoúhlá spojovací čára 12"/>
          <p:cNvCxnSpPr/>
          <p:nvPr/>
        </p:nvCxnSpPr>
        <p:spPr>
          <a:xfrm flipV="1">
            <a:off x="3419872" y="2276872"/>
            <a:ext cx="2448272" cy="648072"/>
          </a:xfrm>
          <a:prstGeom prst="bentConnector3">
            <a:avLst>
              <a:gd name="adj1" fmla="val 50000"/>
            </a:avLst>
          </a:prstGeom>
          <a:ln w="25400">
            <a:solidFill>
              <a:srgbClr val="BE900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ravoúhlá spojovací čára 14"/>
          <p:cNvCxnSpPr/>
          <p:nvPr/>
        </p:nvCxnSpPr>
        <p:spPr>
          <a:xfrm flipV="1">
            <a:off x="3347864" y="2996952"/>
            <a:ext cx="1656184" cy="576064"/>
          </a:xfrm>
          <a:prstGeom prst="bentConnector3">
            <a:avLst>
              <a:gd name="adj1" fmla="val 50000"/>
            </a:avLst>
          </a:prstGeom>
          <a:ln w="254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ravoúhlá spojovací čára 16"/>
          <p:cNvCxnSpPr/>
          <p:nvPr/>
        </p:nvCxnSpPr>
        <p:spPr>
          <a:xfrm flipV="1">
            <a:off x="2411760" y="3717032"/>
            <a:ext cx="2808312" cy="288032"/>
          </a:xfrm>
          <a:prstGeom prst="bentConnector3">
            <a:avLst>
              <a:gd name="adj1" fmla="val 50000"/>
            </a:avLst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ravoúhlá spojovací čára 18"/>
          <p:cNvCxnSpPr/>
          <p:nvPr/>
        </p:nvCxnSpPr>
        <p:spPr>
          <a:xfrm flipV="1">
            <a:off x="2987824" y="4437112"/>
            <a:ext cx="2880320" cy="72008"/>
          </a:xfrm>
          <a:prstGeom prst="bentConnector3">
            <a:avLst>
              <a:gd name="adj1" fmla="val 50000"/>
            </a:avLst>
          </a:prstGeom>
          <a:ln w="254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ravoúhlá spojovací čára 20"/>
          <p:cNvCxnSpPr/>
          <p:nvPr/>
        </p:nvCxnSpPr>
        <p:spPr>
          <a:xfrm flipV="1">
            <a:off x="3203848" y="4725144"/>
            <a:ext cx="2016224" cy="360040"/>
          </a:xfrm>
          <a:prstGeom prst="bentConnector3">
            <a:avLst>
              <a:gd name="adj1" fmla="val 50000"/>
            </a:avLst>
          </a:prstGeom>
          <a:ln w="2540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ravoúhlá spojovací čára 22"/>
          <p:cNvCxnSpPr/>
          <p:nvPr/>
        </p:nvCxnSpPr>
        <p:spPr>
          <a:xfrm flipV="1">
            <a:off x="3275856" y="5157192"/>
            <a:ext cx="2520280" cy="432048"/>
          </a:xfrm>
          <a:prstGeom prst="bentConnector3">
            <a:avLst>
              <a:gd name="adj1" fmla="val 50000"/>
            </a:avLst>
          </a:prstGeom>
          <a:ln w="25400">
            <a:solidFill>
              <a:srgbClr val="34AB05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u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3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heißt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Mehrzahl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 </a:t>
            </a:r>
            <a:r>
              <a:rPr lang="cs-CZ" dirty="0" err="1" smtClean="0"/>
              <a:t>Dach</a:t>
            </a:r>
            <a:endParaRPr lang="cs-CZ" dirty="0" smtClean="0"/>
          </a:p>
          <a:p>
            <a:r>
              <a:rPr lang="cs-CZ" dirty="0" smtClean="0"/>
              <a:t>e </a:t>
            </a:r>
            <a:r>
              <a:rPr lang="cs-CZ" dirty="0" err="1" smtClean="0"/>
              <a:t>Tür</a:t>
            </a:r>
            <a:endParaRPr lang="cs-CZ" dirty="0" smtClean="0"/>
          </a:p>
          <a:p>
            <a:r>
              <a:rPr lang="cs-CZ" dirty="0" smtClean="0"/>
              <a:t>s </a:t>
            </a:r>
            <a:r>
              <a:rPr lang="cs-CZ" dirty="0" err="1" smtClean="0"/>
              <a:t>Dachfenster</a:t>
            </a:r>
            <a:endParaRPr lang="cs-CZ" dirty="0" smtClean="0"/>
          </a:p>
          <a:p>
            <a:r>
              <a:rPr lang="cs-CZ" dirty="0" smtClean="0"/>
              <a:t>e </a:t>
            </a:r>
            <a:r>
              <a:rPr lang="cs-CZ" dirty="0" err="1" smtClean="0"/>
              <a:t>Garage</a:t>
            </a:r>
            <a:endParaRPr lang="cs-CZ" dirty="0" smtClean="0"/>
          </a:p>
          <a:p>
            <a:r>
              <a:rPr lang="cs-CZ" dirty="0" smtClean="0"/>
              <a:t>s </a:t>
            </a:r>
            <a:r>
              <a:rPr lang="cs-CZ" dirty="0" err="1" smtClean="0"/>
              <a:t>Zimmer</a:t>
            </a:r>
            <a:endParaRPr lang="cs-CZ" dirty="0" smtClean="0"/>
          </a:p>
          <a:p>
            <a:r>
              <a:rPr lang="cs-CZ" dirty="0" smtClean="0"/>
              <a:t>s </a:t>
            </a:r>
            <a:r>
              <a:rPr lang="cs-CZ" dirty="0" err="1" smtClean="0"/>
              <a:t>Bad</a:t>
            </a:r>
            <a:endParaRPr lang="cs-CZ" dirty="0" smtClean="0"/>
          </a:p>
          <a:p>
            <a:r>
              <a:rPr lang="cs-CZ" dirty="0" smtClean="0"/>
              <a:t>e </a:t>
            </a:r>
            <a:r>
              <a:rPr lang="cs-CZ" dirty="0" err="1" smtClean="0"/>
              <a:t>Toilette</a:t>
            </a:r>
            <a:endParaRPr lang="cs-CZ" dirty="0" smtClean="0"/>
          </a:p>
          <a:p>
            <a:r>
              <a:rPr lang="cs-CZ" dirty="0" smtClean="0"/>
              <a:t>e </a:t>
            </a:r>
            <a:r>
              <a:rPr lang="cs-CZ" dirty="0" err="1" smtClean="0"/>
              <a:t>Wand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err="1" smtClean="0"/>
              <a:t>Dächer</a:t>
            </a:r>
            <a:endParaRPr lang="cs-CZ" dirty="0" smtClean="0"/>
          </a:p>
          <a:p>
            <a:r>
              <a:rPr lang="cs-CZ" dirty="0" err="1" smtClean="0"/>
              <a:t>Türen</a:t>
            </a:r>
            <a:endParaRPr lang="cs-CZ" dirty="0" smtClean="0"/>
          </a:p>
          <a:p>
            <a:r>
              <a:rPr lang="cs-CZ" dirty="0" err="1" smtClean="0"/>
              <a:t>Dachfenster</a:t>
            </a:r>
            <a:endParaRPr lang="cs-CZ" dirty="0" smtClean="0"/>
          </a:p>
          <a:p>
            <a:r>
              <a:rPr lang="cs-CZ" dirty="0" err="1" smtClean="0"/>
              <a:t>Garagen</a:t>
            </a:r>
            <a:endParaRPr lang="cs-CZ" dirty="0" smtClean="0"/>
          </a:p>
          <a:p>
            <a:r>
              <a:rPr lang="cs-CZ" dirty="0" err="1" smtClean="0"/>
              <a:t>Zimmer</a:t>
            </a:r>
            <a:endParaRPr lang="cs-CZ" dirty="0" smtClean="0"/>
          </a:p>
          <a:p>
            <a:r>
              <a:rPr lang="cs-CZ" dirty="0" err="1" smtClean="0"/>
              <a:t>Bäder</a:t>
            </a:r>
            <a:endParaRPr lang="cs-CZ" dirty="0" smtClean="0"/>
          </a:p>
          <a:p>
            <a:r>
              <a:rPr lang="cs-CZ" dirty="0" err="1" smtClean="0"/>
              <a:t>Toiletten</a:t>
            </a:r>
            <a:endParaRPr lang="cs-CZ" dirty="0" smtClean="0"/>
          </a:p>
          <a:p>
            <a:r>
              <a:rPr lang="cs-CZ" dirty="0" err="1" smtClean="0"/>
              <a:t>Wände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u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  <p:bldP spid="8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heißt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Mehrzahl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 </a:t>
            </a:r>
            <a:r>
              <a:rPr lang="cs-CZ" dirty="0" err="1" smtClean="0"/>
              <a:t>Dachstuhl</a:t>
            </a:r>
            <a:endParaRPr lang="cs-CZ" dirty="0" smtClean="0"/>
          </a:p>
          <a:p>
            <a:r>
              <a:rPr lang="cs-CZ" dirty="0" smtClean="0"/>
              <a:t>r </a:t>
            </a:r>
            <a:r>
              <a:rPr lang="cs-CZ" dirty="0" err="1" smtClean="0"/>
              <a:t>Fenstersturz</a:t>
            </a:r>
            <a:endParaRPr lang="cs-CZ" dirty="0" smtClean="0"/>
          </a:p>
          <a:p>
            <a:r>
              <a:rPr lang="cs-CZ" dirty="0" smtClean="0"/>
              <a:t>e </a:t>
            </a:r>
            <a:r>
              <a:rPr lang="cs-CZ" dirty="0" err="1" smtClean="0"/>
              <a:t>Mauer</a:t>
            </a:r>
            <a:endParaRPr lang="cs-CZ" dirty="0" smtClean="0"/>
          </a:p>
          <a:p>
            <a:r>
              <a:rPr lang="cs-CZ" dirty="0" smtClean="0"/>
              <a:t>r </a:t>
            </a:r>
            <a:r>
              <a:rPr lang="cs-CZ" dirty="0" err="1" smtClean="0"/>
              <a:t>Blitzableiter</a:t>
            </a:r>
            <a:endParaRPr lang="cs-CZ" dirty="0" smtClean="0"/>
          </a:p>
          <a:p>
            <a:r>
              <a:rPr lang="cs-CZ" dirty="0" smtClean="0"/>
              <a:t>r </a:t>
            </a:r>
            <a:r>
              <a:rPr lang="cs-CZ" dirty="0" err="1" smtClean="0"/>
              <a:t>Schornstein</a:t>
            </a:r>
            <a:endParaRPr lang="cs-CZ" dirty="0" smtClean="0"/>
          </a:p>
          <a:p>
            <a:r>
              <a:rPr lang="cs-CZ" dirty="0" smtClean="0"/>
              <a:t>r </a:t>
            </a:r>
            <a:r>
              <a:rPr lang="cs-CZ" dirty="0" err="1" smtClean="0"/>
              <a:t>Dachsparren</a:t>
            </a:r>
            <a:endParaRPr lang="cs-CZ" dirty="0" smtClean="0"/>
          </a:p>
          <a:p>
            <a:r>
              <a:rPr lang="cs-CZ" dirty="0" smtClean="0"/>
              <a:t>e </a:t>
            </a:r>
            <a:r>
              <a:rPr lang="cs-CZ" dirty="0" err="1" smtClean="0"/>
              <a:t>Decke</a:t>
            </a:r>
            <a:endParaRPr lang="cs-CZ" dirty="0" smtClean="0"/>
          </a:p>
          <a:p>
            <a:r>
              <a:rPr lang="cs-CZ" dirty="0" smtClean="0"/>
              <a:t>r </a:t>
            </a:r>
            <a:r>
              <a:rPr lang="cs-CZ" dirty="0" err="1" smtClean="0"/>
              <a:t>Fußboden</a:t>
            </a:r>
            <a:endParaRPr lang="cs-CZ" dirty="0" smtClean="0"/>
          </a:p>
          <a:p>
            <a:r>
              <a:rPr lang="cs-CZ" dirty="0" smtClean="0"/>
              <a:t>s Fundament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Dachstühle</a:t>
            </a:r>
            <a:endParaRPr lang="cs-CZ" dirty="0" smtClean="0"/>
          </a:p>
          <a:p>
            <a:r>
              <a:rPr lang="cs-CZ" dirty="0" smtClean="0"/>
              <a:t>(</a:t>
            </a:r>
            <a:r>
              <a:rPr lang="cs-CZ" dirty="0" err="1" smtClean="0"/>
              <a:t>Fenster</a:t>
            </a:r>
            <a:r>
              <a:rPr lang="cs-CZ" dirty="0" smtClean="0"/>
              <a:t>)</a:t>
            </a:r>
            <a:r>
              <a:rPr lang="cs-CZ" dirty="0" err="1" smtClean="0"/>
              <a:t>stürze</a:t>
            </a:r>
            <a:endParaRPr lang="cs-CZ" dirty="0" smtClean="0"/>
          </a:p>
          <a:p>
            <a:r>
              <a:rPr lang="cs-CZ" dirty="0" err="1" smtClean="0"/>
              <a:t>Mauern</a:t>
            </a:r>
            <a:endParaRPr lang="cs-CZ" dirty="0" smtClean="0"/>
          </a:p>
          <a:p>
            <a:r>
              <a:rPr lang="cs-CZ" dirty="0" err="1" smtClean="0"/>
              <a:t>Blitzableiter</a:t>
            </a:r>
            <a:endParaRPr lang="cs-CZ" dirty="0" smtClean="0"/>
          </a:p>
          <a:p>
            <a:r>
              <a:rPr lang="cs-CZ" dirty="0" err="1" smtClean="0"/>
              <a:t>Schornsteine</a:t>
            </a:r>
            <a:endParaRPr lang="cs-CZ" dirty="0" smtClean="0"/>
          </a:p>
          <a:p>
            <a:r>
              <a:rPr lang="cs-CZ" dirty="0" err="1" smtClean="0"/>
              <a:t>Dachsparren</a:t>
            </a:r>
            <a:endParaRPr lang="cs-CZ" dirty="0" smtClean="0"/>
          </a:p>
          <a:p>
            <a:r>
              <a:rPr lang="cs-CZ" dirty="0" err="1" smtClean="0"/>
              <a:t>Decken</a:t>
            </a:r>
            <a:endParaRPr lang="cs-CZ" dirty="0" smtClean="0"/>
          </a:p>
          <a:p>
            <a:r>
              <a:rPr lang="cs-CZ" dirty="0" err="1" smtClean="0"/>
              <a:t>Fußböden</a:t>
            </a:r>
            <a:endParaRPr lang="cs-CZ" dirty="0" smtClean="0"/>
          </a:p>
          <a:p>
            <a:r>
              <a:rPr lang="cs-CZ" dirty="0" smtClean="0"/>
              <a:t>Fundamente</a:t>
            </a:r>
            <a:endParaRPr lang="cs-CZ" dirty="0"/>
          </a:p>
        </p:txBody>
      </p:sp>
    </p:spTree>
  </p:cSld>
  <p:clrMapOvr>
    <a:masterClrMapping/>
  </p:clrMapOvr>
  <p:transition spd="med">
    <p:pull dir="u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err="1" smtClean="0"/>
              <a:t>Welche</a:t>
            </a:r>
            <a:r>
              <a:rPr lang="cs-CZ" sz="3200" dirty="0" smtClean="0"/>
              <a:t> </a:t>
            </a:r>
            <a:r>
              <a:rPr lang="cs-CZ" sz="3200" dirty="0" err="1" smtClean="0"/>
              <a:t>Materialien</a:t>
            </a:r>
            <a:r>
              <a:rPr lang="cs-CZ" sz="3200" dirty="0" smtClean="0"/>
              <a:t> </a:t>
            </a:r>
            <a:r>
              <a:rPr lang="cs-CZ" sz="3200" dirty="0" err="1" smtClean="0"/>
              <a:t>verwendet</a:t>
            </a:r>
            <a:r>
              <a:rPr lang="cs-CZ" sz="3200" dirty="0" smtClean="0"/>
              <a:t> man </a:t>
            </a:r>
            <a:r>
              <a:rPr lang="cs-CZ" sz="3200" dirty="0" err="1" smtClean="0"/>
              <a:t>bei</a:t>
            </a:r>
            <a:r>
              <a:rPr lang="cs-CZ" sz="3200" dirty="0" smtClean="0"/>
              <a:t> </a:t>
            </a:r>
            <a:r>
              <a:rPr lang="cs-CZ" sz="3200" dirty="0" err="1" smtClean="0"/>
              <a:t>folgenden</a:t>
            </a:r>
            <a:r>
              <a:rPr lang="cs-CZ" sz="3200" dirty="0" smtClean="0"/>
              <a:t> </a:t>
            </a:r>
            <a:r>
              <a:rPr lang="cs-CZ" sz="3200" dirty="0" err="1" smtClean="0"/>
              <a:t>Bauteilen</a:t>
            </a:r>
            <a:r>
              <a:rPr lang="cs-CZ" sz="3200" dirty="0" smtClean="0"/>
              <a:t>?</a:t>
            </a:r>
            <a:br>
              <a:rPr lang="cs-CZ" sz="32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Fenster</a:t>
            </a:r>
            <a:endParaRPr lang="cs-CZ" dirty="0" smtClean="0"/>
          </a:p>
          <a:p>
            <a:r>
              <a:rPr lang="cs-CZ" dirty="0" err="1" smtClean="0"/>
              <a:t>Türen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Zargen</a:t>
            </a:r>
            <a:endParaRPr lang="cs-CZ" dirty="0" smtClean="0"/>
          </a:p>
          <a:p>
            <a:r>
              <a:rPr lang="cs-CZ" dirty="0" err="1" smtClean="0"/>
              <a:t>Mauerwerk</a:t>
            </a:r>
            <a:endParaRPr lang="cs-CZ" dirty="0" smtClean="0"/>
          </a:p>
          <a:p>
            <a:r>
              <a:rPr lang="cs-CZ" dirty="0" smtClean="0"/>
              <a:t>Fundamente</a:t>
            </a:r>
          </a:p>
          <a:p>
            <a:r>
              <a:rPr lang="cs-CZ" dirty="0" err="1" smtClean="0"/>
              <a:t>Stürze</a:t>
            </a:r>
            <a:endParaRPr lang="cs-CZ" dirty="0" smtClean="0"/>
          </a:p>
          <a:p>
            <a:r>
              <a:rPr lang="cs-CZ" dirty="0" err="1" smtClean="0"/>
              <a:t>Blitzableiter</a:t>
            </a:r>
            <a:endParaRPr lang="cs-CZ" dirty="0" smtClean="0"/>
          </a:p>
          <a:p>
            <a:r>
              <a:rPr lang="cs-CZ" dirty="0" err="1" smtClean="0"/>
              <a:t>Fußböden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Glas</a:t>
            </a:r>
            <a:r>
              <a:rPr lang="cs-CZ" sz="2800" dirty="0" smtClean="0"/>
              <a:t>, </a:t>
            </a:r>
            <a:r>
              <a:rPr lang="cs-CZ" sz="2800" dirty="0" err="1" smtClean="0"/>
              <a:t>Kunststoff</a:t>
            </a:r>
            <a:endParaRPr lang="cs-CZ" sz="2800" dirty="0" smtClean="0"/>
          </a:p>
          <a:p>
            <a:r>
              <a:rPr lang="cs-CZ" sz="2800" dirty="0" err="1" smtClean="0"/>
              <a:t>Holz</a:t>
            </a:r>
            <a:r>
              <a:rPr lang="cs-CZ" sz="2800" dirty="0" smtClean="0"/>
              <a:t>, </a:t>
            </a:r>
            <a:r>
              <a:rPr lang="cs-CZ" sz="2800" dirty="0" err="1" smtClean="0"/>
              <a:t>Metall</a:t>
            </a:r>
            <a:r>
              <a:rPr lang="cs-CZ" sz="2800" dirty="0" smtClean="0"/>
              <a:t>, </a:t>
            </a:r>
            <a:r>
              <a:rPr lang="cs-CZ" sz="2800" dirty="0" err="1" smtClean="0"/>
              <a:t>Glas</a:t>
            </a:r>
            <a:endParaRPr lang="cs-CZ" sz="2800" dirty="0" smtClean="0"/>
          </a:p>
          <a:p>
            <a:r>
              <a:rPr lang="cs-CZ" sz="2800" dirty="0" err="1" smtClean="0"/>
              <a:t>Keramische</a:t>
            </a:r>
            <a:r>
              <a:rPr lang="cs-CZ" sz="2800" dirty="0" smtClean="0"/>
              <a:t> </a:t>
            </a:r>
            <a:r>
              <a:rPr lang="cs-CZ" sz="2800" dirty="0" err="1" smtClean="0"/>
              <a:t>Ziegeln</a:t>
            </a:r>
            <a:endParaRPr lang="cs-CZ" sz="2800" dirty="0" smtClean="0"/>
          </a:p>
          <a:p>
            <a:r>
              <a:rPr lang="cs-CZ" sz="2800" dirty="0" smtClean="0"/>
              <a:t>Beton, </a:t>
            </a:r>
            <a:r>
              <a:rPr lang="cs-CZ" sz="2800" dirty="0" err="1" smtClean="0"/>
              <a:t>Stahlbeton</a:t>
            </a:r>
            <a:endParaRPr lang="cs-CZ" sz="2800" dirty="0" smtClean="0"/>
          </a:p>
          <a:p>
            <a:r>
              <a:rPr lang="cs-CZ" sz="2800" dirty="0" smtClean="0"/>
              <a:t>Keramik+</a:t>
            </a:r>
            <a:r>
              <a:rPr lang="cs-CZ" sz="2800" dirty="0" err="1" smtClean="0"/>
              <a:t>Stahlbeton</a:t>
            </a:r>
            <a:endParaRPr lang="cs-CZ" sz="2800" dirty="0" smtClean="0"/>
          </a:p>
          <a:p>
            <a:r>
              <a:rPr lang="cs-CZ" sz="2800" dirty="0" err="1" smtClean="0"/>
              <a:t>Metall</a:t>
            </a:r>
            <a:endParaRPr lang="cs-CZ" sz="2800" dirty="0" smtClean="0"/>
          </a:p>
          <a:p>
            <a:r>
              <a:rPr lang="cs-CZ" sz="2800" dirty="0" err="1" smtClean="0"/>
              <a:t>Holz</a:t>
            </a:r>
            <a:r>
              <a:rPr lang="cs-CZ" sz="2800" dirty="0" smtClean="0"/>
              <a:t>, </a:t>
            </a:r>
            <a:r>
              <a:rPr lang="cs-CZ" sz="2800" dirty="0" err="1" smtClean="0"/>
              <a:t>Kunststoff</a:t>
            </a:r>
            <a:r>
              <a:rPr lang="cs-CZ" sz="2800" dirty="0" smtClean="0"/>
              <a:t>, Textil, </a:t>
            </a:r>
            <a:r>
              <a:rPr lang="cs-CZ" sz="2800" dirty="0" err="1" smtClean="0"/>
              <a:t>Fliesen</a:t>
            </a:r>
            <a:endParaRPr lang="cs-CZ" sz="2800" dirty="0"/>
          </a:p>
        </p:txBody>
      </p:sp>
    </p:spTree>
  </p:cSld>
  <p:clrMapOvr>
    <a:masterClrMapping/>
  </p:clrMapOvr>
  <p:transition spd="med">
    <p:pull dir="u"/>
    <p:sndAc>
      <p:stSnd>
        <p:snd r:embed="rId2" name="hamm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http://ekolist.cz/cz/fotobanka/sidla-budovy-stavby/budovy/obycejne-budovy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http://www.penzion-hotel.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/detail-</a:t>
            </a:r>
            <a:r>
              <a:rPr lang="cs-CZ" dirty="0" err="1" smtClean="0">
                <a:hlinkClick r:id="rId4"/>
              </a:rPr>
              <a:t>ubytovani</a:t>
            </a:r>
            <a:r>
              <a:rPr lang="cs-CZ" dirty="0" smtClean="0">
                <a:hlinkClick r:id="rId4"/>
              </a:rPr>
              <a:t>/chata---chalupa/chata-</a:t>
            </a:r>
            <a:r>
              <a:rPr lang="cs-CZ" dirty="0" err="1" smtClean="0">
                <a:hlinkClick r:id="rId4"/>
              </a:rPr>
              <a:t>sunday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cernova</a:t>
            </a:r>
            <a:r>
              <a:rPr lang="cs-CZ" dirty="0" smtClean="0">
                <a:hlinkClick r:id="rId4"/>
              </a:rPr>
              <a:t>/542.html</a:t>
            </a:r>
            <a:endParaRPr lang="cs-CZ" dirty="0" smtClean="0"/>
          </a:p>
          <a:p>
            <a:r>
              <a:rPr lang="cs-CZ" dirty="0" smtClean="0"/>
              <a:t>http://www.stavebnictvi3000.cz/</a:t>
            </a:r>
            <a:r>
              <a:rPr lang="cs-CZ" dirty="0" err="1" smtClean="0"/>
              <a:t>clanky</a:t>
            </a:r>
            <a:r>
              <a:rPr lang="cs-CZ" dirty="0" smtClean="0"/>
              <a:t>/</a:t>
            </a:r>
            <a:r>
              <a:rPr lang="cs-CZ" dirty="0" err="1" smtClean="0"/>
              <a:t>porotherm</a:t>
            </a:r>
            <a:r>
              <a:rPr lang="cs-CZ" dirty="0" smtClean="0"/>
              <a:t>-</a:t>
            </a:r>
            <a:r>
              <a:rPr lang="cs-CZ" dirty="0" err="1" smtClean="0"/>
              <a:t>aku</a:t>
            </a:r>
            <a:r>
              <a:rPr lang="cs-CZ" dirty="0" smtClean="0"/>
              <a:t>-pro-</a:t>
            </a:r>
            <a:r>
              <a:rPr lang="cs-CZ" dirty="0" err="1" smtClean="0"/>
              <a:t>tiche</a:t>
            </a:r>
            <a:r>
              <a:rPr lang="cs-CZ" dirty="0" smtClean="0"/>
              <a:t>-bydleni/</a:t>
            </a:r>
            <a:endParaRPr lang="cs-CZ" dirty="0"/>
          </a:p>
        </p:txBody>
      </p:sp>
    </p:spTree>
  </p:cSld>
  <p:clrMapOvr>
    <a:masterClrMapping/>
  </p:clrMapOvr>
  <p:transition spd="med">
    <p:pull dir="u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>
    <a:lnDef>
      <a:spPr>
        <a:ln w="25400">
          <a:solidFill>
            <a:srgbClr val="00B050"/>
          </a:solidFill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183</TotalTime>
  <Words>280</Words>
  <Application>Microsoft Office PowerPoint</Application>
  <PresentationFormat>Předvádění na obrazovce (4:3)</PresentationFormat>
  <Paragraphs>109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Medián</vt:lpstr>
      <vt:lpstr>Motiv systému Office</vt:lpstr>
      <vt:lpstr>Prezentace aplikace PowerPoint</vt:lpstr>
      <vt:lpstr>Bauteile</vt:lpstr>
      <vt:lpstr>Hochbauten</vt:lpstr>
      <vt:lpstr>Ein Wohnhaus</vt:lpstr>
      <vt:lpstr>Das kennen Sie sicher schon:</vt:lpstr>
      <vt:lpstr>Und jetzt ein paar neue Begriffe:</vt:lpstr>
      <vt:lpstr>Und noch einige:</vt:lpstr>
      <vt:lpstr>Wie heißt die Mehrzahl?</vt:lpstr>
      <vt:lpstr>Wie heißt die Mehrzahl?</vt:lpstr>
      <vt:lpstr> Welche Materialien verwendet man bei folgenden Bauteilen?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Bauteile</dc:title>
  <dc:creator>hp</dc:creator>
  <cp:lastModifiedBy>Alena Stachová</cp:lastModifiedBy>
  <cp:revision>22</cp:revision>
  <dcterms:created xsi:type="dcterms:W3CDTF">2013-08-27T15:47:02Z</dcterms:created>
  <dcterms:modified xsi:type="dcterms:W3CDTF">2013-09-27T11:55:04Z</dcterms:modified>
</cp:coreProperties>
</file>