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2" r:id="rId3"/>
    <p:sldId id="260" r:id="rId4"/>
    <p:sldId id="259" r:id="rId5"/>
    <p:sldId id="261" r:id="rId6"/>
    <p:sldId id="266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solidFill>
                <a:schemeClr val="tx1"/>
              </a:solidFill>
            </a:ln>
          </c:spPr>
          <c:xVal>
            <c:numRef>
              <c:f>List1!$A$2:$A$6</c:f>
              <c:numCache>
                <c:formatCode>General</c:formatCode>
                <c:ptCount val="5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12</c:v>
                </c:pt>
                <c:pt idx="1">
                  <c:v>6</c:v>
                </c:pt>
                <c:pt idx="2">
                  <c:v>4</c:v>
                </c:pt>
                <c:pt idx="3">
                  <c:v>3</c:v>
                </c:pt>
                <c:pt idx="4">
                  <c:v>2.4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5071744"/>
        <c:axId val="69231744"/>
      </c:scatterChart>
      <c:valAx>
        <c:axId val="45071744"/>
        <c:scaling>
          <c:orientation val="minMax"/>
          <c:max val="8"/>
        </c:scaling>
        <c:delete val="0"/>
        <c:axPos val="b"/>
        <c:numFmt formatCode="General" sourceLinked="1"/>
        <c:majorTickMark val="out"/>
        <c:minorTickMark val="none"/>
        <c:tickLblPos val="nextTo"/>
        <c:crossAx val="69231744"/>
        <c:crosses val="autoZero"/>
        <c:crossBetween val="midCat"/>
      </c:valAx>
      <c:valAx>
        <c:axId val="69231744"/>
        <c:scaling>
          <c:orientation val="minMax"/>
          <c:max val="12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45071744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 algn="ctr">
              <a:buNone/>
            </a:pPr>
            <a:r>
              <a:rPr lang="cs-CZ" sz="15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5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5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5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5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5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5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5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PŘEDMĚT: M</a:t>
            </a:r>
            <a:r>
              <a:rPr lang="cs-CZ" sz="1500" dirty="0" smtClean="0">
                <a:solidFill>
                  <a:prstClr val="black"/>
                </a:solidFill>
              </a:rPr>
              <a:t>atematika</a:t>
            </a:r>
          </a:p>
          <a:p>
            <a:pPr marL="0" lvl="0" indent="0">
              <a:buNone/>
            </a:pPr>
            <a:r>
              <a:rPr lang="cs-CZ" sz="1500" dirty="0" smtClean="0">
                <a:solidFill>
                  <a:prstClr val="black"/>
                </a:solidFill>
              </a:rPr>
              <a:t>ROČNÍK:6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TÉMA: </a:t>
            </a:r>
            <a:r>
              <a:rPr lang="cs-CZ" sz="1500" dirty="0" smtClean="0">
                <a:solidFill>
                  <a:prstClr val="black"/>
                </a:solidFill>
              </a:rPr>
              <a:t>Nepřímá úměrnost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AUTOR:Mgr.Iva Škvarlová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DATUM </a:t>
            </a:r>
            <a:r>
              <a:rPr lang="cs-CZ" sz="1500" dirty="0" smtClean="0">
                <a:solidFill>
                  <a:prstClr val="black"/>
                </a:solidFill>
              </a:rPr>
              <a:t>VYTVOŘENÍ:29.3.2012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5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2100" b="1" dirty="0" smtClean="0">
                <a:solidFill>
                  <a:srgbClr val="C00000"/>
                </a:solidFill>
              </a:rPr>
              <a:t>VY_32_INOVACE_45_IŠ</a:t>
            </a:r>
            <a:endParaRPr lang="cs-CZ" sz="2100" b="1" dirty="0">
              <a:solidFill>
                <a:srgbClr val="C00000"/>
              </a:solidFill>
            </a:endParaRPr>
          </a:p>
          <a:p>
            <a:pPr marL="0" lvl="0" indent="0">
              <a:buNone/>
            </a:pPr>
            <a:endParaRPr lang="cs-CZ" sz="15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356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nepřímé úměrnosti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 smtClean="0"/>
              <a:t>d)</a:t>
            </a:r>
            <a:r>
              <a:rPr lang="cs-CZ" b="1" i="1" dirty="0" smtClean="0"/>
              <a:t>Pomůcky</a:t>
            </a:r>
            <a:r>
              <a:rPr lang="cs-CZ" dirty="0" smtClean="0"/>
              <a:t>: </a:t>
            </a:r>
            <a:r>
              <a:rPr lang="cs-CZ" dirty="0"/>
              <a:t>pracovní list, psací potřeby, rýsovací potřeby,</a:t>
            </a:r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 smtClean="0"/>
              <a:t>nepřímá úměrnost , tabulka, graf</a:t>
            </a:r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504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45  </a:t>
            </a:r>
            <a:r>
              <a:rPr lang="cs-CZ" sz="3600" dirty="0">
                <a:solidFill>
                  <a:srgbClr val="00B050"/>
                </a:solidFill>
              </a:rPr>
              <a:t>Procvičovací pracovní list 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Slovní úloha- </a:t>
            </a:r>
            <a:r>
              <a:rPr lang="cs-CZ" sz="3600" dirty="0" smtClean="0"/>
              <a:t>nepřímá úměrnost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endParaRPr lang="cs-CZ" i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/>
              <a:t>Skupina zedníků v počtu 6 členů je s danou prací hotova za 12 dní</a:t>
            </a:r>
            <a:r>
              <a:rPr lang="cs-CZ" dirty="0" smtClean="0"/>
              <a:t>. Za </a:t>
            </a:r>
            <a:r>
              <a:rPr lang="cs-CZ" dirty="0"/>
              <a:t>jak dlouho bude s touž prací  hotovo </a:t>
            </a:r>
            <a:r>
              <a:rPr lang="cs-CZ" dirty="0" smtClean="0"/>
              <a:t>4,3,2 zedníci?</a:t>
            </a:r>
            <a:endParaRPr lang="cs-CZ" i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i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i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i="1" dirty="0" smtClean="0">
                <a:solidFill>
                  <a:prstClr val="black"/>
                </a:solidFill>
              </a:rPr>
              <a:t>…………………úměrnost </a:t>
            </a:r>
            <a:r>
              <a:rPr lang="cs-CZ" i="1" dirty="0">
                <a:solidFill>
                  <a:prstClr val="black"/>
                </a:solidFill>
              </a:rPr>
              <a:t>–slovní úloha (zápis + výpočty </a:t>
            </a:r>
            <a:r>
              <a:rPr lang="cs-CZ" i="1" dirty="0" smtClean="0">
                <a:solidFill>
                  <a:prstClr val="black"/>
                </a:solidFill>
              </a:rPr>
              <a:t>tabulku</a:t>
            </a:r>
            <a:r>
              <a:rPr lang="cs-CZ" i="1" dirty="0">
                <a:solidFill>
                  <a:prstClr val="black"/>
                </a:solidFill>
              </a:rPr>
              <a:t>, výpočet k ,graf)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96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rgbClr val="FF0000"/>
                </a:solidFill>
              </a:rPr>
              <a:t>45Provičovací </a:t>
            </a:r>
            <a:r>
              <a:rPr lang="cs-CZ" sz="1800" dirty="0">
                <a:solidFill>
                  <a:srgbClr val="FF0000"/>
                </a:solidFill>
              </a:rPr>
              <a:t>pracovní list - řešení</a:t>
            </a:r>
            <a:br>
              <a:rPr lang="cs-CZ" sz="1800" dirty="0">
                <a:solidFill>
                  <a:srgbClr val="FF0000"/>
                </a:solidFill>
              </a:rPr>
            </a:br>
            <a:r>
              <a:rPr lang="cs-CZ" sz="1800" dirty="0"/>
              <a:t>Skupina </a:t>
            </a:r>
            <a:r>
              <a:rPr lang="cs-CZ" sz="1800" dirty="0" smtClean="0"/>
              <a:t>zedníků v počtu 2 členů je s danou prací hotova za 12 dní. Za jak dlouho bude s touž prací  hotovo4, </a:t>
            </a:r>
            <a:r>
              <a:rPr lang="cs-CZ" sz="1800" dirty="0" smtClean="0"/>
              <a:t>6,8,10 zedníků?</a:t>
            </a:r>
            <a:endParaRPr lang="cs-CZ" sz="1800" dirty="0"/>
          </a:p>
        </p:txBody>
      </p:sp>
      <p:pic>
        <p:nvPicPr>
          <p:cNvPr id="1026" name="Picture 2" descr="C:\Users\ZS SLOVAN\AppData\Local\Microsoft\Windows\Temporary Internet Files\Content.IE5\JGX493PI\MC900228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45" y="1077640"/>
            <a:ext cx="14758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2339752" y="1606600"/>
                <a:ext cx="1799529" cy="269607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1500" dirty="0" smtClean="0">
                    <a:solidFill>
                      <a:srgbClr val="FF0000"/>
                    </a:solidFill>
                  </a:rPr>
                  <a:t>zápis</a:t>
                </a:r>
              </a:p>
              <a:p>
                <a:pPr marL="0" indent="0">
                  <a:buNone/>
                </a:pPr>
                <a:r>
                  <a:rPr lang="cs-CZ" sz="1500" dirty="0" smtClean="0"/>
                  <a:t>2zedníci        12 dní</a:t>
                </a:r>
              </a:p>
              <a:p>
                <a:pPr marL="0" indent="0">
                  <a:buNone/>
                </a:pPr>
                <a:r>
                  <a:rPr lang="cs-CZ" sz="1500" dirty="0">
                    <a:solidFill>
                      <a:srgbClr val="FF0000"/>
                    </a:solidFill>
                  </a:rPr>
                  <a:t>4</a:t>
                </a:r>
                <a:r>
                  <a:rPr lang="cs-CZ" sz="1500" dirty="0" smtClean="0"/>
                  <a:t> zedníci          x dní</a:t>
                </a:r>
              </a:p>
              <a:p>
                <a:pPr marL="0" indent="0">
                  <a:buNone/>
                </a:pPr>
                <a:r>
                  <a:rPr lang="cs-CZ" sz="1500" dirty="0" smtClean="0"/>
                  <a:t>-------------------------</a:t>
                </a:r>
              </a:p>
              <a:p>
                <a:pPr marL="0" indent="0">
                  <a:buNone/>
                </a:pPr>
                <a:r>
                  <a:rPr lang="cs-CZ" sz="1500" dirty="0" smtClean="0"/>
                  <a:t>X=</a:t>
                </a:r>
                <a:r>
                  <a:rPr lang="cs-CZ" sz="1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1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1800" b="0" i="1" smtClean="0">
                        <a:latin typeface="Cambria Math"/>
                      </a:rPr>
                      <m:t>   . 12</m:t>
                    </m:r>
                  </m:oMath>
                </a14:m>
                <a:r>
                  <a:rPr lang="cs-CZ" sz="1500" dirty="0" smtClean="0"/>
                  <a:t>(krať)</a:t>
                </a:r>
                <a:endParaRPr lang="cs-CZ" sz="1500" dirty="0"/>
              </a:p>
              <a:p>
                <a:pPr marL="0" indent="0">
                  <a:buNone/>
                </a:pPr>
                <a:endParaRPr lang="cs-CZ" sz="1500" dirty="0" smtClean="0"/>
              </a:p>
              <a:p>
                <a:pPr marL="0" indent="0">
                  <a:buNone/>
                </a:pPr>
                <a:r>
                  <a:rPr lang="cs-CZ" sz="1500" dirty="0"/>
                  <a:t>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1800" b="0" i="1" smtClean="0">
                            <a:latin typeface="Cambria Math"/>
                          </a:rPr>
                          <m:t>1</m:t>
                        </m:r>
                      </m:den>
                    </m:f>
                    <m:r>
                      <a:rPr lang="cs-CZ" sz="1800" i="1">
                        <a:latin typeface="Cambria Math"/>
                      </a:rPr>
                      <m:t>   . </m:t>
                    </m:r>
                    <m:r>
                      <a:rPr lang="cs-CZ" sz="1800" b="0" i="1" smtClean="0">
                        <a:latin typeface="Cambria Math"/>
                      </a:rPr>
                      <m:t>3</m:t>
                    </m:r>
                  </m:oMath>
                </a14:m>
                <a:endParaRPr lang="cs-CZ" sz="1800" dirty="0"/>
              </a:p>
              <a:p>
                <a:pPr marL="0" indent="0">
                  <a:buNone/>
                </a:pPr>
                <a:r>
                  <a:rPr lang="cs-CZ" sz="1500" dirty="0" smtClean="0"/>
                  <a:t>X= </a:t>
                </a:r>
                <a:r>
                  <a:rPr lang="cs-CZ" sz="1500" dirty="0"/>
                  <a:t>6</a:t>
                </a:r>
                <a:r>
                  <a:rPr lang="cs-CZ" sz="1500" dirty="0" smtClean="0"/>
                  <a:t>  </a:t>
                </a:r>
                <a:r>
                  <a:rPr lang="cs-CZ" sz="1400" dirty="0" smtClean="0"/>
                  <a:t>dní</a:t>
                </a:r>
                <a:endParaRPr lang="cs-CZ" sz="1400" dirty="0"/>
              </a:p>
            </p:txBody>
          </p:sp>
        </mc:Choice>
        <mc:Fallback xmlns="">
          <p:sp>
            <p:nvSpPr>
              <p:cNvPr id="9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2339752" y="1606600"/>
                <a:ext cx="1799529" cy="2696071"/>
              </a:xfrm>
              <a:blipFill rotWithShape="1">
                <a:blip r:embed="rId3" cstate="print"/>
                <a:stretch>
                  <a:fillRect l="-1356" t="-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se šipkou 9"/>
          <p:cNvCxnSpPr/>
          <p:nvPr/>
        </p:nvCxnSpPr>
        <p:spPr>
          <a:xfrm flipV="1">
            <a:off x="4067944" y="1988840"/>
            <a:ext cx="0" cy="5289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348488" y="1988840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3"/>
              <p:cNvSpPr txBox="1">
                <a:spLocks/>
              </p:cNvSpPr>
              <p:nvPr/>
            </p:nvSpPr>
            <p:spPr>
              <a:xfrm>
                <a:off x="4356646" y="1746827"/>
                <a:ext cx="1943546" cy="269607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2zedníci        12 dní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>
                    <a:solidFill>
                      <a:srgbClr val="FF0000"/>
                    </a:solidFill>
                  </a:rPr>
                  <a:t>6</a:t>
                </a:r>
                <a:r>
                  <a:rPr lang="cs-CZ" sz="1500" dirty="0" smtClean="0"/>
                  <a:t> zedníků           x dní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-------------------------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X=</a:t>
                </a:r>
                <a:r>
                  <a:rPr lang="cs-CZ" sz="1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1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1800" i="1" smtClean="0">
                        <a:latin typeface="Cambria Math"/>
                      </a:rPr>
                      <m:t>   . 12</m:t>
                    </m:r>
                  </m:oMath>
                </a14:m>
                <a:r>
                  <a:rPr lang="cs-CZ" sz="1500" dirty="0" smtClean="0"/>
                  <a:t>(krať)</a:t>
                </a:r>
                <a:endParaRPr lang="cs-CZ" sz="1500" dirty="0"/>
              </a:p>
              <a:p>
                <a:pPr marL="0" indent="0">
                  <a:buFont typeface="Arial" pitchFamily="34" charset="0"/>
                  <a:buNone/>
                </a:pPr>
                <a:endParaRPr lang="cs-CZ" sz="1500" dirty="0" smtClean="0"/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/>
                  <a:t>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1800" i="1" smtClean="0">
                            <a:latin typeface="Cambria Math"/>
                          </a:rPr>
                          <m:t>1</m:t>
                        </m:r>
                      </m:den>
                    </m:f>
                    <m:r>
                      <a:rPr lang="cs-CZ" sz="1800" i="1">
                        <a:latin typeface="Cambria Math"/>
                      </a:rPr>
                      <m:t>   . </m:t>
                    </m:r>
                    <m:r>
                      <a:rPr lang="cs-CZ" sz="1800" b="0" i="1" smtClean="0">
                        <a:latin typeface="Cambria Math"/>
                      </a:rPr>
                      <m:t>2</m:t>
                    </m:r>
                  </m:oMath>
                </a14:m>
                <a:endParaRPr lang="cs-CZ" sz="1800" dirty="0"/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X= 4  </a:t>
                </a:r>
                <a:r>
                  <a:rPr lang="cs-CZ" sz="1400" dirty="0" smtClean="0"/>
                  <a:t>dní</a:t>
                </a:r>
                <a:endParaRPr lang="cs-CZ" sz="1400" dirty="0"/>
              </a:p>
            </p:txBody>
          </p:sp>
        </mc:Choice>
        <mc:Fallback xmlns="">
          <p:sp>
            <p:nvSpPr>
              <p:cNvPr id="19" name="Zástupný symbol pro obsah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6646" y="1746827"/>
                <a:ext cx="1943546" cy="269607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258" t="-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se šipkou 19"/>
          <p:cNvCxnSpPr/>
          <p:nvPr/>
        </p:nvCxnSpPr>
        <p:spPr>
          <a:xfrm>
            <a:off x="5322592" y="1882093"/>
            <a:ext cx="0" cy="3364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6084168" y="1882093"/>
            <a:ext cx="0" cy="5139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ZS SLOVAN\AppData\Local\Microsoft\Windows\Temporary Internet Files\Content.IE5\S9Z21VJL\MC9002899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70" y="3687763"/>
            <a:ext cx="1852993" cy="211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766828"/>
              </p:ext>
            </p:extLst>
          </p:nvPr>
        </p:nvGraphicFramePr>
        <p:xfrm>
          <a:off x="2339752" y="4581128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Počet zedníků</a:t>
                      </a:r>
                      <a:endParaRPr lang="cs-CZ" sz="1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Počet dní</a:t>
                      </a:r>
                      <a:endParaRPr lang="cs-CZ" sz="1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3"/>
              <p:cNvSpPr txBox="1">
                <a:spLocks/>
              </p:cNvSpPr>
              <p:nvPr/>
            </p:nvSpPr>
            <p:spPr>
              <a:xfrm>
                <a:off x="6660232" y="1747981"/>
                <a:ext cx="1943546" cy="269607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2zedníci        12 dní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>
                    <a:solidFill>
                      <a:srgbClr val="FF0000"/>
                    </a:solidFill>
                  </a:rPr>
                  <a:t>8</a:t>
                </a:r>
                <a:r>
                  <a:rPr lang="cs-CZ" sz="1500" dirty="0" smtClean="0"/>
                  <a:t> zedníků          x dní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-------------------------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X=</a:t>
                </a:r>
                <a:r>
                  <a:rPr lang="cs-CZ" sz="1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1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1800" i="1" smtClean="0">
                        <a:latin typeface="Cambria Math"/>
                      </a:rPr>
                      <m:t>   . 12</m:t>
                    </m:r>
                  </m:oMath>
                </a14:m>
                <a:r>
                  <a:rPr lang="cs-CZ" sz="1500" dirty="0" smtClean="0"/>
                  <a:t>(krať)</a:t>
                </a:r>
                <a:endParaRPr lang="cs-CZ" sz="1500" dirty="0"/>
              </a:p>
              <a:p>
                <a:pPr marL="0" indent="0">
                  <a:buFont typeface="Arial" pitchFamily="34" charset="0"/>
                  <a:buNone/>
                </a:pPr>
                <a:endParaRPr lang="cs-CZ" sz="1500" dirty="0" smtClean="0"/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/>
                  <a:t>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18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1800" i="1">
                        <a:latin typeface="Cambria Math"/>
                      </a:rPr>
                      <m:t>   . </m:t>
                    </m:r>
                    <m:r>
                      <a:rPr lang="cs-CZ" sz="1800" b="0" i="1" smtClean="0">
                        <a:latin typeface="Cambria Math"/>
                      </a:rPr>
                      <m:t>3</m:t>
                    </m:r>
                  </m:oMath>
                </a14:m>
                <a:endParaRPr lang="cs-CZ" sz="1800" dirty="0"/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X= 3 </a:t>
                </a:r>
                <a:r>
                  <a:rPr lang="cs-CZ" sz="1400" dirty="0" smtClean="0"/>
                  <a:t>dní</a:t>
                </a:r>
                <a:endParaRPr lang="cs-CZ" sz="1400" dirty="0"/>
              </a:p>
            </p:txBody>
          </p:sp>
        </mc:Choice>
        <mc:Fallback xmlns="">
          <p:sp>
            <p:nvSpPr>
              <p:cNvPr id="27" name="Zástupný symbol pro obsah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1747981"/>
                <a:ext cx="1943546" cy="269607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258" t="-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2066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a graf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4319501"/>
              </p:ext>
            </p:extLst>
          </p:nvPr>
        </p:nvGraphicFramePr>
        <p:xfrm>
          <a:off x="827584" y="3068960"/>
          <a:ext cx="6026784" cy="30243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748" y="1788096"/>
            <a:ext cx="6102350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071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TABULKY JSME SESTAVILI GRAF</a:t>
            </a:r>
          </a:p>
          <a:p>
            <a:r>
              <a:rPr lang="cs-CZ" dirty="0" smtClean="0"/>
              <a:t>KONTROLOU SPRÁVNOSTI JE VZNIKLÁ </a:t>
            </a:r>
          </a:p>
          <a:p>
            <a:pPr marL="0" indent="0">
              <a:buNone/>
            </a:pPr>
            <a:r>
              <a:rPr lang="cs-CZ" dirty="0" smtClean="0"/>
              <a:t>    KŘIVKA  =     HYPERBOLA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496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/>
              <a:t>Obrázky a kliparty:</a:t>
            </a:r>
          </a:p>
          <a:p>
            <a:pPr marL="0" indent="0">
              <a:buNone/>
            </a:pPr>
            <a:r>
              <a:rPr lang="en-US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242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45  Procvičovací pracovní list  Slovní úloha- nepřímá úměrnost</vt:lpstr>
      <vt:lpstr>45Provičovací pracovní list - řešení Skupina zedníků v počtu 2 členů je s danou prací hotova za 12 dní. Za jak dlouho bude s touž prací  hotovo4, 6,8,10 zedníků?</vt:lpstr>
      <vt:lpstr>Tabulka a graf</vt:lpstr>
      <vt:lpstr>KONTROLA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16</cp:revision>
  <dcterms:created xsi:type="dcterms:W3CDTF">2012-08-12T10:52:29Z</dcterms:created>
  <dcterms:modified xsi:type="dcterms:W3CDTF">2013-04-30T05:48:02Z</dcterms:modified>
</cp:coreProperties>
</file>