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2" r:id="rId3"/>
    <p:sldId id="257" r:id="rId4"/>
    <p:sldId id="268" r:id="rId5"/>
    <p:sldId id="258" r:id="rId6"/>
    <p:sldId id="259" r:id="rId7"/>
    <p:sldId id="261" r:id="rId8"/>
    <p:sldId id="260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cs-CZ" dirty="0"/>
              <a:t>projekt v rámci vzdělávacího programu</a:t>
            </a:r>
          </a:p>
          <a:p>
            <a:pPr marL="0" indent="0" algn="ctr">
              <a:buNone/>
            </a:pPr>
            <a:r>
              <a:rPr lang="cs-CZ" dirty="0"/>
              <a:t>VZDĚLÁNÍ PRO KONKURENCESCHOPNOST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ŠABLONA ČÍSLO: III/2</a:t>
            </a:r>
          </a:p>
          <a:p>
            <a:pPr marL="0" indent="0" algn="ctr">
              <a:buNone/>
            </a:pPr>
            <a:r>
              <a:rPr lang="cs-CZ" dirty="0"/>
              <a:t>NÁZEV:  INOVACE A ZKVALITNĚNÍ VÝUKY PROSTŘEDNICTVÍM ICT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PŘEDMĚT: Matematika</a:t>
            </a:r>
          </a:p>
          <a:p>
            <a:pPr marL="0" indent="0">
              <a:buNone/>
            </a:pPr>
            <a:r>
              <a:rPr lang="cs-CZ" dirty="0" smtClean="0"/>
              <a:t>ROČNÍK:7.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TÉMA: Procenta - úvod</a:t>
            </a:r>
          </a:p>
          <a:p>
            <a:pPr marL="0" indent="0">
              <a:buNone/>
            </a:pPr>
            <a:r>
              <a:rPr lang="cs-CZ" dirty="0" smtClean="0"/>
              <a:t> AUTOR:Mgr.Iva </a:t>
            </a:r>
            <a:r>
              <a:rPr lang="cs-CZ" dirty="0"/>
              <a:t>Škvarlová</a:t>
            </a:r>
          </a:p>
          <a:p>
            <a:pPr marL="0" indent="0">
              <a:buNone/>
            </a:pPr>
            <a:r>
              <a:rPr lang="cs-CZ" dirty="0"/>
              <a:t>DATUM </a:t>
            </a:r>
            <a:r>
              <a:rPr lang="cs-CZ" dirty="0" smtClean="0"/>
              <a:t>VYTVOŘENÍ:16.4.2012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C00000"/>
                </a:solidFill>
              </a:rPr>
              <a:t>VY_32_INOVACE_46_IŠ</a:t>
            </a:r>
            <a:endParaRPr lang="cs-CZ" sz="44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99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21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ANOTACE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a)</a:t>
            </a:r>
            <a:r>
              <a:rPr lang="cs-CZ" b="1" i="1" dirty="0"/>
              <a:t>Cílová skupina</a:t>
            </a:r>
            <a:r>
              <a:rPr lang="cs-CZ" dirty="0"/>
              <a:t>: Práce je určena pro žáky 7. ročníku</a:t>
            </a:r>
          </a:p>
          <a:p>
            <a:pPr marL="0" indent="0">
              <a:buNone/>
            </a:pPr>
            <a:r>
              <a:rPr lang="cs-CZ" dirty="0" smtClean="0"/>
              <a:t>b)</a:t>
            </a:r>
            <a:r>
              <a:rPr lang="cs-CZ" b="1" i="1" dirty="0" smtClean="0"/>
              <a:t>Téma: </a:t>
            </a:r>
            <a:r>
              <a:rPr lang="cs-CZ" dirty="0"/>
              <a:t>P</a:t>
            </a:r>
            <a:r>
              <a:rPr lang="cs-CZ" dirty="0" smtClean="0"/>
              <a:t>rocenta –</a:t>
            </a:r>
            <a:r>
              <a:rPr lang="cs-CZ" dirty="0"/>
              <a:t> </a:t>
            </a:r>
            <a:r>
              <a:rPr lang="cs-CZ" dirty="0" smtClean="0"/>
              <a:t>úvod</a:t>
            </a:r>
            <a:r>
              <a:rPr lang="cs-CZ" b="1" i="1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c)</a:t>
            </a:r>
            <a:r>
              <a:rPr lang="cs-CZ" b="1" i="1" dirty="0"/>
              <a:t>Cíl</a:t>
            </a:r>
            <a:r>
              <a:rPr lang="cs-CZ" i="1" dirty="0"/>
              <a:t>: </a:t>
            </a:r>
            <a:r>
              <a:rPr lang="cs-CZ" dirty="0"/>
              <a:t>Uplatnění vlastních vědomostí žáka, připomenutí učiva</a:t>
            </a:r>
          </a:p>
          <a:p>
            <a:pPr marL="0" indent="0">
              <a:buNone/>
            </a:pPr>
            <a:r>
              <a:rPr lang="cs-CZ" dirty="0"/>
              <a:t>           a jeho aplikace     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d)</a:t>
            </a:r>
            <a:r>
              <a:rPr lang="cs-CZ" b="1" i="1" dirty="0" smtClean="0"/>
              <a:t>Pomůcky</a:t>
            </a:r>
            <a:r>
              <a:rPr lang="cs-CZ" dirty="0"/>
              <a:t>: pracovní list, psací </a:t>
            </a:r>
            <a:r>
              <a:rPr lang="cs-CZ" dirty="0" smtClean="0"/>
              <a:t>potřeby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e)</a:t>
            </a:r>
            <a:r>
              <a:rPr lang="cs-CZ" b="1" i="1" dirty="0" smtClean="0"/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základní pojmy, zápis, výpočet</a:t>
            </a:r>
          </a:p>
          <a:p>
            <a:pPr marL="0" indent="0">
              <a:buNone/>
            </a:pPr>
            <a:r>
              <a:rPr lang="cs-CZ" dirty="0" smtClean="0"/>
              <a:t>f)</a:t>
            </a:r>
            <a:r>
              <a:rPr lang="cs-CZ" b="1" i="1" dirty="0" smtClean="0"/>
              <a:t>Pilotáž</a:t>
            </a:r>
            <a:r>
              <a:rPr lang="cs-CZ" b="1" dirty="0"/>
              <a:t>: </a:t>
            </a:r>
            <a:r>
              <a:rPr lang="cs-CZ" dirty="0"/>
              <a:t>Žáci si ověřili schopnost samostatně pracovat</a:t>
            </a:r>
          </a:p>
          <a:p>
            <a:pPr marL="0" indent="0">
              <a:buNone/>
            </a:pPr>
            <a:r>
              <a:rPr lang="cs-CZ" dirty="0"/>
              <a:t> a aplikovat své nové vědomosti na konkrétních příkladech.</a:t>
            </a:r>
            <a:r>
              <a:rPr lang="cs-CZ" b="1" dirty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Žáci ocenili přehlednost zápisu a </a:t>
            </a:r>
            <a:r>
              <a:rPr lang="cs-CZ" dirty="0" err="1" smtClean="0"/>
              <a:t>zadánín</a:t>
            </a:r>
            <a:r>
              <a:rPr lang="cs-CZ" dirty="0" smtClean="0"/>
              <a:t> a </a:t>
            </a:r>
            <a:r>
              <a:rPr lang="cs-CZ" dirty="0"/>
              <a:t>také možnost</a:t>
            </a:r>
          </a:p>
          <a:p>
            <a:pPr marL="0" indent="0">
              <a:buNone/>
            </a:pPr>
            <a:r>
              <a:rPr lang="cs-CZ" dirty="0"/>
              <a:t>vracet se k příkladům podle potřeby.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32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B050"/>
                </a:solidFill>
              </a:rPr>
              <a:t>46  Procvičovací pracovní list </a:t>
            </a:r>
            <a:br>
              <a:rPr lang="cs-CZ" dirty="0">
                <a:solidFill>
                  <a:srgbClr val="00B050"/>
                </a:solidFill>
              </a:rPr>
            </a:br>
            <a:r>
              <a:rPr lang="cs-CZ" dirty="0" smtClean="0"/>
              <a:t>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1.ZAPIŠ  SYMBOLEM SLOVO PROCENTO</a:t>
            </a:r>
          </a:p>
          <a:p>
            <a:pPr marL="0" indent="0">
              <a:buNone/>
            </a:pPr>
            <a:r>
              <a:rPr lang="cs-CZ" sz="2000" dirty="0" smtClean="0"/>
              <a:t>2.ZAPIŠ SYMBOLEM ZÁKLAD</a:t>
            </a:r>
          </a:p>
          <a:p>
            <a:pPr marL="0" indent="0">
              <a:buNone/>
            </a:pPr>
            <a:r>
              <a:rPr lang="cs-CZ" sz="2000" dirty="0" smtClean="0"/>
              <a:t>3.ZAPIŠ SYMBOLEM  JEDNO </a:t>
            </a:r>
            <a:r>
              <a:rPr lang="cs-CZ" sz="2000" dirty="0"/>
              <a:t>PROCENTO</a:t>
            </a:r>
          </a:p>
          <a:p>
            <a:pPr marL="0" indent="0">
              <a:buNone/>
            </a:pPr>
            <a:r>
              <a:rPr lang="cs-CZ" sz="2000" dirty="0" smtClean="0"/>
              <a:t>4.ZAPIŠ </a:t>
            </a:r>
            <a:r>
              <a:rPr lang="cs-CZ" sz="2000" dirty="0"/>
              <a:t>SYMBOLEM  </a:t>
            </a:r>
            <a:r>
              <a:rPr lang="cs-CZ" sz="2000" dirty="0" smtClean="0"/>
              <a:t>DESET PROCENT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5.ZAPIŠ </a:t>
            </a:r>
            <a:r>
              <a:rPr lang="cs-CZ" sz="2000" dirty="0"/>
              <a:t>SYMBOLEM  </a:t>
            </a:r>
            <a:r>
              <a:rPr lang="cs-CZ" sz="2000" dirty="0" smtClean="0"/>
              <a:t>25 PROCENT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6.ZAPIŠ </a:t>
            </a:r>
            <a:r>
              <a:rPr lang="cs-CZ" sz="2000" dirty="0"/>
              <a:t>SYMBOLEM  </a:t>
            </a:r>
            <a:r>
              <a:rPr lang="cs-CZ" sz="2000" dirty="0" smtClean="0"/>
              <a:t>50 PROCENT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7.ZAPIŠ </a:t>
            </a:r>
            <a:r>
              <a:rPr lang="cs-CZ" sz="2000" dirty="0"/>
              <a:t>SYMBOLEM  </a:t>
            </a:r>
            <a:r>
              <a:rPr lang="cs-CZ" sz="2000" dirty="0" smtClean="0"/>
              <a:t>76 </a:t>
            </a:r>
            <a:r>
              <a:rPr lang="cs-CZ" sz="2000" dirty="0" smtClean="0"/>
              <a:t>PROCENT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8.ZAPIŠ SYMBOLEM NEZNÁMÁ PROCENTA</a:t>
            </a:r>
          </a:p>
          <a:p>
            <a:pPr marL="0" indent="0">
              <a:buNone/>
            </a:pPr>
            <a:r>
              <a:rPr lang="cs-CZ" sz="2000" dirty="0" smtClean="0"/>
              <a:t>9.ZAPIŠ ZAČÁTEK TROJČLENKY</a:t>
            </a:r>
          </a:p>
          <a:p>
            <a:pPr marL="0" indent="0">
              <a:buNone/>
            </a:pPr>
            <a:r>
              <a:rPr lang="cs-CZ" sz="2000" dirty="0" smtClean="0"/>
              <a:t>10.JAKÉ ÚPRAVY DĚLÁME V TROJČLENCE</a:t>
            </a:r>
            <a:endParaRPr lang="cs-CZ" sz="2000" dirty="0"/>
          </a:p>
        </p:txBody>
      </p:sp>
      <p:pic>
        <p:nvPicPr>
          <p:cNvPr id="5" name="Obrázek 4" descr="C:\Users\ZS SLOVAN\AppData\Local\Microsoft\Windows\Temporary Internet Files\Content.IE5\A6MWZD1V\MP900400377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268760"/>
            <a:ext cx="2985770" cy="195389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válný popisek 5"/>
          <p:cNvSpPr/>
          <p:nvPr/>
        </p:nvSpPr>
        <p:spPr>
          <a:xfrm rot="5400000">
            <a:off x="7618845" y="3696526"/>
            <a:ext cx="914400" cy="1178246"/>
          </a:xfrm>
          <a:prstGeom prst="wedgeEllipseCallout">
            <a:avLst>
              <a:gd name="adj1" fmla="val -120833"/>
              <a:gd name="adj2" fmla="val 895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slevy</a:t>
            </a:r>
            <a:endParaRPr lang="cs-CZ" dirty="0"/>
          </a:p>
        </p:txBody>
      </p:sp>
      <p:sp>
        <p:nvSpPr>
          <p:cNvPr id="8" name="Oválný popisek 7"/>
          <p:cNvSpPr/>
          <p:nvPr/>
        </p:nvSpPr>
        <p:spPr>
          <a:xfrm rot="7447860">
            <a:off x="6052807" y="3636538"/>
            <a:ext cx="1415847" cy="612648"/>
          </a:xfrm>
          <a:prstGeom prst="wedgeEllipseCallout">
            <a:avLst>
              <a:gd name="adj1" fmla="val -46932"/>
              <a:gd name="adj2" fmla="val 1307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Kolik procent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51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46  </a:t>
            </a:r>
            <a:r>
              <a:rPr lang="cs-CZ" dirty="0">
                <a:solidFill>
                  <a:srgbClr val="FF0000"/>
                </a:solidFill>
              </a:rPr>
              <a:t>Procvičovací pracovní list 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POJMY - 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1.ZAPIŠ  SYMBOLEM SLOVO </a:t>
            </a:r>
            <a:r>
              <a:rPr lang="cs-CZ" sz="2000" dirty="0" smtClean="0">
                <a:solidFill>
                  <a:prstClr val="black"/>
                </a:solidFill>
              </a:rPr>
              <a:t>PROCENTO  </a:t>
            </a:r>
            <a:r>
              <a:rPr lang="cs-CZ" sz="2000" dirty="0" smtClean="0">
                <a:solidFill>
                  <a:srgbClr val="FF0000"/>
                </a:solidFill>
              </a:rPr>
              <a:t>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2.ZAPIŠ SYMBOLEM </a:t>
            </a:r>
            <a:r>
              <a:rPr lang="cs-CZ" sz="2000" dirty="0" smtClean="0">
                <a:solidFill>
                  <a:prstClr val="black"/>
                </a:solidFill>
              </a:rPr>
              <a:t>ZÁKLAD       </a:t>
            </a:r>
            <a:r>
              <a:rPr lang="cs-CZ" sz="2000" dirty="0" smtClean="0">
                <a:solidFill>
                  <a:srgbClr val="FF0000"/>
                </a:solidFill>
              </a:rPr>
              <a:t>100%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3.ZAPIŠ SYMBOLEM  JEDNO </a:t>
            </a:r>
            <a:r>
              <a:rPr lang="cs-CZ" sz="2000" dirty="0" smtClean="0">
                <a:solidFill>
                  <a:prstClr val="black"/>
                </a:solidFill>
              </a:rPr>
              <a:t>PROCENTO </a:t>
            </a:r>
            <a:r>
              <a:rPr lang="cs-CZ" sz="2000" dirty="0" smtClean="0">
                <a:solidFill>
                  <a:srgbClr val="FF0000"/>
                </a:solidFill>
              </a:rPr>
              <a:t>1%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4.ZAPIŠ SYMBOLEM  DESET </a:t>
            </a:r>
            <a:r>
              <a:rPr lang="cs-CZ" sz="2000" dirty="0" smtClean="0">
                <a:solidFill>
                  <a:prstClr val="black"/>
                </a:solidFill>
              </a:rPr>
              <a:t>PROCENT </a:t>
            </a:r>
            <a:r>
              <a:rPr lang="cs-CZ" sz="2000" dirty="0" smtClean="0">
                <a:solidFill>
                  <a:srgbClr val="FF0000"/>
                </a:solidFill>
              </a:rPr>
              <a:t>10%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5.ZAPIŠ SYMBOLEM  25 </a:t>
            </a:r>
            <a:r>
              <a:rPr lang="cs-CZ" sz="2000" dirty="0" smtClean="0">
                <a:solidFill>
                  <a:prstClr val="black"/>
                </a:solidFill>
              </a:rPr>
              <a:t>PROCENT  </a:t>
            </a:r>
            <a:r>
              <a:rPr lang="cs-CZ" sz="2000" dirty="0" smtClean="0">
                <a:solidFill>
                  <a:srgbClr val="FF0000"/>
                </a:solidFill>
              </a:rPr>
              <a:t>25%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6.ZAPIŠ SYMBOLEM  50 </a:t>
            </a:r>
            <a:r>
              <a:rPr lang="cs-CZ" sz="2000" dirty="0" smtClean="0">
                <a:solidFill>
                  <a:prstClr val="black"/>
                </a:solidFill>
              </a:rPr>
              <a:t>PROCENT  </a:t>
            </a:r>
            <a:r>
              <a:rPr lang="cs-CZ" sz="2000" dirty="0" smtClean="0">
                <a:solidFill>
                  <a:srgbClr val="FF0000"/>
                </a:solidFill>
              </a:rPr>
              <a:t>50%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7.ZAPIŠ SYMBOLEM  76 </a:t>
            </a:r>
            <a:r>
              <a:rPr lang="cs-CZ" sz="2000" dirty="0" smtClean="0">
                <a:solidFill>
                  <a:prstClr val="black"/>
                </a:solidFill>
              </a:rPr>
              <a:t>PROCENT  </a:t>
            </a:r>
            <a:r>
              <a:rPr lang="cs-CZ" sz="2000" dirty="0" smtClean="0">
                <a:solidFill>
                  <a:srgbClr val="FF0000"/>
                </a:solidFill>
              </a:rPr>
              <a:t>76</a:t>
            </a:r>
            <a:r>
              <a:rPr lang="cs-CZ" sz="2000" dirty="0" smtClean="0">
                <a:solidFill>
                  <a:srgbClr val="FF0000"/>
                </a:solidFill>
              </a:rPr>
              <a:t>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8.ZAPIŠ SYMBOLEM NEZNÁMÁ </a:t>
            </a:r>
            <a:r>
              <a:rPr lang="cs-CZ" sz="2000" dirty="0" smtClean="0">
                <a:solidFill>
                  <a:prstClr val="black"/>
                </a:solidFill>
              </a:rPr>
              <a:t>PROCENTA   </a:t>
            </a:r>
            <a:r>
              <a:rPr lang="cs-CZ" sz="2000" dirty="0" smtClean="0">
                <a:solidFill>
                  <a:srgbClr val="FF0000"/>
                </a:solidFill>
              </a:rPr>
              <a:t>x%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9.ZAPIŠ ZAČÁTEK </a:t>
            </a:r>
            <a:r>
              <a:rPr lang="cs-CZ" sz="2000" dirty="0" smtClean="0">
                <a:solidFill>
                  <a:prstClr val="black"/>
                </a:solidFill>
              </a:rPr>
              <a:t>TROJČLENKY   </a:t>
            </a:r>
            <a:r>
              <a:rPr lang="cs-CZ" sz="2000" dirty="0" smtClean="0">
                <a:solidFill>
                  <a:srgbClr val="FF0000"/>
                </a:solidFill>
              </a:rPr>
              <a:t>x =</a:t>
            </a:r>
            <a:endParaRPr lang="cs-CZ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000" dirty="0">
                <a:solidFill>
                  <a:prstClr val="black"/>
                </a:solidFill>
              </a:rPr>
              <a:t>10.JAKÉ ÚPRAVY DĚLÁME V </a:t>
            </a:r>
            <a:r>
              <a:rPr lang="cs-CZ" sz="2000" dirty="0" smtClean="0">
                <a:solidFill>
                  <a:prstClr val="black"/>
                </a:solidFill>
              </a:rPr>
              <a:t>TROJČLENCE   </a:t>
            </a:r>
            <a:r>
              <a:rPr lang="cs-CZ" sz="2000" dirty="0" smtClean="0">
                <a:solidFill>
                  <a:srgbClr val="FF0000"/>
                </a:solidFill>
              </a:rPr>
              <a:t>KRÁTÍME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9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–</a:t>
            </a:r>
            <a:br>
              <a:rPr lang="cs-CZ" dirty="0" smtClean="0"/>
            </a:br>
            <a:r>
              <a:rPr lang="cs-CZ" sz="3200" dirty="0">
                <a:solidFill>
                  <a:srgbClr val="00B050"/>
                </a:solidFill>
              </a:rPr>
              <a:t>46  Procvičovací pracovní list </a:t>
            </a:r>
            <a:br>
              <a:rPr lang="cs-CZ" sz="3200" dirty="0">
                <a:solidFill>
                  <a:srgbClr val="00B050"/>
                </a:solidFill>
              </a:rPr>
            </a:br>
            <a:r>
              <a:rPr lang="cs-CZ" sz="3600" dirty="0" smtClean="0">
                <a:solidFill>
                  <a:srgbClr val="00B050"/>
                </a:solidFill>
              </a:rPr>
              <a:t>Samostatná </a:t>
            </a:r>
            <a:r>
              <a:rPr lang="cs-CZ" sz="3600" dirty="0">
                <a:solidFill>
                  <a:srgbClr val="00B050"/>
                </a:solidFill>
              </a:rPr>
              <a:t>práce </a:t>
            </a:r>
            <a:r>
              <a:rPr lang="cs-CZ" sz="3600" dirty="0" smtClean="0">
                <a:solidFill>
                  <a:srgbClr val="00B050"/>
                </a:solidFill>
              </a:rPr>
              <a:t>žáků </a:t>
            </a:r>
            <a:r>
              <a:rPr lang="cs-CZ" dirty="0" smtClean="0">
                <a:solidFill>
                  <a:srgbClr val="00B050"/>
                </a:solidFill>
              </a:rPr>
              <a:t>-</a:t>
            </a:r>
            <a:r>
              <a:rPr lang="cs-CZ" dirty="0"/>
              <a:t> </a:t>
            </a:r>
            <a:r>
              <a:rPr lang="cs-CZ" sz="2700" dirty="0"/>
              <a:t>OPAKOVACÍ PŘÍKLAD </a:t>
            </a:r>
            <a:r>
              <a:rPr lang="cs-CZ" dirty="0">
                <a:solidFill>
                  <a:srgbClr val="00B050"/>
                </a:solidFill>
              </a:rPr>
              <a:t/>
            </a:r>
            <a:br>
              <a:rPr lang="cs-CZ" dirty="0">
                <a:solidFill>
                  <a:srgbClr val="00B050"/>
                </a:solidFill>
              </a:rPr>
            </a:b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Vypočítej 16</a:t>
            </a:r>
            <a:r>
              <a:rPr lang="cs-CZ" dirty="0" smtClean="0"/>
              <a:t>%, pak </a:t>
            </a:r>
            <a:r>
              <a:rPr lang="cs-CZ" dirty="0" smtClean="0"/>
              <a:t>o 16% </a:t>
            </a:r>
            <a:r>
              <a:rPr lang="cs-CZ" dirty="0" smtClean="0"/>
              <a:t>méně, pak </a:t>
            </a:r>
            <a:r>
              <a:rPr lang="cs-CZ" dirty="0" smtClean="0"/>
              <a:t>o 16% </a:t>
            </a:r>
            <a:r>
              <a:rPr lang="cs-CZ" dirty="0" smtClean="0"/>
              <a:t>více, </a:t>
            </a:r>
            <a:r>
              <a:rPr lang="cs-CZ" dirty="0" smtClean="0"/>
              <a:t>je-li základ 425.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6804248" y="2474604"/>
            <a:ext cx="1690852" cy="612648"/>
          </a:xfrm>
          <a:prstGeom prst="wedgeEllipseCallout">
            <a:avLst>
              <a:gd name="adj1" fmla="val -42956"/>
              <a:gd name="adj2" fmla="val 112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Příklad 3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4139952" y="2780928"/>
            <a:ext cx="1690852" cy="460248"/>
          </a:xfrm>
          <a:prstGeom prst="wedgeEllipseCallout">
            <a:avLst>
              <a:gd name="adj1" fmla="val -42956"/>
              <a:gd name="adj2" fmla="val 112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1475656" y="2276872"/>
            <a:ext cx="1690852" cy="612648"/>
          </a:xfrm>
          <a:prstGeom prst="wedgeEllipseCallout">
            <a:avLst>
              <a:gd name="adj1" fmla="val -42956"/>
              <a:gd name="adj2" fmla="val 112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Příklad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191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46  Procvičovací pracovní list </a:t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/>
              <a:t>Opakovací příklad 1. 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cs-CZ" sz="3000" dirty="0" smtClean="0"/>
                  <a:t>Vypočítej  16%  PAK  o 16 %</a:t>
                </a:r>
                <a:r>
                  <a:rPr lang="cs-CZ" sz="3000" dirty="0" smtClean="0"/>
                  <a:t>méně, </a:t>
                </a:r>
                <a:r>
                  <a:rPr lang="cs-CZ" sz="3000" dirty="0" smtClean="0"/>
                  <a:t>je- </a:t>
                </a:r>
                <a:r>
                  <a:rPr lang="cs-CZ" sz="3000" dirty="0" err="1"/>
                  <a:t>li</a:t>
                </a:r>
                <a:r>
                  <a:rPr lang="cs-CZ" sz="3000" dirty="0"/>
                  <a:t> základ 425</a:t>
                </a:r>
              </a:p>
              <a:p>
                <a:pPr marL="0" indent="0">
                  <a:buNone/>
                </a:pPr>
                <a:r>
                  <a:rPr lang="cs-CZ" sz="1600" dirty="0" smtClean="0">
                    <a:solidFill>
                      <a:srgbClr val="FF0000"/>
                    </a:solidFill>
                  </a:rPr>
                  <a:t>ZÁPIS:  </a:t>
                </a:r>
                <a:r>
                  <a:rPr lang="cs-CZ" sz="1600" dirty="0" smtClean="0"/>
                  <a:t>100%                425                100 %     425             </a:t>
                </a:r>
              </a:p>
              <a:p>
                <a:pPr marL="0" indent="0">
                  <a:buNone/>
                </a:pPr>
                <a:r>
                  <a:rPr lang="cs-CZ" sz="1600" dirty="0">
                    <a:solidFill>
                      <a:srgbClr val="FF0000"/>
                    </a:solidFill>
                  </a:rPr>
                  <a:t>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              16%                  X                    84 %        x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---------------------------------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                   ---------------                                 NEBO 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      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      </a:t>
                </a:r>
                <a:r>
                  <a:rPr lang="cs-CZ" sz="2200" dirty="0" smtClean="0"/>
                  <a:t>x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16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200" dirty="0" smtClean="0"/>
                  <a:t>  </a:t>
                </a:r>
                <a:r>
                  <a:rPr lang="cs-CZ" sz="1600" dirty="0" smtClean="0"/>
                  <a:t>.    425                  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b="0" i="1" smtClean="0">
                            <a:latin typeface="Cambria Math"/>
                          </a:rPr>
                          <m:t>84</m:t>
                        </m:r>
                      </m:num>
                      <m:den>
                        <m:r>
                          <a:rPr lang="cs-CZ" sz="2600" i="1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1600" dirty="0"/>
                  <a:t>  .    425 </a:t>
                </a:r>
                <a:r>
                  <a:rPr lang="cs-CZ" sz="1600" dirty="0" smtClean="0"/>
                  <a:t>                                   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y = 425 -68</a:t>
                </a:r>
                <a:endParaRPr lang="cs-CZ" sz="1600" dirty="0" smtClean="0"/>
              </a:p>
              <a:p>
                <a:pPr marL="0" indent="0">
                  <a:buNone/>
                </a:pPr>
                <a:r>
                  <a:rPr lang="cs-CZ" sz="1600" dirty="0" smtClean="0"/>
                  <a:t>   </a:t>
                </a:r>
              </a:p>
              <a:p>
                <a:pPr marL="0" indent="0">
                  <a:buNone/>
                </a:pPr>
                <a:endParaRPr lang="cs-CZ" sz="1600" dirty="0"/>
              </a:p>
              <a:p>
                <a:pPr marL="0" indent="0">
                  <a:buNone/>
                </a:pPr>
                <a:r>
                  <a:rPr lang="cs-CZ" sz="2200" dirty="0"/>
                  <a:t>      x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i="1">
                            <a:latin typeface="Cambria Math"/>
                          </a:rPr>
                          <m:t>16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200" dirty="0"/>
                  <a:t>  .    </a:t>
                </a:r>
                <a:r>
                  <a:rPr lang="cs-CZ" sz="2200" dirty="0" smtClean="0"/>
                  <a:t>17                             </a:t>
                </a:r>
                <a:r>
                  <a:rPr lang="cs-CZ" sz="1600" dirty="0"/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i="1">
                            <a:latin typeface="Cambria Math"/>
                          </a:rPr>
                          <m:t>84</m:t>
                        </m:r>
                      </m:num>
                      <m:den>
                        <m:r>
                          <a:rPr lang="cs-CZ" sz="26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1600" dirty="0"/>
                  <a:t>  .    </a:t>
                </a:r>
                <a:r>
                  <a:rPr lang="cs-CZ" sz="1600" dirty="0" smtClean="0"/>
                  <a:t>17                        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y = 357</a:t>
                </a:r>
              </a:p>
              <a:p>
                <a:pPr marL="0" indent="0">
                  <a:buNone/>
                </a:pPr>
                <a:endParaRPr lang="cs-CZ" sz="1600" dirty="0"/>
              </a:p>
              <a:p>
                <a:pPr marL="0" indent="0">
                  <a:buNone/>
                </a:pPr>
                <a:r>
                  <a:rPr lang="cs-CZ" sz="1600" dirty="0" smtClean="0"/>
                  <a:t>       x = 4 .17                                                </a:t>
                </a:r>
                <a:r>
                  <a:rPr lang="cs-CZ" sz="1600" dirty="0"/>
                  <a:t>x = 21 .   17</a:t>
                </a:r>
                <a:r>
                  <a:rPr lang="cs-CZ" sz="1600" dirty="0" smtClean="0"/>
                  <a:t>       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                                    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       </a:t>
                </a:r>
                <a:r>
                  <a:rPr lang="cs-CZ" sz="1600" dirty="0" smtClean="0">
                    <a:solidFill>
                      <a:srgbClr val="FF0000"/>
                    </a:solidFill>
                  </a:rPr>
                  <a:t>x =  68                                                   x = 357</a:t>
                </a:r>
                <a:endParaRPr lang="cs-CZ" sz="16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1600" dirty="0"/>
                  <a:t>   </a:t>
                </a: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2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395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46  Procvičovací pracovní list </a:t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/>
              <a:t>Opakovací </a:t>
            </a:r>
            <a:r>
              <a:rPr lang="cs-CZ" dirty="0"/>
              <a:t>příklad 1. </a:t>
            </a:r>
            <a:r>
              <a:rPr lang="cs-CZ" dirty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84784"/>
                <a:ext cx="8229600" cy="4525963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>
                  <a:buNone/>
                </a:pPr>
                <a:r>
                  <a:rPr lang="cs-CZ" b="1" dirty="0" smtClean="0"/>
                  <a:t>Vypočítej 16</a:t>
                </a:r>
                <a:r>
                  <a:rPr lang="cs-CZ" b="1" dirty="0" smtClean="0"/>
                  <a:t>%, pak  </a:t>
                </a:r>
                <a:r>
                  <a:rPr lang="cs-CZ" b="1" dirty="0" smtClean="0"/>
                  <a:t>o  </a:t>
                </a:r>
                <a:r>
                  <a:rPr lang="cs-CZ" b="1" dirty="0"/>
                  <a:t>16 % </a:t>
                </a:r>
                <a:r>
                  <a:rPr lang="cs-CZ" b="1" dirty="0" smtClean="0"/>
                  <a:t>více   </a:t>
                </a:r>
                <a:r>
                  <a:rPr lang="cs-CZ" b="1" dirty="0"/>
                  <a:t>je- </a:t>
                </a:r>
                <a:r>
                  <a:rPr lang="cs-CZ" b="1" dirty="0" err="1"/>
                  <a:t>li</a:t>
                </a:r>
                <a:r>
                  <a:rPr lang="cs-CZ" b="1" dirty="0"/>
                  <a:t> základ 425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FF0000"/>
                    </a:solidFill>
                  </a:rPr>
                  <a:t>ZÁPIS:  </a:t>
                </a:r>
                <a:r>
                  <a:rPr lang="cs-CZ" dirty="0"/>
                  <a:t>100%                425                100 %     425             </a:t>
                </a:r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FF0000"/>
                    </a:solidFill>
                  </a:rPr>
                  <a:t>               16%                  X                 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116 </a:t>
                </a:r>
                <a:r>
                  <a:rPr lang="cs-CZ" dirty="0">
                    <a:solidFill>
                      <a:srgbClr val="FF0000"/>
                    </a:solidFill>
                  </a:rPr>
                  <a:t>%        x</a:t>
                </a:r>
              </a:p>
              <a:p>
                <a:pPr marL="0" indent="0">
                  <a:buNone/>
                </a:pPr>
                <a:r>
                  <a:rPr lang="cs-CZ" dirty="0"/>
                  <a:t>---------------------------------</a:t>
                </a:r>
                <a:r>
                  <a:rPr lang="cs-CZ" dirty="0">
                    <a:solidFill>
                      <a:srgbClr val="FF0000"/>
                    </a:solidFill>
                  </a:rPr>
                  <a:t>                   ---------------                 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         </a:t>
                </a:r>
                <a:r>
                  <a:rPr lang="cs-CZ" dirty="0">
                    <a:solidFill>
                      <a:srgbClr val="FF0000"/>
                    </a:solidFill>
                  </a:rPr>
                  <a:t>NEBO </a:t>
                </a:r>
              </a:p>
              <a:p>
                <a:pPr marL="0" indent="0">
                  <a:buNone/>
                </a:pPr>
                <a:r>
                  <a:rPr lang="cs-CZ" dirty="0"/>
                  <a:t>      </a:t>
                </a:r>
              </a:p>
              <a:p>
                <a:pPr marL="0" indent="0">
                  <a:buNone/>
                </a:pPr>
                <a:r>
                  <a:rPr lang="cs-CZ" dirty="0"/>
                  <a:t>      x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dirty="0"/>
                  <a:t>  .    425                  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/>
                          </a:rPr>
                          <m:t>116</m:t>
                        </m:r>
                      </m:num>
                      <m:den>
                        <m:r>
                          <a:rPr lang="cs-CZ" sz="4800" i="1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dirty="0"/>
                  <a:t>  .    425                  </a:t>
                </a:r>
                <a:r>
                  <a:rPr lang="cs-CZ" dirty="0">
                    <a:solidFill>
                      <a:srgbClr val="FF0000"/>
                    </a:solidFill>
                  </a:rPr>
                  <a:t>y = 425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+ 68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   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      x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.    17                                     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0" i="1" smtClean="0">
                            <a:latin typeface="Cambria Math"/>
                          </a:rPr>
                          <m:t>116</m:t>
                        </m:r>
                      </m:num>
                      <m:den>
                        <m:r>
                          <a:rPr lang="cs-CZ" sz="48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.    17                         </a:t>
                </a:r>
                <a:r>
                  <a:rPr lang="cs-CZ" dirty="0">
                    <a:solidFill>
                      <a:srgbClr val="FF0000"/>
                    </a:solidFill>
                  </a:rPr>
                  <a:t>y =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493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       x = 4 .17                                                </a:t>
                </a:r>
                <a:r>
                  <a:rPr lang="cs-CZ" dirty="0" smtClean="0"/>
                  <a:t>x = 29 .17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                                    </a:t>
                </a:r>
              </a:p>
              <a:p>
                <a:pPr marL="0" indent="0">
                  <a:buNone/>
                </a:pPr>
                <a:r>
                  <a:rPr lang="cs-CZ" dirty="0"/>
                  <a:t>       </a:t>
                </a:r>
                <a:r>
                  <a:rPr lang="cs-CZ" dirty="0">
                    <a:solidFill>
                      <a:srgbClr val="FF0000"/>
                    </a:solidFill>
                  </a:rPr>
                  <a:t>x =  68                                                   x =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493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dirty="0"/>
                  <a:t>   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84784"/>
                <a:ext cx="8229600" cy="4525963"/>
              </a:xfrm>
              <a:blipFill rotWithShape="1">
                <a:blip r:embed="rId2"/>
                <a:stretch>
                  <a:fillRect l="-667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780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46  Procvičovací pracovní list </a:t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/>
              <a:t>POJMY - </a:t>
            </a:r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1.ZAPIŠ  SYMBOLEM SLOVO </a:t>
            </a:r>
            <a:r>
              <a:rPr lang="cs-CZ" sz="2000" dirty="0" smtClean="0"/>
              <a:t>PROCENTO   </a:t>
            </a:r>
            <a:r>
              <a:rPr lang="cs-CZ" sz="2000" dirty="0" smtClean="0">
                <a:solidFill>
                  <a:srgbClr val="FF0000"/>
                </a:solidFill>
              </a:rPr>
              <a:t>%</a:t>
            </a:r>
            <a:endParaRPr lang="cs-CZ" sz="2000" dirty="0"/>
          </a:p>
          <a:p>
            <a:r>
              <a:rPr lang="cs-CZ" sz="2000" dirty="0"/>
              <a:t>2.ZAPIŠ SYMBOLEM </a:t>
            </a:r>
            <a:r>
              <a:rPr lang="cs-CZ" sz="2000" dirty="0" smtClean="0"/>
              <a:t>ZÁKLAD </a:t>
            </a:r>
            <a:r>
              <a:rPr lang="cs-CZ" sz="2000" dirty="0" smtClean="0">
                <a:solidFill>
                  <a:srgbClr val="FF0000"/>
                </a:solidFill>
              </a:rPr>
              <a:t>100 %</a:t>
            </a:r>
            <a:endParaRPr lang="cs-CZ" sz="2000" dirty="0"/>
          </a:p>
          <a:p>
            <a:r>
              <a:rPr lang="cs-CZ" sz="2000" dirty="0"/>
              <a:t>3.ZAPIŠ SYMBOLEM  JEDNO </a:t>
            </a:r>
            <a:r>
              <a:rPr lang="cs-CZ" sz="2000" dirty="0" smtClean="0"/>
              <a:t>PROCENTO </a:t>
            </a:r>
            <a:r>
              <a:rPr lang="cs-CZ" sz="2000" dirty="0" smtClean="0">
                <a:solidFill>
                  <a:srgbClr val="FF0000"/>
                </a:solidFill>
              </a:rPr>
              <a:t>1%</a:t>
            </a:r>
            <a:endParaRPr lang="cs-CZ" sz="2000" dirty="0"/>
          </a:p>
          <a:p>
            <a:r>
              <a:rPr lang="cs-CZ" sz="2000" dirty="0"/>
              <a:t>4.ZAPIŠ SYMBOLEM  DESET </a:t>
            </a:r>
            <a:r>
              <a:rPr lang="cs-CZ" sz="2000" dirty="0" smtClean="0"/>
              <a:t>PROCENT </a:t>
            </a:r>
            <a:r>
              <a:rPr lang="cs-CZ" sz="2000" dirty="0" smtClean="0">
                <a:solidFill>
                  <a:srgbClr val="FF0000"/>
                </a:solidFill>
              </a:rPr>
              <a:t>10 %</a:t>
            </a:r>
            <a:endParaRPr lang="cs-CZ" sz="2000" dirty="0"/>
          </a:p>
          <a:p>
            <a:r>
              <a:rPr lang="cs-CZ" sz="2000" dirty="0"/>
              <a:t>5.ZAPIŠ SYMBOLEM  25 </a:t>
            </a:r>
            <a:r>
              <a:rPr lang="cs-CZ" sz="2000" dirty="0" smtClean="0"/>
              <a:t>PROCENT </a:t>
            </a:r>
            <a:r>
              <a:rPr lang="cs-CZ" sz="2000" dirty="0" smtClean="0">
                <a:solidFill>
                  <a:srgbClr val="FF0000"/>
                </a:solidFill>
              </a:rPr>
              <a:t> 25%</a:t>
            </a:r>
            <a:endParaRPr lang="cs-CZ" sz="2000" dirty="0"/>
          </a:p>
          <a:p>
            <a:r>
              <a:rPr lang="cs-CZ" sz="2000" dirty="0"/>
              <a:t>6.ZAPIŠ SYMBOLEM  50 </a:t>
            </a:r>
            <a:r>
              <a:rPr lang="cs-CZ" sz="2000" dirty="0" smtClean="0"/>
              <a:t>PROCENT   </a:t>
            </a:r>
            <a:r>
              <a:rPr lang="cs-CZ" sz="2000" dirty="0" smtClean="0">
                <a:solidFill>
                  <a:srgbClr val="FF0000"/>
                </a:solidFill>
              </a:rPr>
              <a:t>50%</a:t>
            </a:r>
            <a:endParaRPr lang="cs-CZ" sz="2000" dirty="0"/>
          </a:p>
          <a:p>
            <a:r>
              <a:rPr lang="cs-CZ" sz="2000" dirty="0"/>
              <a:t>7.ZAPIŠ SYMBOLEM  76 </a:t>
            </a:r>
            <a:r>
              <a:rPr lang="cs-CZ" sz="2000" dirty="0" smtClean="0"/>
              <a:t>PROCENT   </a:t>
            </a:r>
            <a:r>
              <a:rPr lang="cs-CZ" sz="2000" dirty="0" smtClean="0">
                <a:solidFill>
                  <a:srgbClr val="FF0000"/>
                </a:solidFill>
              </a:rPr>
              <a:t>76</a:t>
            </a:r>
            <a:r>
              <a:rPr lang="cs-CZ" sz="2000" dirty="0" smtClean="0">
                <a:solidFill>
                  <a:srgbClr val="FF0000"/>
                </a:solidFill>
              </a:rPr>
              <a:t>%</a:t>
            </a:r>
            <a:endParaRPr lang="cs-CZ" sz="2000" dirty="0"/>
          </a:p>
          <a:p>
            <a:r>
              <a:rPr lang="cs-CZ" sz="2000" dirty="0"/>
              <a:t>8.ZAPIŠ SYMBOLEM NEZNÁMÁ </a:t>
            </a:r>
            <a:r>
              <a:rPr lang="cs-CZ" sz="2000" dirty="0" smtClean="0"/>
              <a:t>PROCENTA    </a:t>
            </a:r>
            <a:r>
              <a:rPr lang="cs-CZ" sz="2000" dirty="0" smtClean="0">
                <a:solidFill>
                  <a:srgbClr val="FF0000"/>
                </a:solidFill>
              </a:rPr>
              <a:t>X%</a:t>
            </a:r>
            <a:endParaRPr lang="cs-CZ" sz="2000" dirty="0"/>
          </a:p>
          <a:p>
            <a:r>
              <a:rPr lang="cs-CZ" sz="2000" dirty="0"/>
              <a:t>9.ZAPIŠ ZAČÁTEK </a:t>
            </a:r>
            <a:r>
              <a:rPr lang="cs-CZ" sz="2000" dirty="0" smtClean="0"/>
              <a:t>TROJČLENKY   </a:t>
            </a:r>
            <a:r>
              <a:rPr lang="cs-CZ" sz="2000" dirty="0" smtClean="0">
                <a:solidFill>
                  <a:srgbClr val="FF0000"/>
                </a:solidFill>
              </a:rPr>
              <a:t>x =</a:t>
            </a:r>
            <a:endParaRPr lang="cs-CZ" sz="2000" dirty="0"/>
          </a:p>
          <a:p>
            <a:r>
              <a:rPr lang="cs-CZ" sz="2000" dirty="0"/>
              <a:t>10.JAKÉ ÚPRAVY DĚLÁME V </a:t>
            </a:r>
            <a:r>
              <a:rPr lang="cs-CZ" sz="2000" dirty="0" smtClean="0"/>
              <a:t>TROJČLENCE  </a:t>
            </a:r>
            <a:r>
              <a:rPr lang="cs-CZ" sz="2000" dirty="0" smtClean="0">
                <a:solidFill>
                  <a:srgbClr val="FF0000"/>
                </a:solidFill>
              </a:rPr>
              <a:t>KRÁTÍME </a:t>
            </a:r>
            <a:r>
              <a:rPr lang="cs-CZ" sz="2000" dirty="0" smtClean="0"/>
              <a:t>NEBO</a:t>
            </a:r>
            <a:r>
              <a:rPr lang="cs-CZ" sz="2000" dirty="0" smtClean="0">
                <a:solidFill>
                  <a:srgbClr val="FF0000"/>
                </a:solidFill>
              </a:rPr>
              <a:t> NÁSOBÍME100</a:t>
            </a:r>
          </a:p>
          <a:p>
            <a:r>
              <a:rPr lang="cs-CZ" sz="2000" dirty="0" smtClean="0"/>
              <a:t>NEBO</a:t>
            </a:r>
            <a:r>
              <a:rPr lang="cs-CZ" sz="2000" dirty="0" smtClean="0">
                <a:solidFill>
                  <a:srgbClr val="FF0000"/>
                </a:solidFill>
              </a:rPr>
              <a:t> DĚLÍME 100 </a:t>
            </a:r>
            <a:r>
              <a:rPr lang="cs-CZ" sz="2000" dirty="0" smtClean="0"/>
              <a:t>NEBO</a:t>
            </a:r>
            <a:r>
              <a:rPr lang="cs-CZ" sz="2000" dirty="0" smtClean="0">
                <a:solidFill>
                  <a:srgbClr val="FF0000"/>
                </a:solidFill>
              </a:rPr>
              <a:t> DĚLÍME NA DESETINNÁ ČÍSLA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33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Seznam zdrojů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Zdroj: vlastní tvorba autora</a:t>
            </a:r>
          </a:p>
          <a:p>
            <a:pPr marL="0" indent="0">
              <a:buNone/>
            </a:pPr>
            <a:r>
              <a:rPr lang="cs-CZ" b="1"/>
              <a:t>Obrázky a kliparty:</a:t>
            </a:r>
          </a:p>
          <a:p>
            <a:pPr marL="0" indent="0">
              <a:buNone/>
            </a:pPr>
            <a:r>
              <a:rPr lang="en-US" smtClean="0"/>
              <a:t>Dostupný</a:t>
            </a:r>
            <a:r>
              <a:rPr lang="en-US" dirty="0" smtClean="0"/>
              <a:t> </a:t>
            </a:r>
            <a:r>
              <a:rPr lang="en-US" dirty="0"/>
              <a:t>z http://office.microsoft.com/cs-cz/images/]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8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473</Words>
  <Application>Microsoft Office PowerPoint</Application>
  <PresentationFormat>Předvádění na obrazovce (4:3)</PresentationFormat>
  <Paragraphs>111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46  Procvičovací pracovní list  POJMY</vt:lpstr>
      <vt:lpstr>46  Procvičovací pracovní list  POJMY - ŘEŠENÍ</vt:lpstr>
      <vt:lpstr>– 46  Procvičovací pracovní list  Samostatná práce žáků - OPAKOVACÍ PŘÍKLAD   </vt:lpstr>
      <vt:lpstr>46  Procvičovací pracovní list  Opakovací příklad 1. ŘEŠENÍ</vt:lpstr>
      <vt:lpstr>46  Procvičovací pracovní list  Opakovací příklad 1. ŘEŠENÍ</vt:lpstr>
      <vt:lpstr>46  Procvičovací pracovní list  POJMY -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 OPAKOVÁNÍ</dc:title>
  <dc:creator>ZS SLOVAN</dc:creator>
  <cp:lastModifiedBy>H Koláčková</cp:lastModifiedBy>
  <cp:revision>27</cp:revision>
  <dcterms:created xsi:type="dcterms:W3CDTF">2012-04-29T13:54:53Z</dcterms:created>
  <dcterms:modified xsi:type="dcterms:W3CDTF">2013-04-30T05:50:28Z</dcterms:modified>
</cp:coreProperties>
</file>