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57" r:id="rId4"/>
    <p:sldId id="260" r:id="rId5"/>
    <p:sldId id="262" r:id="rId6"/>
    <p:sldId id="263" r:id="rId7"/>
    <p:sldId id="265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133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 marL="0" indent="0" algn="ctr">
              <a:buNone/>
            </a:pPr>
            <a:r>
              <a:rPr lang="cs-CZ" b="1" dirty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pPr marL="0" indent="0" algn="ctr">
              <a:buNone/>
            </a:pPr>
            <a:r>
              <a:rPr lang="cs-CZ" b="1" dirty="0">
                <a:solidFill>
                  <a:srgbClr val="00B050"/>
                </a:solidFill>
              </a:rPr>
              <a:t>ZEYEROVA 3354, 767 01 KROMĚŘÍŽ</a:t>
            </a:r>
          </a:p>
          <a:p>
            <a:pPr marL="0" indent="0" algn="ctr">
              <a:buNone/>
            </a:pPr>
            <a:endParaRPr lang="cs-CZ" b="1" dirty="0">
              <a:solidFill>
                <a:srgbClr val="00B050"/>
              </a:solidFill>
            </a:endParaRPr>
          </a:p>
          <a:p>
            <a:pPr marL="0" indent="0" algn="ctr">
              <a:buNone/>
            </a:pPr>
            <a:r>
              <a:rPr lang="cs-CZ" dirty="0"/>
              <a:t>projekt v rámci vzdělávacího programu</a:t>
            </a:r>
          </a:p>
          <a:p>
            <a:pPr marL="0" indent="0" algn="ctr">
              <a:buNone/>
            </a:pPr>
            <a:r>
              <a:rPr lang="cs-CZ" dirty="0"/>
              <a:t>VZDĚLÁNÍ PRO KONKURENCESCHOPNOST</a:t>
            </a:r>
          </a:p>
          <a:p>
            <a:pPr marL="0" indent="0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dirty="0"/>
              <a:t>ŠABLONA ČÍSLO: III/2</a:t>
            </a:r>
          </a:p>
          <a:p>
            <a:pPr marL="0" indent="0" algn="ctr">
              <a:buNone/>
            </a:pPr>
            <a:r>
              <a:rPr lang="cs-CZ" dirty="0"/>
              <a:t>NÁZEV:  INOVACE A ZKVALITNĚNÍ VÝUKY PROSTŘEDNICTVÍM ICT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PŘEDMĚT: Matematika</a:t>
            </a:r>
          </a:p>
          <a:p>
            <a:pPr marL="0" indent="0">
              <a:buNone/>
            </a:pPr>
            <a:r>
              <a:rPr lang="cs-CZ" dirty="0" smtClean="0"/>
              <a:t>ROČNÍK:7.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TÉMA: Procenta – slovní úloha</a:t>
            </a:r>
          </a:p>
          <a:p>
            <a:pPr marL="0" indent="0">
              <a:buNone/>
            </a:pPr>
            <a:r>
              <a:rPr lang="cs-CZ" dirty="0" smtClean="0"/>
              <a:t> AUTOR:Mgr.Iva </a:t>
            </a:r>
            <a:r>
              <a:rPr lang="cs-CZ" dirty="0"/>
              <a:t>Škvarlová</a:t>
            </a:r>
          </a:p>
          <a:p>
            <a:pPr marL="0" indent="0">
              <a:buNone/>
            </a:pPr>
            <a:r>
              <a:rPr lang="cs-CZ" dirty="0"/>
              <a:t>DATUM </a:t>
            </a:r>
            <a:r>
              <a:rPr lang="cs-CZ" dirty="0" smtClean="0"/>
              <a:t>VYTVOŘENÍ:23.4.2012</a:t>
            </a: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sz="4400" b="1" dirty="0" smtClean="0">
                <a:solidFill>
                  <a:srgbClr val="C00000"/>
                </a:solidFill>
              </a:rPr>
              <a:t>VY_32_INOVACE_47_IŠ</a:t>
            </a:r>
            <a:endParaRPr lang="cs-CZ" sz="4400" b="1" dirty="0">
              <a:solidFill>
                <a:srgbClr val="C00000"/>
              </a:solidFill>
            </a:endParaRPr>
          </a:p>
          <a:p>
            <a:endParaRPr lang="cs-CZ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599121"/>
            <a:ext cx="3859213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95264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cs-CZ" dirty="0"/>
              <a:t> </a:t>
            </a:r>
          </a:p>
          <a:p>
            <a:pPr marL="0" indent="0">
              <a:buNone/>
            </a:pPr>
            <a:r>
              <a:rPr lang="cs-CZ" b="1" dirty="0"/>
              <a:t>ANOTACE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pPr marL="0" indent="0">
              <a:buNone/>
            </a:pPr>
            <a:r>
              <a:rPr lang="cs-CZ" dirty="0"/>
              <a:t>a)</a:t>
            </a:r>
            <a:r>
              <a:rPr lang="cs-CZ" b="1" i="1" dirty="0"/>
              <a:t>Cílová skupina</a:t>
            </a:r>
            <a:r>
              <a:rPr lang="cs-CZ" dirty="0"/>
              <a:t>: Práce je určena pro žáky 7. ročníku</a:t>
            </a:r>
          </a:p>
          <a:p>
            <a:pPr marL="0" indent="0">
              <a:buNone/>
            </a:pPr>
            <a:r>
              <a:rPr lang="cs-CZ" dirty="0" smtClean="0"/>
              <a:t>b)</a:t>
            </a:r>
            <a:r>
              <a:rPr lang="cs-CZ" b="1" i="1" dirty="0" smtClean="0"/>
              <a:t>Téma: </a:t>
            </a:r>
            <a:r>
              <a:rPr lang="cs-CZ" dirty="0"/>
              <a:t>P</a:t>
            </a:r>
            <a:r>
              <a:rPr lang="cs-CZ" dirty="0" smtClean="0"/>
              <a:t>rocenta –slovní úloha</a:t>
            </a:r>
            <a:r>
              <a:rPr lang="cs-CZ" b="1" i="1" dirty="0" smtClean="0"/>
              <a:t> 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c)</a:t>
            </a:r>
            <a:r>
              <a:rPr lang="cs-CZ" b="1" i="1" dirty="0"/>
              <a:t>Cíl</a:t>
            </a:r>
            <a:r>
              <a:rPr lang="cs-CZ" i="1" dirty="0"/>
              <a:t>: </a:t>
            </a:r>
            <a:r>
              <a:rPr lang="cs-CZ" dirty="0"/>
              <a:t>Uplatnění vlastních vědomostí žáka, připomenutí učiva</a:t>
            </a:r>
          </a:p>
          <a:p>
            <a:pPr marL="0" indent="0">
              <a:buNone/>
            </a:pPr>
            <a:r>
              <a:rPr lang="cs-CZ" dirty="0"/>
              <a:t>           a jeho aplikace       </a:t>
            </a:r>
          </a:p>
          <a:p>
            <a:pPr marL="0" indent="0">
              <a:buNone/>
            </a:pPr>
            <a:r>
              <a:rPr lang="cs-CZ" dirty="0"/>
              <a:t>d)</a:t>
            </a:r>
            <a:r>
              <a:rPr lang="cs-CZ" b="1" i="1" dirty="0"/>
              <a:t>Pomůcky</a:t>
            </a:r>
            <a:r>
              <a:rPr lang="cs-CZ" dirty="0"/>
              <a:t>: pracovní </a:t>
            </a:r>
            <a:r>
              <a:rPr lang="cs-CZ" dirty="0" smtClean="0"/>
              <a:t>list, křížovka, </a:t>
            </a:r>
            <a:r>
              <a:rPr lang="cs-CZ" dirty="0"/>
              <a:t>psací </a:t>
            </a:r>
            <a:r>
              <a:rPr lang="cs-CZ" dirty="0" smtClean="0"/>
              <a:t>potřeby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e)</a:t>
            </a:r>
            <a:r>
              <a:rPr lang="cs-CZ" b="1" i="1" dirty="0" smtClean="0"/>
              <a:t>Klíčová slova:</a:t>
            </a:r>
            <a:r>
              <a:rPr lang="cs-CZ" b="1" dirty="0" smtClean="0"/>
              <a:t> </a:t>
            </a:r>
            <a:r>
              <a:rPr lang="cs-CZ" dirty="0" smtClean="0"/>
              <a:t>slovní úloha,zápis, výpočet,odpověď</a:t>
            </a:r>
          </a:p>
          <a:p>
            <a:pPr marL="0" indent="0">
              <a:buNone/>
            </a:pPr>
            <a:r>
              <a:rPr lang="cs-CZ" dirty="0" smtClean="0"/>
              <a:t>f)</a:t>
            </a:r>
            <a:r>
              <a:rPr lang="cs-CZ" b="1" i="1" dirty="0" smtClean="0"/>
              <a:t>Pilotáž</a:t>
            </a:r>
            <a:r>
              <a:rPr lang="cs-CZ" b="1" dirty="0"/>
              <a:t>: </a:t>
            </a:r>
            <a:r>
              <a:rPr lang="cs-CZ" dirty="0"/>
              <a:t>Žáci si ověřili schopnost samostatně pracovat</a:t>
            </a:r>
          </a:p>
          <a:p>
            <a:pPr marL="0" indent="0">
              <a:buNone/>
            </a:pPr>
            <a:r>
              <a:rPr lang="cs-CZ" dirty="0"/>
              <a:t> a aplikovat své nové vědomosti na konkrétních příkladech.</a:t>
            </a:r>
            <a:r>
              <a:rPr lang="cs-CZ" b="1" dirty="0"/>
              <a:t> 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Žáci ocenili přehlednost zápisu a zadání, a také možnost</a:t>
            </a:r>
          </a:p>
          <a:p>
            <a:pPr marL="0" indent="0">
              <a:buNone/>
            </a:pPr>
            <a:r>
              <a:rPr lang="cs-CZ" dirty="0"/>
              <a:t>vracet se k příkladům podle potřeby.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420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47  </a:t>
            </a:r>
            <a:r>
              <a:rPr lang="cs-CZ" dirty="0">
                <a:solidFill>
                  <a:srgbClr val="00B050"/>
                </a:solidFill>
              </a:rPr>
              <a:t>Procvičovací pracovní </a:t>
            </a:r>
            <a:r>
              <a:rPr lang="cs-CZ" dirty="0" smtClean="0">
                <a:solidFill>
                  <a:srgbClr val="00B050"/>
                </a:solidFill>
              </a:rPr>
              <a:t>list</a:t>
            </a:r>
            <a:br>
              <a:rPr lang="cs-CZ" dirty="0" smtClean="0">
                <a:solidFill>
                  <a:srgbClr val="00B050"/>
                </a:solidFill>
              </a:rPr>
            </a:br>
            <a:r>
              <a:rPr lang="cs-CZ" dirty="0" smtClean="0">
                <a:solidFill>
                  <a:srgbClr val="00B050"/>
                </a:solidFill>
              </a:rPr>
              <a:t> </a:t>
            </a:r>
            <a:r>
              <a:rPr lang="cs-CZ" dirty="0" smtClean="0"/>
              <a:t>Slovní </a:t>
            </a:r>
            <a:r>
              <a:rPr lang="cs-CZ" dirty="0"/>
              <a:t>úloha – procenta v praxi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V obchodě začaly slevy. Dámské šaty byly zlevněny z ceny 1600 Kč na 800 Kč. Zjisti o kolik procent byly </a:t>
            </a:r>
            <a:r>
              <a:rPr lang="cs-CZ" dirty="0" smtClean="0"/>
              <a:t>šaty zlevněny.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>
                <a:solidFill>
                  <a:srgbClr val="00B050"/>
                </a:solidFill>
              </a:rPr>
              <a:t>Společná práce s žáky:</a:t>
            </a:r>
          </a:p>
          <a:p>
            <a:pPr marL="0" indent="0">
              <a:buNone/>
            </a:pPr>
            <a:r>
              <a:rPr lang="cs-CZ" sz="2000" dirty="0" smtClean="0">
                <a:solidFill>
                  <a:srgbClr val="00B050"/>
                </a:solidFill>
              </a:rPr>
              <a:t>Zápis:</a:t>
            </a:r>
            <a:endParaRPr lang="cs-CZ" sz="2000" dirty="0">
              <a:solidFill>
                <a:srgbClr val="00B050"/>
              </a:solidFill>
            </a:endParaRPr>
          </a:p>
          <a:p>
            <a:pPr marL="0" indent="0">
              <a:buNone/>
            </a:pPr>
            <a:endParaRPr lang="cs-CZ" dirty="0" smtClean="0">
              <a:solidFill>
                <a:srgbClr val="00B050"/>
              </a:solidFill>
            </a:endParaRPr>
          </a:p>
          <a:p>
            <a:pPr marL="0" indent="0">
              <a:buNone/>
            </a:pPr>
            <a:endParaRPr lang="cs-CZ" dirty="0">
              <a:solidFill>
                <a:srgbClr val="00B050"/>
              </a:solidFill>
            </a:endParaRPr>
          </a:p>
          <a:p>
            <a:pPr marL="0" indent="0">
              <a:buNone/>
            </a:pPr>
            <a:endParaRPr lang="cs-CZ" dirty="0" smtClean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cs-CZ" sz="2000" dirty="0" smtClean="0">
                <a:solidFill>
                  <a:srgbClr val="00B050"/>
                </a:solidFill>
              </a:rPr>
              <a:t>Výpočet:</a:t>
            </a:r>
            <a:endParaRPr lang="cs-CZ" sz="2000" dirty="0">
              <a:solidFill>
                <a:srgbClr val="00B050"/>
              </a:solidFill>
            </a:endParaRPr>
          </a:p>
          <a:p>
            <a:pPr marL="0" indent="0">
              <a:buNone/>
            </a:pPr>
            <a:endParaRPr lang="cs-CZ" dirty="0" smtClean="0">
              <a:solidFill>
                <a:srgbClr val="00B050"/>
              </a:solidFill>
            </a:endParaRPr>
          </a:p>
          <a:p>
            <a:pPr marL="0" indent="0">
              <a:buNone/>
            </a:pPr>
            <a:endParaRPr lang="cs-CZ" dirty="0">
              <a:solidFill>
                <a:srgbClr val="00B050"/>
              </a:solidFill>
            </a:endParaRPr>
          </a:p>
          <a:p>
            <a:pPr marL="0" indent="0">
              <a:buNone/>
            </a:pPr>
            <a:endParaRPr lang="cs-CZ" dirty="0">
              <a:solidFill>
                <a:srgbClr val="00B050"/>
              </a:solidFill>
            </a:endParaRPr>
          </a:p>
        </p:txBody>
      </p:sp>
      <p:pic>
        <p:nvPicPr>
          <p:cNvPr id="8" name="Picture 3" descr="C:\Users\ZS SLOVAN\AppData\Local\Microsoft\Windows\Temporary Internet Files\Content.IE5\L4P2QOMS\MP90044217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64" y="4869160"/>
            <a:ext cx="1921048" cy="1459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ZS SLOVAN\AppData\Local\Microsoft\Windows\Temporary Internet Files\Content.IE5\SWYL7UV4\MC90040626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4595320"/>
            <a:ext cx="1768475" cy="1406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5689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47  </a:t>
            </a:r>
            <a:r>
              <a:rPr lang="cs-CZ" dirty="0">
                <a:solidFill>
                  <a:srgbClr val="FF0000"/>
                </a:solidFill>
              </a:rPr>
              <a:t>Procvičovací pracovní list </a:t>
            </a:r>
            <a:r>
              <a:rPr lang="cs-CZ" dirty="0" smtClean="0">
                <a:solidFill>
                  <a:srgbClr val="00B050"/>
                </a:solidFill>
              </a:rPr>
              <a:t/>
            </a:r>
            <a:br>
              <a:rPr lang="cs-CZ" dirty="0" smtClean="0">
                <a:solidFill>
                  <a:srgbClr val="00B050"/>
                </a:solidFill>
              </a:rPr>
            </a:br>
            <a:r>
              <a:rPr lang="cs-CZ" dirty="0" smtClean="0"/>
              <a:t>Slovní </a:t>
            </a:r>
            <a:r>
              <a:rPr lang="cs-CZ" dirty="0"/>
              <a:t>úloha – procenta v praxi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>
                <a:solidFill>
                  <a:srgbClr val="00B050"/>
                </a:solidFill>
              </a:rPr>
              <a:t>Procvičování se všemi žáky</a:t>
            </a:r>
            <a:r>
              <a:rPr lang="cs-CZ" sz="2400" dirty="0">
                <a:solidFill>
                  <a:srgbClr val="00B050"/>
                </a:solidFill>
              </a:rPr>
              <a:t>:</a:t>
            </a:r>
          </a:p>
          <a:p>
            <a:pPr marL="0" indent="0">
              <a:buNone/>
            </a:pPr>
            <a:r>
              <a:rPr lang="cs-CZ" sz="3200" dirty="0" smtClean="0"/>
              <a:t>V obchodě začaly slevy. Dámské šaty byly zlevněny z ceny 1600 Kč na 800 Kč. Zjisti o kolik procent byly šaty zlevněny.</a:t>
            </a:r>
            <a:endParaRPr lang="cs-CZ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Zástupný symbol pro obsah 4"/>
              <p:cNvSpPr>
                <a:spLocks noGrp="1"/>
              </p:cNvSpPr>
              <p:nvPr>
                <p:ph sz="half" idx="2"/>
              </p:nvPr>
            </p:nvSpPr>
            <p:spPr/>
            <p:txBody>
              <a:bodyPr>
                <a:normAutofit fontScale="92500" lnSpcReduction="10000"/>
              </a:bodyPr>
              <a:lstStyle/>
              <a:p>
                <a:pPr marL="0" indent="0">
                  <a:buNone/>
                </a:pPr>
                <a:r>
                  <a:rPr lang="cs-CZ" dirty="0" smtClean="0"/>
                  <a:t>100%    1600Kč</a:t>
                </a:r>
              </a:p>
              <a:p>
                <a:pPr marL="0" indent="0">
                  <a:buNone/>
                </a:pPr>
                <a:r>
                  <a:rPr lang="cs-CZ" dirty="0" smtClean="0"/>
                  <a:t>x%         800 Kč </a:t>
                </a:r>
              </a:p>
              <a:p>
                <a:pPr marL="0" indent="0">
                  <a:buNone/>
                </a:pPr>
                <a:r>
                  <a:rPr lang="cs-CZ" dirty="0" smtClean="0"/>
                  <a:t>--------------------</a:t>
                </a:r>
              </a:p>
              <a:p>
                <a:pPr marL="0" indent="0">
                  <a:buNone/>
                </a:pPr>
                <a:r>
                  <a:rPr lang="cs-CZ" dirty="0" smtClean="0"/>
                  <a:t>X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800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1600 </m:t>
                        </m:r>
                      </m:den>
                    </m:f>
                  </m:oMath>
                </a14:m>
                <a:r>
                  <a:rPr lang="cs-CZ" dirty="0" smtClean="0"/>
                  <a:t>  . 100</a:t>
                </a:r>
                <a:endParaRPr lang="cs-CZ" dirty="0"/>
              </a:p>
              <a:p>
                <a:pPr marL="0" indent="0">
                  <a:buNone/>
                </a:pPr>
                <a:endParaRPr lang="cs-CZ" dirty="0" smtClean="0"/>
              </a:p>
              <a:p>
                <a:pPr marL="0" indent="0">
                  <a:buNone/>
                </a:pPr>
                <a:r>
                  <a:rPr lang="cs-CZ" dirty="0"/>
                  <a:t>X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8</m:t>
                        </m:r>
                        <m:r>
                          <a:rPr lang="cs-CZ" i="1">
                            <a:latin typeface="Cambria Math"/>
                          </a:rPr>
                          <m:t>00</m:t>
                        </m:r>
                      </m:num>
                      <m:den>
                        <m:r>
                          <a:rPr lang="cs-CZ" i="1">
                            <a:latin typeface="Cambria Math"/>
                          </a:rPr>
                          <m:t>16 </m:t>
                        </m:r>
                      </m:den>
                    </m:f>
                  </m:oMath>
                </a14:m>
                <a:r>
                  <a:rPr lang="cs-CZ" dirty="0"/>
                  <a:t>  </a:t>
                </a:r>
                <a:r>
                  <a:rPr lang="cs-CZ" dirty="0" smtClean="0"/>
                  <a:t>.1</a:t>
                </a:r>
                <a:endParaRPr lang="cs-CZ" dirty="0"/>
              </a:p>
              <a:p>
                <a:pPr marL="0" indent="0">
                  <a:buNone/>
                </a:pPr>
                <a:r>
                  <a:rPr lang="cs-CZ" dirty="0"/>
                  <a:t>X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50</m:t>
                        </m:r>
                      </m:num>
                      <m:den>
                        <m:r>
                          <a:rPr lang="cs-CZ" i="1">
                            <a:latin typeface="Cambria Math"/>
                          </a:rPr>
                          <m:t>1 </m:t>
                        </m:r>
                      </m:den>
                    </m:f>
                  </m:oMath>
                </a14:m>
                <a:r>
                  <a:rPr lang="cs-CZ" dirty="0" smtClean="0"/>
                  <a:t> </a:t>
                </a:r>
              </a:p>
              <a:p>
                <a:pPr marL="0" indent="0">
                  <a:buNone/>
                </a:pPr>
                <a:r>
                  <a:rPr lang="cs-CZ" dirty="0" smtClean="0"/>
                  <a:t>X= 50 %</a:t>
                </a:r>
              </a:p>
              <a:p>
                <a:pPr marL="0" indent="0">
                  <a:buNone/>
                </a:pPr>
                <a:r>
                  <a:rPr lang="cs-CZ" dirty="0" smtClean="0"/>
                  <a:t>Šaty byly zlevněny o 50%.</a:t>
                </a:r>
                <a:endParaRPr lang="cs-CZ" dirty="0"/>
              </a:p>
              <a:p>
                <a:pPr marL="0" indent="0">
                  <a:buNone/>
                </a:pPr>
                <a:endParaRPr lang="cs-CZ" dirty="0" smtClean="0"/>
              </a:p>
              <a:p>
                <a:pPr marL="0" indent="0">
                  <a:buNone/>
                </a:pPr>
                <a:endParaRPr lang="cs-CZ" dirty="0"/>
              </a:p>
              <a:p>
                <a:pPr marL="0" indent="0">
                  <a:buNone/>
                </a:pPr>
                <a:endParaRPr lang="cs-CZ" dirty="0"/>
              </a:p>
            </p:txBody>
          </p:sp>
        </mc:Choice>
        <mc:Fallback xmlns="">
          <p:sp>
            <p:nvSpPr>
              <p:cNvPr id="5" name="Zástupný symbol pro obsah 4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blipFill rotWithShape="1">
                <a:blip r:embed="rId2" cstate="print"/>
                <a:stretch>
                  <a:fillRect l="-2719" t="-2022" b="-2561"/>
                </a:stretch>
              </a:blipFill>
            </p:spPr>
            <p:txBody>
              <a:bodyPr>
                <a:normAutofit/>
              </a:bodyPr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6" name="Picture 2" descr="C:\Users\ZS SLOVAN\AppData\Local\Microsoft\Windows\Temporary Internet Files\Content.IE5\SWYL7UV4\MC90040626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4595320"/>
            <a:ext cx="1768475" cy="1406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ZS SLOVAN\AppData\Local\Microsoft\Windows\Temporary Internet Files\Content.IE5\L4P2QOMS\MP900442175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085184"/>
            <a:ext cx="1921048" cy="1459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7391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00B050"/>
                </a:solidFill>
              </a:rPr>
              <a:t>47  </a:t>
            </a:r>
            <a:r>
              <a:rPr lang="cs-CZ" dirty="0">
                <a:solidFill>
                  <a:srgbClr val="00B050"/>
                </a:solidFill>
              </a:rPr>
              <a:t>Procvičovací pracovní list </a:t>
            </a:r>
            <a:r>
              <a:rPr lang="cs-CZ" dirty="0" smtClean="0"/>
              <a:t>KŘÍŽOVKA - OTÁZKY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/>
              <a:t>1.Jaký je název  této hodiny…………………..</a:t>
            </a:r>
          </a:p>
          <a:p>
            <a:pPr marL="0" indent="0">
              <a:buNone/>
            </a:pPr>
            <a:r>
              <a:rPr lang="cs-CZ" sz="2000" dirty="0" smtClean="0"/>
              <a:t>2.Jaký druh učiva opakujeme………………….</a:t>
            </a:r>
          </a:p>
          <a:p>
            <a:pPr marL="0" indent="0">
              <a:buNone/>
            </a:pPr>
            <a:r>
              <a:rPr lang="cs-CZ" sz="2000" dirty="0" smtClean="0"/>
              <a:t>3.Vydělím-li základ stem ,kolik získám procent ……………</a:t>
            </a:r>
          </a:p>
          <a:p>
            <a:pPr marL="0" indent="0">
              <a:buNone/>
            </a:pPr>
            <a:r>
              <a:rPr lang="cs-CZ" sz="2000" dirty="0" smtClean="0"/>
              <a:t>4.Počítáme-li  125% je to……………. </a:t>
            </a:r>
            <a:r>
              <a:rPr lang="cs-CZ" sz="2000" dirty="0"/>
              <a:t>n</a:t>
            </a:r>
            <a:r>
              <a:rPr lang="cs-CZ" sz="2000" dirty="0" smtClean="0"/>
              <a:t>ež  100%</a:t>
            </a:r>
          </a:p>
          <a:p>
            <a:pPr marL="0" indent="0">
              <a:buNone/>
            </a:pPr>
            <a:r>
              <a:rPr lang="cs-CZ" sz="2000" dirty="0" smtClean="0"/>
              <a:t>5.Pro výpočet procent se používá výpočet, který se nazývá…………….</a:t>
            </a:r>
          </a:p>
          <a:p>
            <a:pPr marL="0" indent="0">
              <a:buNone/>
            </a:pPr>
            <a:r>
              <a:rPr lang="cs-CZ" sz="2000" dirty="0" smtClean="0"/>
              <a:t>6.Čísla ve výpočtu zmenšíme ……………………………….</a:t>
            </a:r>
          </a:p>
          <a:p>
            <a:pPr marL="0" indent="0">
              <a:buNone/>
            </a:pPr>
            <a:r>
              <a:rPr lang="cs-CZ" sz="2000" dirty="0" smtClean="0"/>
              <a:t>7.Je-li nutno dělit ,dělíme na ………………………………</a:t>
            </a:r>
          </a:p>
          <a:p>
            <a:pPr marL="0" indent="0">
              <a:buNone/>
            </a:pPr>
            <a:r>
              <a:rPr lang="cs-CZ" sz="2000" dirty="0" smtClean="0"/>
              <a:t>8.100% nazýváme také  …………………………………….</a:t>
            </a:r>
          </a:p>
          <a:p>
            <a:pPr marL="0" indent="0">
              <a:buNone/>
            </a:pP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053218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29600" cy="1143000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47  </a:t>
            </a:r>
            <a:r>
              <a:rPr lang="cs-CZ" sz="3200" dirty="0">
                <a:solidFill>
                  <a:srgbClr val="FF0000"/>
                </a:solidFill>
              </a:rPr>
              <a:t>Procvičovací pracovní </a:t>
            </a:r>
            <a:r>
              <a:rPr lang="cs-CZ" sz="3200" dirty="0" smtClean="0">
                <a:solidFill>
                  <a:srgbClr val="FF0000"/>
                </a:solidFill>
              </a:rPr>
              <a:t>list - opakování</a:t>
            </a:r>
            <a:br>
              <a:rPr lang="cs-CZ" sz="3200" dirty="0" smtClean="0">
                <a:solidFill>
                  <a:srgbClr val="FF0000"/>
                </a:solidFill>
              </a:rPr>
            </a:br>
            <a:r>
              <a:rPr lang="cs-CZ" sz="3200" dirty="0" smtClean="0">
                <a:solidFill>
                  <a:srgbClr val="FF0000"/>
                </a:solidFill>
              </a:rPr>
              <a:t> </a:t>
            </a:r>
            <a:r>
              <a:rPr lang="cs-CZ" sz="3200" dirty="0" smtClean="0"/>
              <a:t>KŘÍŽOVKA -DOPLŇOVÁNÍ</a:t>
            </a:r>
            <a:endParaRPr lang="cs-CZ" sz="3200" dirty="0"/>
          </a:p>
        </p:txBody>
      </p:sp>
      <p:graphicFrame>
        <p:nvGraphicFramePr>
          <p:cNvPr id="8" name="Zástupný symbol pro obsah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79856854"/>
              </p:ext>
            </p:extLst>
          </p:nvPr>
        </p:nvGraphicFramePr>
        <p:xfrm>
          <a:off x="457200" y="1600200"/>
          <a:ext cx="8229600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"/>
                <a:gridCol w="548640"/>
                <a:gridCol w="548640"/>
                <a:gridCol w="548640"/>
                <a:gridCol w="548640"/>
                <a:gridCol w="548640"/>
                <a:gridCol w="548640"/>
                <a:gridCol w="548640"/>
                <a:gridCol w="548640"/>
                <a:gridCol w="548640"/>
                <a:gridCol w="548640"/>
                <a:gridCol w="548640"/>
                <a:gridCol w="548640"/>
                <a:gridCol w="548640"/>
                <a:gridCol w="548640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</a:t>
                      </a:r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Č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Á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Á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68993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Seznam zdrojů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Zdroj: vlastní tvorba autora</a:t>
            </a:r>
          </a:p>
          <a:p>
            <a:pPr marL="0" indent="0">
              <a:buNone/>
            </a:pPr>
            <a:r>
              <a:rPr lang="cs-CZ" b="1"/>
              <a:t>Obrázky a kliparty:</a:t>
            </a:r>
          </a:p>
          <a:p>
            <a:pPr marL="0" indent="0">
              <a:buNone/>
            </a:pPr>
            <a:r>
              <a:rPr lang="en-US" smtClean="0"/>
              <a:t>Dostupný</a:t>
            </a:r>
            <a:r>
              <a:rPr lang="en-US" dirty="0" smtClean="0"/>
              <a:t> </a:t>
            </a:r>
            <a:r>
              <a:rPr lang="en-US" dirty="0"/>
              <a:t>z http://office.microsoft.com/cs-cz/images/]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10860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315</Words>
  <Application>Microsoft Office PowerPoint</Application>
  <PresentationFormat>Předvádění na obrazovce (4:3)</PresentationFormat>
  <Paragraphs>133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Prezentace aplikace PowerPoint</vt:lpstr>
      <vt:lpstr>Anotace</vt:lpstr>
      <vt:lpstr>47  Procvičovací pracovní list  Slovní úloha – procenta v praxi</vt:lpstr>
      <vt:lpstr>47  Procvičovací pracovní list  Slovní úloha – procenta v praxi</vt:lpstr>
      <vt:lpstr>47  Procvičovací pracovní list KŘÍŽOVKA - OTÁZKY</vt:lpstr>
      <vt:lpstr>47  Procvičovací pracovní list - opakování  KŘÍŽOVKA -DOPLŇOVÁNÍ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ZS SLOVAN</dc:creator>
  <cp:lastModifiedBy>H Koláčková</cp:lastModifiedBy>
  <cp:revision>13</cp:revision>
  <dcterms:created xsi:type="dcterms:W3CDTF">2013-01-12T18:15:37Z</dcterms:created>
  <dcterms:modified xsi:type="dcterms:W3CDTF">2013-04-30T05:51:43Z</dcterms:modified>
</cp:coreProperties>
</file>