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7" r:id="rId3"/>
    <p:sldId id="264" r:id="rId4"/>
    <p:sldId id="257" r:id="rId5"/>
    <p:sldId id="268" r:id="rId6"/>
    <p:sldId id="270" r:id="rId7"/>
    <p:sldId id="27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 algn="ctr">
              <a:buNone/>
            </a:pPr>
            <a:r>
              <a:rPr lang="cs-CZ" sz="1400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marL="0" lvl="0" indent="0" algn="ctr">
              <a:buNone/>
            </a:pPr>
            <a:r>
              <a:rPr lang="cs-CZ" sz="1400" b="1" dirty="0">
                <a:solidFill>
                  <a:srgbClr val="00B050"/>
                </a:solidFill>
              </a:rPr>
              <a:t>ZEYEROVA 3354, 767 01 KROMĚŘÍŽ</a:t>
            </a:r>
          </a:p>
          <a:p>
            <a:pPr marL="0" lvl="0" indent="0" algn="ctr">
              <a:buNone/>
            </a:pPr>
            <a:endParaRPr lang="cs-CZ" sz="1400" b="1" dirty="0">
              <a:solidFill>
                <a:srgbClr val="00B050"/>
              </a:solidFill>
            </a:endParaRP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projekt v rámci vzdělávacího programu</a:t>
            </a: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VZDĚLÁNÍ PRO KONKURENCESCHOPNOST</a:t>
            </a: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ŠABLONA ČÍSLO: III/2</a:t>
            </a: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NÁZEV:  INOVACE A ZKVALITNĚNÍ VÝUKY PROSTŘEDNICTVÍM ICT</a:t>
            </a: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PŘEDMĚT: </a:t>
            </a:r>
            <a:r>
              <a:rPr lang="cs-CZ" sz="1400" dirty="0" smtClean="0">
                <a:solidFill>
                  <a:prstClr val="black"/>
                </a:solidFill>
              </a:rPr>
              <a:t>Matematika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ROČNÍK:7.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TÉMA: Čtyřúhelníky – úvod </a:t>
            </a:r>
          </a:p>
          <a:p>
            <a:pPr marL="0" lvl="0" indent="0"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AUTOR:Mgr.Iva </a:t>
            </a:r>
            <a:r>
              <a:rPr lang="cs-CZ" sz="1400" dirty="0">
                <a:solidFill>
                  <a:prstClr val="black"/>
                </a:solidFill>
              </a:rPr>
              <a:t>Škvarlová</a:t>
            </a: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DATUM </a:t>
            </a:r>
            <a:r>
              <a:rPr lang="cs-CZ" sz="1400" dirty="0" smtClean="0">
                <a:solidFill>
                  <a:prstClr val="black"/>
                </a:solidFill>
              </a:rPr>
              <a:t>VYTVOŘENÍ:10.5.2012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 algn="ctr">
              <a:buNone/>
            </a:pPr>
            <a:r>
              <a:rPr lang="cs-CZ" sz="1900" b="1" dirty="0" smtClean="0">
                <a:solidFill>
                  <a:srgbClr val="C00000"/>
                </a:solidFill>
              </a:rPr>
              <a:t>VY_32_INOVACE_47_IŠ</a:t>
            </a:r>
            <a:endParaRPr lang="cs-CZ" sz="1900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99121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9368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b="1" dirty="0"/>
              <a:t>ANOTACE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a)</a:t>
            </a:r>
            <a:r>
              <a:rPr lang="cs-CZ" b="1" i="1" dirty="0"/>
              <a:t>Cílová skupina</a:t>
            </a:r>
            <a:r>
              <a:rPr lang="cs-CZ" dirty="0"/>
              <a:t>: Práce je určena pro žáky 7. ročníku</a:t>
            </a:r>
          </a:p>
          <a:p>
            <a:pPr marL="0" indent="0">
              <a:buNone/>
            </a:pPr>
            <a:r>
              <a:rPr lang="cs-CZ" dirty="0"/>
              <a:t>b)</a:t>
            </a:r>
            <a:r>
              <a:rPr lang="cs-CZ" b="1" i="1" dirty="0"/>
              <a:t>Téma: </a:t>
            </a:r>
            <a:r>
              <a:rPr lang="cs-CZ" dirty="0"/>
              <a:t>V</a:t>
            </a:r>
            <a:r>
              <a:rPr lang="cs-CZ" dirty="0" smtClean="0"/>
              <a:t>lastnosti čtyřúhelníků, vzorce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c)</a:t>
            </a:r>
            <a:r>
              <a:rPr lang="cs-CZ" b="1" i="1" dirty="0"/>
              <a:t>Cíl</a:t>
            </a:r>
            <a:r>
              <a:rPr lang="cs-CZ" i="1" dirty="0"/>
              <a:t>: </a:t>
            </a:r>
            <a:r>
              <a:rPr lang="cs-CZ" dirty="0"/>
              <a:t>Uplatnění vlastních vědomostí žáka, připomenutí učiva</a:t>
            </a:r>
          </a:p>
          <a:p>
            <a:pPr marL="0" indent="0">
              <a:buNone/>
            </a:pPr>
            <a:r>
              <a:rPr lang="cs-CZ" dirty="0"/>
              <a:t>           a jeho aplikace       </a:t>
            </a:r>
          </a:p>
          <a:p>
            <a:pPr marL="0" indent="0">
              <a:buNone/>
            </a:pPr>
            <a:r>
              <a:rPr lang="cs-CZ" dirty="0"/>
              <a:t>d)</a:t>
            </a:r>
            <a:r>
              <a:rPr lang="cs-CZ" b="1" i="1" dirty="0"/>
              <a:t>Pomůcky</a:t>
            </a:r>
            <a:r>
              <a:rPr lang="cs-CZ" dirty="0"/>
              <a:t>: pracovní list, psací </a:t>
            </a:r>
            <a:r>
              <a:rPr lang="cs-CZ" dirty="0" smtClean="0"/>
              <a:t>potřeby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e)</a:t>
            </a:r>
            <a:r>
              <a:rPr lang="cs-CZ" b="1" i="1" dirty="0" smtClean="0"/>
              <a:t>Klíčová slova:</a:t>
            </a:r>
            <a:r>
              <a:rPr lang="cs-CZ" i="1" dirty="0" smtClean="0"/>
              <a:t> </a:t>
            </a:r>
            <a:r>
              <a:rPr lang="cs-CZ" dirty="0" smtClean="0"/>
              <a:t>nekonvexní ,konvexní čtyřúhelníky,vzorce,výška</a:t>
            </a:r>
          </a:p>
          <a:p>
            <a:pPr marL="0" indent="0">
              <a:buNone/>
            </a:pPr>
            <a:r>
              <a:rPr lang="cs-CZ" dirty="0" smtClean="0"/>
              <a:t>f)</a:t>
            </a:r>
            <a:r>
              <a:rPr lang="cs-CZ" b="1" i="1" dirty="0" smtClean="0"/>
              <a:t>Pilotáž</a:t>
            </a:r>
            <a:r>
              <a:rPr lang="cs-CZ" b="1" dirty="0"/>
              <a:t>: </a:t>
            </a:r>
            <a:r>
              <a:rPr lang="cs-CZ" dirty="0"/>
              <a:t>Žáci si ověřili schopnost samostatně pracovat</a:t>
            </a:r>
          </a:p>
          <a:p>
            <a:pPr marL="0" indent="0">
              <a:buNone/>
            </a:pPr>
            <a:r>
              <a:rPr lang="cs-CZ" dirty="0"/>
              <a:t> a aplikovat své nové vědomosti na konkrétních příkladech.</a:t>
            </a:r>
            <a:r>
              <a:rPr lang="cs-CZ" b="1" dirty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Žáci ocenili přehlednost zápisu a zadání, a také možnost</a:t>
            </a:r>
          </a:p>
          <a:p>
            <a:pPr marL="0" indent="0">
              <a:buNone/>
            </a:pPr>
            <a:r>
              <a:rPr lang="cs-CZ" dirty="0"/>
              <a:t>vracet se k příkladům podle potřeby.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5711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0406" y="253333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3100" dirty="0" smtClean="0">
                <a:solidFill>
                  <a:srgbClr val="00B050"/>
                </a:solidFill>
              </a:rPr>
              <a:t>48  </a:t>
            </a:r>
            <a:r>
              <a:rPr lang="cs-CZ" sz="3100" dirty="0">
                <a:solidFill>
                  <a:srgbClr val="00B050"/>
                </a:solidFill>
              </a:rPr>
              <a:t>Procvičovací pracovní list </a:t>
            </a:r>
            <a:r>
              <a:rPr lang="cs-CZ" sz="3100" dirty="0" smtClean="0">
                <a:solidFill>
                  <a:srgbClr val="00B050"/>
                </a:solidFill>
              </a:rPr>
              <a:t/>
            </a:r>
            <a:br>
              <a:rPr lang="cs-CZ" sz="3100" dirty="0" smtClean="0">
                <a:solidFill>
                  <a:srgbClr val="00B050"/>
                </a:solidFill>
              </a:rPr>
            </a:br>
            <a:r>
              <a:rPr lang="cs-CZ" sz="3100" dirty="0" smtClean="0"/>
              <a:t>Vzorce a výpočty: čtyřúhelníků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3600" dirty="0" smtClean="0">
                <a:solidFill>
                  <a:srgbClr val="00B050"/>
                </a:solidFill>
              </a:rPr>
              <a:t>opakování základních pojmů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>
                <a:solidFill>
                  <a:srgbClr val="00B050"/>
                </a:solidFill>
              </a:rPr>
              <a:t>Procvičování se všemi žáky</a:t>
            </a:r>
            <a:r>
              <a:rPr lang="cs-CZ" dirty="0">
                <a:solidFill>
                  <a:srgbClr val="00B050"/>
                </a:solidFill>
              </a:rPr>
              <a:t>:</a:t>
            </a:r>
          </a:p>
          <a:p>
            <a:r>
              <a:rPr lang="cs-CZ" dirty="0" smtClean="0"/>
              <a:t>o – čteme jako</a:t>
            </a:r>
          </a:p>
          <a:p>
            <a:r>
              <a:rPr lang="cs-CZ" dirty="0" smtClean="0"/>
              <a:t>S – čteme jako </a:t>
            </a:r>
          </a:p>
          <a:p>
            <a:r>
              <a:rPr lang="cs-CZ" dirty="0" smtClean="0"/>
              <a:t>Každý obrazec má    ………       vzorce</a:t>
            </a:r>
          </a:p>
          <a:p>
            <a:r>
              <a:rPr lang="cs-CZ" dirty="0"/>
              <a:t>o</a:t>
            </a:r>
            <a:r>
              <a:rPr lang="cs-CZ" dirty="0" smtClean="0"/>
              <a:t> pro výpočet např.</a:t>
            </a:r>
          </a:p>
          <a:p>
            <a:r>
              <a:rPr lang="cs-CZ" dirty="0"/>
              <a:t>S</a:t>
            </a:r>
            <a:r>
              <a:rPr lang="cs-CZ" dirty="0" smtClean="0"/>
              <a:t> </a:t>
            </a:r>
            <a:r>
              <a:rPr lang="cs-CZ" dirty="0"/>
              <a:t>pro výpočet např.</a:t>
            </a:r>
          </a:p>
          <a:p>
            <a:r>
              <a:rPr lang="cs-CZ" dirty="0" smtClean="0"/>
              <a:t>Opakovaný pojem výška je ……………..</a:t>
            </a:r>
          </a:p>
          <a:p>
            <a:r>
              <a:rPr lang="cs-CZ" dirty="0" smtClean="0"/>
              <a:t>Kde se vyskytovala v 6</a:t>
            </a:r>
            <a:r>
              <a:rPr lang="cs-CZ" dirty="0" smtClean="0"/>
              <a:t>. ročníků</a:t>
            </a:r>
            <a:endParaRPr lang="cs-CZ" dirty="0"/>
          </a:p>
        </p:txBody>
      </p:sp>
      <p:pic>
        <p:nvPicPr>
          <p:cNvPr id="4" name="Picture 2" descr="C:\Users\ZS SLOVAN\AppData\Local\Microsoft\Windows\Temporary Internet Files\Content.IE5\CIM9JUA1\MC900250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64288" y="1412776"/>
            <a:ext cx="138043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1137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2800" dirty="0">
                <a:solidFill>
                  <a:srgbClr val="00B050"/>
                </a:solidFill>
              </a:rPr>
              <a:t>48  Procvičovací pracovní </a:t>
            </a:r>
            <a:r>
              <a:rPr lang="cs-CZ" sz="2800" dirty="0" smtClean="0">
                <a:solidFill>
                  <a:srgbClr val="00B050"/>
                </a:solidFill>
              </a:rPr>
              <a:t>list</a:t>
            </a:r>
            <a:br>
              <a:rPr lang="cs-CZ" sz="2800" dirty="0" smtClean="0">
                <a:solidFill>
                  <a:srgbClr val="00B050"/>
                </a:solidFill>
              </a:rPr>
            </a:b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smtClean="0"/>
              <a:t>VLASTNOSTI: čtyřúhelníků</a:t>
            </a:r>
            <a:r>
              <a:rPr lang="cs-CZ" sz="2800" dirty="0">
                <a:solidFill>
                  <a:srgbClr val="00B050"/>
                </a:solidFill>
              </a:rPr>
              <a:t> </a:t>
            </a:r>
            <a:r>
              <a:rPr lang="cs-CZ" sz="2800" dirty="0" smtClean="0">
                <a:solidFill>
                  <a:srgbClr val="00B050"/>
                </a:solidFill>
              </a:rPr>
              <a:t>- opakování </a:t>
            </a:r>
            <a:r>
              <a:rPr lang="cs-CZ" sz="2800" dirty="0">
                <a:solidFill>
                  <a:srgbClr val="00B050"/>
                </a:solidFill>
              </a:rPr>
              <a:t>základních pojmů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>
                <a:solidFill>
                  <a:srgbClr val="00B050"/>
                </a:solidFill>
              </a:rPr>
              <a:t>Procvičování se všemi žáky</a:t>
            </a:r>
            <a:r>
              <a:rPr lang="cs-CZ" dirty="0">
                <a:solidFill>
                  <a:srgbClr val="00B050"/>
                </a:solidFill>
              </a:rPr>
              <a:t>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Načrtni</a:t>
            </a:r>
            <a:r>
              <a:rPr lang="cs-CZ" dirty="0" smtClean="0"/>
              <a:t> 4 čtyřúhelníky: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Zapiš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Počet vrcholů:</a:t>
            </a:r>
          </a:p>
          <a:p>
            <a:pPr marL="0" indent="0">
              <a:buNone/>
            </a:pPr>
            <a:r>
              <a:rPr lang="cs-CZ" dirty="0" smtClean="0"/>
              <a:t>Počet stran:</a:t>
            </a:r>
          </a:p>
          <a:p>
            <a:pPr marL="0" indent="0">
              <a:buNone/>
            </a:pPr>
            <a:r>
              <a:rPr lang="cs-CZ" dirty="0" smtClean="0"/>
              <a:t>Vlastnosti stran :</a:t>
            </a:r>
          </a:p>
          <a:p>
            <a:pPr marL="0" indent="0">
              <a:buNone/>
            </a:pPr>
            <a:r>
              <a:rPr lang="cs-CZ" dirty="0" smtClean="0"/>
              <a:t>Počet úhlů a jejich názvy:</a:t>
            </a:r>
          </a:p>
          <a:p>
            <a:endParaRPr lang="cs-CZ" dirty="0"/>
          </a:p>
        </p:txBody>
      </p:sp>
      <p:pic>
        <p:nvPicPr>
          <p:cNvPr id="4" name="Obrázek 3" descr="C:\Users\ZS SLOVAN\AppData\Local\Microsoft\Windows\Temporary Internet Files\Content.IE5\A6MWZD1V\MP900400377[1]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204865"/>
            <a:ext cx="2553722" cy="136815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6035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>
                <a:solidFill>
                  <a:srgbClr val="00B050"/>
                </a:solidFill>
              </a:rPr>
              <a:t>48 </a:t>
            </a:r>
            <a:r>
              <a:rPr lang="cs-CZ" b="1" dirty="0">
                <a:solidFill>
                  <a:srgbClr val="00B050"/>
                </a:solidFill>
              </a:rPr>
              <a:t>Samostatná práce žáků </a:t>
            </a:r>
            <a:r>
              <a:rPr lang="cs-CZ" b="1" dirty="0" smtClean="0">
                <a:solidFill>
                  <a:srgbClr val="00B050"/>
                </a:solidFill>
              </a:rPr>
              <a:t/>
            </a:r>
            <a:br>
              <a:rPr lang="cs-CZ" b="1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Druhy čtyřúhelníků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b="1" dirty="0">
                <a:solidFill>
                  <a:srgbClr val="00B050"/>
                </a:solidFill>
              </a:rPr>
              <a:t>Nyní pracují žáci samostatně </a:t>
            </a:r>
          </a:p>
          <a:p>
            <a:pPr marL="0" indent="0">
              <a:buNone/>
            </a:pPr>
            <a:r>
              <a:rPr lang="cs-CZ" sz="2000" dirty="0" smtClean="0"/>
              <a:t>Příklad1:</a:t>
            </a:r>
          </a:p>
          <a:p>
            <a:pPr marL="0" indent="0">
              <a:buNone/>
            </a:pPr>
            <a:r>
              <a:rPr lang="cs-CZ" sz="2000" dirty="0" smtClean="0"/>
              <a:t>Vypočítej obsah rovnoběžníku ABCD</a:t>
            </a:r>
            <a:r>
              <a:rPr lang="cs-CZ" sz="2000" dirty="0" smtClean="0"/>
              <a:t>, je-li  </a:t>
            </a:r>
            <a:r>
              <a:rPr lang="cs-CZ" sz="2000" dirty="0" smtClean="0"/>
              <a:t>a= 4,5cm </a:t>
            </a:r>
            <a:r>
              <a:rPr lang="cs-CZ" sz="2000" dirty="0" err="1" smtClean="0"/>
              <a:t>Va</a:t>
            </a:r>
            <a:r>
              <a:rPr lang="cs-CZ" sz="2000" dirty="0" smtClean="0"/>
              <a:t>= 2,5cm</a:t>
            </a:r>
          </a:p>
          <a:p>
            <a:pPr marL="0" indent="0">
              <a:buNone/>
            </a:pPr>
            <a:r>
              <a:rPr lang="cs-CZ" sz="2000" dirty="0" smtClean="0"/>
              <a:t>(udělej náčrt, napiš název rovnoběžníku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800" dirty="0" smtClean="0"/>
              <a:t>Příklad2: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Vypočítej </a:t>
            </a:r>
            <a:r>
              <a:rPr lang="cs-CZ" sz="1800" dirty="0"/>
              <a:t>obsah </a:t>
            </a:r>
            <a:r>
              <a:rPr lang="cs-CZ" sz="1800" dirty="0" smtClean="0"/>
              <a:t>rovnoběžníku </a:t>
            </a:r>
            <a:r>
              <a:rPr lang="cs-CZ" sz="1800" dirty="0"/>
              <a:t>ABCD</a:t>
            </a:r>
            <a:r>
              <a:rPr lang="cs-CZ" sz="1800" dirty="0" smtClean="0"/>
              <a:t>, je </a:t>
            </a:r>
            <a:r>
              <a:rPr lang="cs-CZ" sz="1800" dirty="0" err="1" smtClean="0"/>
              <a:t>li</a:t>
            </a:r>
            <a:r>
              <a:rPr lang="cs-CZ" sz="1800" dirty="0" smtClean="0"/>
              <a:t>  </a:t>
            </a:r>
            <a:r>
              <a:rPr lang="cs-CZ" sz="1800" dirty="0"/>
              <a:t>a= </a:t>
            </a:r>
            <a:r>
              <a:rPr lang="cs-CZ" sz="1800" dirty="0" smtClean="0"/>
              <a:t>7,5cm  </a:t>
            </a:r>
            <a:r>
              <a:rPr lang="cs-CZ" sz="1800" dirty="0"/>
              <a:t>b= </a:t>
            </a:r>
            <a:r>
              <a:rPr lang="cs-CZ" sz="1800" dirty="0" smtClean="0"/>
              <a:t>4cm </a:t>
            </a:r>
            <a:r>
              <a:rPr lang="cs-CZ" sz="1800" dirty="0" err="1"/>
              <a:t>Va</a:t>
            </a:r>
            <a:r>
              <a:rPr lang="cs-CZ" sz="1800" dirty="0"/>
              <a:t>= 3,5cm</a:t>
            </a:r>
          </a:p>
          <a:p>
            <a:pPr marL="0" indent="0">
              <a:buNone/>
            </a:pPr>
            <a:r>
              <a:rPr lang="cs-CZ" sz="1800" dirty="0" smtClean="0"/>
              <a:t>(</a:t>
            </a:r>
            <a:r>
              <a:rPr lang="cs-CZ" sz="1800" dirty="0"/>
              <a:t>udělej </a:t>
            </a:r>
            <a:r>
              <a:rPr lang="cs-CZ" sz="1800" dirty="0" smtClean="0"/>
              <a:t>náčrt, napiš </a:t>
            </a:r>
            <a:r>
              <a:rPr lang="cs-CZ" sz="1800" dirty="0"/>
              <a:t>název </a:t>
            </a:r>
            <a:r>
              <a:rPr lang="cs-CZ" sz="1800" dirty="0" smtClean="0"/>
              <a:t>rovnoběžníku</a:t>
            </a:r>
            <a:endParaRPr lang="cs-CZ" sz="1800" dirty="0"/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5" name="Picture 2" descr="C:\Users\ZS SLOVAN\AppData\Local\Microsoft\Windows\Temporary Internet Files\Content.IE5\CIM9JUA1\MC900250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04248" y="4149080"/>
            <a:ext cx="2100404" cy="1972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 descr="C:\Users\ZS SLOVAN\AppData\Local\Microsoft\Windows\Temporary Internet Files\Content.IE5\A6MWZD1V\MP900400377[1]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983119"/>
            <a:ext cx="1905650" cy="110805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91276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sz="2700" b="1" dirty="0">
                <a:solidFill>
                  <a:srgbClr val="FF0000"/>
                </a:solidFill>
              </a:rPr>
              <a:t>48 Samostatná práce žáků </a:t>
            </a:r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>ŘEŠENÍ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Druhy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čtyřúhelníku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/>
              <a:t>Příklad1:</a:t>
            </a:r>
          </a:p>
          <a:p>
            <a:pPr marL="0" indent="0">
              <a:buNone/>
            </a:pPr>
            <a:r>
              <a:rPr lang="cs-CZ" sz="1600" dirty="0"/>
              <a:t>Vypočítej obsah rovnoběžníku ABCD</a:t>
            </a:r>
            <a:r>
              <a:rPr lang="cs-CZ" sz="1600" dirty="0" smtClean="0"/>
              <a:t>, je-li  </a:t>
            </a:r>
            <a:r>
              <a:rPr lang="cs-CZ" sz="1600" dirty="0"/>
              <a:t>a= 4,5cm </a:t>
            </a:r>
            <a:r>
              <a:rPr lang="cs-CZ" sz="1600" dirty="0" err="1"/>
              <a:t>Va</a:t>
            </a:r>
            <a:r>
              <a:rPr lang="cs-CZ" sz="1600" dirty="0"/>
              <a:t>= 2,5cm</a:t>
            </a:r>
          </a:p>
          <a:p>
            <a:pPr marL="0" indent="0">
              <a:buNone/>
            </a:pPr>
            <a:r>
              <a:rPr lang="cs-CZ" sz="1600" dirty="0"/>
              <a:t>(udělej náčrt, napiš název </a:t>
            </a:r>
            <a:r>
              <a:rPr lang="cs-CZ" sz="1600" dirty="0" smtClean="0"/>
              <a:t>rovnoběžníku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>
                <a:solidFill>
                  <a:srgbClr val="00B050"/>
                </a:solidFill>
              </a:rPr>
              <a:t>Kosočtverec </a:t>
            </a:r>
            <a:r>
              <a:rPr lang="cs-CZ" sz="1600" dirty="0" smtClean="0">
                <a:solidFill>
                  <a:srgbClr val="00B050"/>
                </a:solidFill>
              </a:rPr>
              <a:t>                          </a:t>
            </a:r>
            <a:r>
              <a:rPr lang="cs-CZ" sz="1600" dirty="0" smtClean="0">
                <a:solidFill>
                  <a:srgbClr val="FF0000"/>
                </a:solidFill>
              </a:rPr>
              <a:t>Výpočet:</a:t>
            </a:r>
            <a:endParaRPr lang="cs-CZ" sz="1600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1600" dirty="0" smtClean="0"/>
              <a:t> D                  C                                             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                                             </a:t>
            </a:r>
            <a:r>
              <a:rPr lang="cs-CZ" sz="1600" dirty="0" smtClean="0">
                <a:solidFill>
                  <a:srgbClr val="FF0000"/>
                </a:solidFill>
              </a:rPr>
              <a:t>S = a. </a:t>
            </a:r>
            <a:r>
              <a:rPr lang="cs-CZ" sz="1600" dirty="0" err="1">
                <a:solidFill>
                  <a:srgbClr val="FF0000"/>
                </a:solidFill>
              </a:rPr>
              <a:t>Va</a:t>
            </a:r>
            <a:endParaRPr lang="cs-CZ" sz="1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1600" dirty="0" smtClean="0"/>
              <a:t>   </a:t>
            </a:r>
            <a:r>
              <a:rPr lang="cs-CZ" sz="1600" dirty="0" err="1">
                <a:solidFill>
                  <a:srgbClr val="00B050"/>
                </a:solidFill>
              </a:rPr>
              <a:t>Va</a:t>
            </a:r>
            <a:r>
              <a:rPr lang="cs-CZ" sz="1600" dirty="0">
                <a:solidFill>
                  <a:srgbClr val="00B050"/>
                </a:solidFill>
              </a:rPr>
              <a:t>= 2,5cm</a:t>
            </a:r>
          </a:p>
          <a:p>
            <a:pPr marL="0" indent="0">
              <a:buNone/>
            </a:pPr>
            <a:r>
              <a:rPr lang="cs-CZ" sz="1600" dirty="0" smtClean="0"/>
              <a:t> </a:t>
            </a:r>
            <a:r>
              <a:rPr lang="cs-CZ" sz="1600" dirty="0">
                <a:solidFill>
                  <a:srgbClr val="00B050"/>
                </a:solidFill>
              </a:rPr>
              <a:t>a =4,5cm</a:t>
            </a:r>
            <a:r>
              <a:rPr lang="cs-CZ" sz="1600" dirty="0" smtClean="0"/>
              <a:t>                                  S= 4,5. 2,5</a:t>
            </a:r>
          </a:p>
          <a:p>
            <a:pPr marL="0" indent="0">
              <a:buNone/>
            </a:pPr>
            <a:r>
              <a:rPr lang="cs-CZ" sz="1600" dirty="0" smtClean="0"/>
              <a:t>A                  B                            </a:t>
            </a:r>
            <a:r>
              <a:rPr lang="cs-CZ" sz="1600" dirty="0" smtClean="0">
                <a:solidFill>
                  <a:srgbClr val="FF0000"/>
                </a:solidFill>
              </a:rPr>
              <a:t>S= 11,25cm</a:t>
            </a:r>
            <a:r>
              <a:rPr lang="cs-CZ" sz="1600" baseline="30000" dirty="0" smtClean="0">
                <a:solidFill>
                  <a:srgbClr val="FF0000"/>
                </a:solidFill>
              </a:rPr>
              <a:t>2</a:t>
            </a:r>
            <a:r>
              <a:rPr lang="cs-CZ" sz="1600" dirty="0" smtClean="0"/>
              <a:t>  </a:t>
            </a: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 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>
                <a:solidFill>
                  <a:srgbClr val="FF0000"/>
                </a:solidFill>
              </a:rPr>
              <a:t>Obsah </a:t>
            </a:r>
            <a:r>
              <a:rPr lang="cs-CZ" sz="1600" dirty="0" smtClean="0">
                <a:solidFill>
                  <a:srgbClr val="FF0000"/>
                </a:solidFill>
              </a:rPr>
              <a:t>kosočtverce  </a:t>
            </a:r>
            <a:r>
              <a:rPr lang="cs-CZ" sz="1600" dirty="0">
                <a:solidFill>
                  <a:srgbClr val="FF0000"/>
                </a:solidFill>
              </a:rPr>
              <a:t>je </a:t>
            </a:r>
            <a:r>
              <a:rPr lang="cs-CZ" sz="1600" dirty="0" smtClean="0">
                <a:solidFill>
                  <a:srgbClr val="FF0000"/>
                </a:solidFill>
              </a:rPr>
              <a:t> 11,25cm</a:t>
            </a:r>
            <a:r>
              <a:rPr lang="cs-CZ" sz="1600" baseline="30000" dirty="0" smtClean="0">
                <a:solidFill>
                  <a:srgbClr val="FF0000"/>
                </a:solidFill>
              </a:rPr>
              <a:t>2</a:t>
            </a:r>
            <a:r>
              <a:rPr lang="cs-CZ" sz="1600" dirty="0">
                <a:solidFill>
                  <a:srgbClr val="FF0000"/>
                </a:solidFill>
              </a:rPr>
              <a:t>.</a:t>
            </a: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200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/>
              <a:t>Příklad2:</a:t>
            </a:r>
          </a:p>
          <a:p>
            <a:pPr marL="0" indent="0">
              <a:buNone/>
            </a:pPr>
            <a:r>
              <a:rPr lang="cs-CZ" sz="1400" dirty="0"/>
              <a:t>Vypočítej obsah rovnoběžníku ABCD</a:t>
            </a:r>
            <a:r>
              <a:rPr lang="cs-CZ" sz="1400" dirty="0" smtClean="0"/>
              <a:t>, je-li  </a:t>
            </a:r>
            <a:r>
              <a:rPr lang="cs-CZ" sz="1400" dirty="0"/>
              <a:t>a= </a:t>
            </a:r>
            <a:r>
              <a:rPr lang="cs-CZ" sz="1400" dirty="0" smtClean="0"/>
              <a:t>7,5cm  </a:t>
            </a:r>
            <a:r>
              <a:rPr lang="cs-CZ" sz="1400" dirty="0"/>
              <a:t>b= </a:t>
            </a:r>
            <a:r>
              <a:rPr lang="cs-CZ" sz="1400" dirty="0" smtClean="0"/>
              <a:t>4cm </a:t>
            </a:r>
            <a:r>
              <a:rPr lang="cs-CZ" sz="1400" dirty="0" err="1"/>
              <a:t>Va</a:t>
            </a:r>
            <a:r>
              <a:rPr lang="cs-CZ" sz="1400" dirty="0"/>
              <a:t>= 3,5cm</a:t>
            </a:r>
          </a:p>
          <a:p>
            <a:pPr marL="0" indent="0">
              <a:buNone/>
            </a:pPr>
            <a:r>
              <a:rPr lang="cs-CZ" sz="1400" dirty="0"/>
              <a:t>(udělej náčrt, napiš název rovnoběžníku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rgbClr val="00B050"/>
                </a:solidFill>
              </a:rPr>
              <a:t>Kosodélník</a:t>
            </a:r>
          </a:p>
          <a:p>
            <a:pPr marL="0" indent="0">
              <a:buNone/>
            </a:pPr>
            <a:r>
              <a:rPr lang="cs-CZ" sz="1800" dirty="0" smtClean="0"/>
              <a:t>      D                          C</a:t>
            </a:r>
            <a:endParaRPr lang="cs-CZ" sz="1800" dirty="0"/>
          </a:p>
          <a:p>
            <a:pPr marL="0" indent="0">
              <a:buNone/>
            </a:pPr>
            <a:r>
              <a:rPr lang="cs-CZ" sz="1200" dirty="0" smtClean="0">
                <a:solidFill>
                  <a:srgbClr val="00B050"/>
                </a:solidFill>
              </a:rPr>
              <a:t>                              </a:t>
            </a:r>
            <a:r>
              <a:rPr lang="cs-CZ" sz="1200" dirty="0" err="1">
                <a:solidFill>
                  <a:srgbClr val="00B050"/>
                </a:solidFill>
              </a:rPr>
              <a:t>Va</a:t>
            </a:r>
            <a:r>
              <a:rPr lang="cs-CZ" sz="1200" dirty="0">
                <a:solidFill>
                  <a:srgbClr val="00B050"/>
                </a:solidFill>
              </a:rPr>
              <a:t>= 3,5cm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  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rgbClr val="00B050"/>
                </a:solidFill>
              </a:rPr>
              <a:t>   </a:t>
            </a:r>
            <a:r>
              <a:rPr lang="cs-CZ" sz="1800" dirty="0"/>
              <a:t>A </a:t>
            </a:r>
            <a:r>
              <a:rPr lang="cs-CZ" sz="1400" dirty="0">
                <a:solidFill>
                  <a:srgbClr val="00B050"/>
                </a:solidFill>
              </a:rPr>
              <a:t>a= 7,5cm                    </a:t>
            </a:r>
            <a:r>
              <a:rPr lang="cs-CZ" sz="1800" dirty="0" smtClean="0"/>
              <a:t>B</a:t>
            </a:r>
            <a:endParaRPr lang="cs-CZ" sz="1800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1800" dirty="0">
                <a:solidFill>
                  <a:srgbClr val="FF0000"/>
                </a:solidFill>
              </a:rPr>
              <a:t>Výpočet:</a:t>
            </a:r>
            <a:endParaRPr lang="cs-CZ" sz="1800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1800" dirty="0">
                <a:solidFill>
                  <a:srgbClr val="FF0000"/>
                </a:solidFill>
              </a:rPr>
              <a:t>S = a. </a:t>
            </a:r>
            <a:r>
              <a:rPr lang="cs-CZ" sz="1800" dirty="0" err="1" smtClean="0">
                <a:solidFill>
                  <a:srgbClr val="FF0000"/>
                </a:solidFill>
              </a:rPr>
              <a:t>va</a:t>
            </a:r>
            <a:endParaRPr lang="cs-CZ" sz="1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1800" dirty="0"/>
              <a:t>S= </a:t>
            </a:r>
            <a:r>
              <a:rPr lang="cs-CZ" sz="1800" dirty="0" smtClean="0"/>
              <a:t>7,5</a:t>
            </a:r>
            <a:r>
              <a:rPr lang="cs-CZ" sz="1800" dirty="0"/>
              <a:t>. </a:t>
            </a:r>
            <a:r>
              <a:rPr lang="cs-CZ" sz="1800" dirty="0" smtClean="0"/>
              <a:t>3,5</a:t>
            </a:r>
          </a:p>
          <a:p>
            <a:pPr marL="0" indent="0">
              <a:buNone/>
            </a:pPr>
            <a:r>
              <a:rPr lang="cs-CZ" sz="1800" dirty="0">
                <a:solidFill>
                  <a:srgbClr val="FF0000"/>
                </a:solidFill>
              </a:rPr>
              <a:t>S= </a:t>
            </a:r>
            <a:r>
              <a:rPr lang="cs-CZ" sz="1800" dirty="0" smtClean="0">
                <a:solidFill>
                  <a:srgbClr val="FF0000"/>
                </a:solidFill>
              </a:rPr>
              <a:t>26,25cm</a:t>
            </a:r>
            <a:r>
              <a:rPr lang="cs-CZ" sz="1800" baseline="30000" dirty="0" smtClean="0">
                <a:solidFill>
                  <a:srgbClr val="FF0000"/>
                </a:solidFill>
              </a:rPr>
              <a:t>2</a:t>
            </a:r>
            <a:endParaRPr lang="cs-CZ" sz="1800" dirty="0"/>
          </a:p>
          <a:p>
            <a:pPr marL="0" indent="0">
              <a:buNone/>
            </a:pPr>
            <a:r>
              <a:rPr lang="cs-CZ" sz="1600" dirty="0" smtClean="0">
                <a:solidFill>
                  <a:srgbClr val="FF0000"/>
                </a:solidFill>
              </a:rPr>
              <a:t>Obsah kosodélníku je    26,25cm</a:t>
            </a:r>
            <a:r>
              <a:rPr lang="cs-CZ" sz="1600" baseline="30000" dirty="0" smtClean="0">
                <a:solidFill>
                  <a:srgbClr val="FF0000"/>
                </a:solidFill>
              </a:rPr>
              <a:t>2</a:t>
            </a:r>
            <a:r>
              <a:rPr lang="cs-CZ" sz="1600" dirty="0" smtClean="0">
                <a:solidFill>
                  <a:srgbClr val="FF0000"/>
                </a:solidFill>
              </a:rPr>
              <a:t>.</a:t>
            </a:r>
            <a:endParaRPr lang="cs-CZ" sz="1600" dirty="0"/>
          </a:p>
          <a:p>
            <a:pPr marL="0" indent="0">
              <a:buNone/>
            </a:pPr>
            <a:endParaRPr lang="cs-CZ" sz="18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1800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1800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1800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1800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1800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5" name="Picture 2" descr="C:\Users\ZS SLOVAN\AppData\Local\Microsoft\Windows\Temporary Internet Files\Content.IE5\CIM9JUA1\MC900250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72246" y="-25183"/>
            <a:ext cx="1301403" cy="1221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Vývojový diagram: údaje 5"/>
          <p:cNvSpPr/>
          <p:nvPr/>
        </p:nvSpPr>
        <p:spPr>
          <a:xfrm>
            <a:off x="587414" y="3573016"/>
            <a:ext cx="914400" cy="612648"/>
          </a:xfrm>
          <a:prstGeom prst="flowChartInputOutpu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823895" y="3573016"/>
            <a:ext cx="0" cy="6126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Kosoúhelník 13"/>
          <p:cNvSpPr/>
          <p:nvPr/>
        </p:nvSpPr>
        <p:spPr>
          <a:xfrm>
            <a:off x="5004048" y="3261312"/>
            <a:ext cx="1512168" cy="626368"/>
          </a:xfrm>
          <a:prstGeom prst="parallelogram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 flipV="1">
            <a:off x="6300192" y="3261312"/>
            <a:ext cx="0" cy="6180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0917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Seznam zdrojů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Zdroj: vlastní tvorba autora</a:t>
            </a:r>
          </a:p>
          <a:p>
            <a:pPr marL="0" indent="0">
              <a:buNone/>
            </a:pPr>
            <a:r>
              <a:rPr lang="cs-CZ" b="1"/>
              <a:t>Obrázky a kliparty:</a:t>
            </a:r>
          </a:p>
          <a:p>
            <a:pPr marL="0" indent="0">
              <a:buNone/>
            </a:pPr>
            <a:r>
              <a:rPr lang="en-US" smtClean="0"/>
              <a:t>Dostupný</a:t>
            </a:r>
            <a:r>
              <a:rPr lang="en-US" dirty="0" smtClean="0"/>
              <a:t> </a:t>
            </a:r>
            <a:r>
              <a:rPr lang="en-US" dirty="0"/>
              <a:t>z http://office.microsoft.com/cs-cz/images/]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0860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317</Words>
  <Application>Microsoft Office PowerPoint</Application>
  <PresentationFormat>Předvádění na obrazovce (4:3)</PresentationFormat>
  <Paragraphs>113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48  Procvičovací pracovní list  Vzorce a výpočty: čtyřúhelníků opakování základních pojmů</vt:lpstr>
      <vt:lpstr>48  Procvičovací pracovní list  VLASTNOSTI: čtyřúhelníků - opakování základních pojmů</vt:lpstr>
      <vt:lpstr> 48 Samostatná práce žáků   Druhy čtyřúhelníků</vt:lpstr>
      <vt:lpstr> 48 Samostatná práce žáků  ŘEŠENÍ Druhy čtyřúhelníku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- čtyřúhelníky</dc:title>
  <dc:creator>ZS SLOVAN</dc:creator>
  <cp:lastModifiedBy>H Koláčková</cp:lastModifiedBy>
  <cp:revision>24</cp:revision>
  <dcterms:created xsi:type="dcterms:W3CDTF">2012-05-06T16:30:00Z</dcterms:created>
  <dcterms:modified xsi:type="dcterms:W3CDTF">2013-04-30T05:53:15Z</dcterms:modified>
</cp:coreProperties>
</file>