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67" r:id="rId4"/>
    <p:sldId id="268" r:id="rId5"/>
    <p:sldId id="269" r:id="rId6"/>
    <p:sldId id="257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TÉMA: </a:t>
            </a:r>
            <a:r>
              <a:rPr lang="cs-CZ" sz="1400" dirty="0" smtClean="0">
                <a:solidFill>
                  <a:prstClr val="black"/>
                </a:solidFill>
              </a:rPr>
              <a:t>Zlomky - úvod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VYTVOŘENÍ:23.9.2012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VY_32_INOVACE_51_IŠ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227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Praktické </a:t>
            </a:r>
            <a:r>
              <a:rPr lang="cs-CZ" dirty="0" smtClean="0"/>
              <a:t>využití zlomků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potřeby, rýsovací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</a:t>
            </a:r>
            <a:r>
              <a:rPr lang="cs-CZ" b="1" i="1" dirty="0"/>
              <a:t>slova</a:t>
            </a:r>
            <a:r>
              <a:rPr lang="cs-CZ" b="1"/>
              <a:t>:</a:t>
            </a:r>
            <a:r>
              <a:rPr lang="cs-CZ"/>
              <a:t> </a:t>
            </a:r>
            <a:r>
              <a:rPr lang="cs-CZ" smtClean="0"/>
              <a:t>zlomek, </a:t>
            </a:r>
            <a:r>
              <a:rPr lang="cs-CZ" dirty="0" smtClean="0"/>
              <a:t>zlomková čára, </a:t>
            </a:r>
            <a:r>
              <a:rPr lang="cs-CZ" smtClean="0"/>
              <a:t>čitatel, jmenovatel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</a:t>
            </a:r>
            <a:r>
              <a:rPr lang="cs-CZ" b="1" dirty="0" smtClean="0"/>
              <a:t>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14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51 </a:t>
            </a:r>
            <a:r>
              <a:rPr lang="cs-CZ" dirty="0" smtClean="0">
                <a:solidFill>
                  <a:srgbClr val="00B050"/>
                </a:solidFill>
              </a:rPr>
              <a:t>pracovní </a:t>
            </a:r>
            <a:r>
              <a:rPr lang="cs-CZ" dirty="0">
                <a:solidFill>
                  <a:srgbClr val="00B050"/>
                </a:solidFill>
              </a:rPr>
              <a:t>list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 smtClean="0"/>
              <a:t>Zlomek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dirty="0"/>
                  <a:t>Zlomek je část celku</a:t>
                </a:r>
                <a:r>
                  <a:rPr lang="cs-CZ" sz="2400" dirty="0" smtClean="0"/>
                  <a:t>. Zlomek </a:t>
                </a:r>
                <a:r>
                  <a:rPr lang="cs-CZ" sz="2400" dirty="0"/>
                  <a:t>zapisujeme </a:t>
                </a:r>
                <a:r>
                  <a:rPr lang="cs-CZ" sz="2400" dirty="0" smtClean="0"/>
                  <a:t> například takto</a:t>
                </a:r>
                <a:r>
                  <a:rPr lang="cs-CZ" sz="2400" dirty="0"/>
                  <a:t>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Čteme jej jako  jedna polovina.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Představuje polovinu z celku: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                                                               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                                            část celku = zlomek 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                                    část dortu  = zlomek dortu                 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111" t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stenec 3"/>
          <p:cNvSpPr/>
          <p:nvPr/>
        </p:nvSpPr>
        <p:spPr>
          <a:xfrm>
            <a:off x="1576799" y="3773194"/>
            <a:ext cx="914400" cy="914400"/>
          </a:xfrm>
          <a:prstGeom prst="donu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3419872" y="3764097"/>
            <a:ext cx="914400" cy="914400"/>
          </a:xfrm>
          <a:prstGeom prst="donu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3851" y="4036631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celek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ětiva 6"/>
              <p:cNvSpPr/>
              <p:nvPr/>
            </p:nvSpPr>
            <p:spPr>
              <a:xfrm>
                <a:off x="3419872" y="3773194"/>
                <a:ext cx="914400" cy="914400"/>
              </a:xfrm>
              <a:prstGeom prst="chord">
                <a:avLst>
                  <a:gd name="adj1" fmla="val 5198357"/>
                  <a:gd name="adj2" fmla="val 1620000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ětiva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773194"/>
                <a:ext cx="914400" cy="914400"/>
              </a:xfrm>
              <a:prstGeom prst="chord">
                <a:avLst>
                  <a:gd name="adj1" fmla="val 5198357"/>
                  <a:gd name="adj2" fmla="val 16200000"/>
                </a:avLst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ZS SLOVAN\AppData\Local\Microsoft\Windows\Temporary Internet Files\Content.IE5\CIM9JUA1\MP9004307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69160"/>
            <a:ext cx="1462578" cy="121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YPWAOQPN\MP9004276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41691"/>
            <a:ext cx="1659226" cy="1311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6672"/>
            <a:ext cx="1552193" cy="127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579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51 </a:t>
            </a:r>
            <a:r>
              <a:rPr lang="cs-CZ" dirty="0">
                <a:solidFill>
                  <a:srgbClr val="00B050"/>
                </a:solidFill>
              </a:rPr>
              <a:t>pracovní list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 smtClean="0"/>
              <a:t>Zlomek  - jeho zápis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Zápis zlomku se skládá z </a:t>
                </a:r>
                <a:r>
                  <a:rPr lang="cs-CZ" dirty="0"/>
                  <a:t>částí</a:t>
                </a:r>
                <a:r>
                  <a:rPr lang="cs-CZ" dirty="0" smtClean="0"/>
                  <a:t>  :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Zlomková čára</a:t>
                </a:r>
                <a:r>
                  <a:rPr lang="cs-CZ" dirty="0" smtClean="0"/>
                  <a:t>, čitatel </a:t>
                </a:r>
                <a:r>
                  <a:rPr lang="cs-CZ" dirty="0"/>
                  <a:t>a </a:t>
                </a:r>
                <a:r>
                  <a:rPr lang="cs-CZ" dirty="0" smtClean="0"/>
                  <a:t>jmenovatel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6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6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6000" dirty="0" smtClean="0"/>
                  <a:t>   </a:t>
                </a:r>
                <a:endParaRPr lang="cs-CZ" sz="6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Zakřivená spojnice 4"/>
          <p:cNvCxnSpPr/>
          <p:nvPr/>
        </p:nvCxnSpPr>
        <p:spPr>
          <a:xfrm rot="16200000" flipV="1">
            <a:off x="3023828" y="2816932"/>
            <a:ext cx="936104" cy="576064"/>
          </a:xfrm>
          <a:prstGeom prst="curvedConnector3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5400000">
            <a:off x="3743906" y="2946118"/>
            <a:ext cx="2160244" cy="1656185"/>
          </a:xfrm>
          <a:prstGeom prst="curvedConnector3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nice 10"/>
          <p:cNvCxnSpPr/>
          <p:nvPr/>
        </p:nvCxnSpPr>
        <p:spPr>
          <a:xfrm>
            <a:off x="1547664" y="2996952"/>
            <a:ext cx="1944215" cy="1281315"/>
          </a:xfrm>
          <a:prstGeom prst="bentConnector3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C:\Users\ZS SLOVAN\AppData\Local\Microsoft\Windows\Temporary Internet Files\Content.IE5\SWYL7UV4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4725144"/>
            <a:ext cx="1552193" cy="127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27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51  Procvičovací </a:t>
            </a:r>
            <a:r>
              <a:rPr lang="cs-CZ" dirty="0">
                <a:solidFill>
                  <a:srgbClr val="00B050"/>
                </a:solidFill>
              </a:rPr>
              <a:t>pracovní list</a:t>
            </a:r>
            <a:r>
              <a:rPr lang="cs-CZ" dirty="0"/>
              <a:t> </a:t>
            </a:r>
            <a:br>
              <a:rPr lang="cs-CZ" dirty="0"/>
            </a:br>
            <a:r>
              <a:rPr lang="cs-CZ" dirty="0" smtClean="0"/>
              <a:t>Zlomky  -čti zlomky a zapiš zlomky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sz="2400" b="1" dirty="0"/>
                  <a:t>Procvičování se všemi žáky</a:t>
                </a:r>
                <a:r>
                  <a:rPr lang="cs-CZ" sz="2400" dirty="0"/>
                  <a:t>: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1</a:t>
                </a:r>
                <a:r>
                  <a:rPr lang="cs-CZ" sz="2400" b="1" dirty="0" smtClean="0"/>
                  <a:t>. Jsou </a:t>
                </a:r>
                <a:r>
                  <a:rPr lang="cs-CZ" sz="2400" b="1" dirty="0" smtClean="0"/>
                  <a:t>dány tyto zlomky, přečti je: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 dirty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 dirty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 dirty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i="1" dirty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 dirty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i="1" dirty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 dirty="0">
                            <a:latin typeface="Cambria Math"/>
                          </a:rPr>
                          <m:t>105</m:t>
                        </m:r>
                      </m:num>
                      <m:den>
                        <m:r>
                          <a:rPr lang="cs-CZ" sz="2400" i="1" dirty="0">
                            <a:latin typeface="Cambria Math"/>
                          </a:rPr>
                          <m:t>125</m:t>
                        </m:r>
                      </m:den>
                    </m:f>
                  </m:oMath>
                </a14:m>
                <a:r>
                  <a:rPr lang="cs-CZ" sz="2400" dirty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 dirty="0">
                            <a:latin typeface="Cambria Math"/>
                          </a:rPr>
                          <m:t>71</m:t>
                        </m:r>
                      </m:num>
                      <m:den>
                        <m:r>
                          <a:rPr lang="cs-CZ" sz="2400" i="1" dirty="0"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2.Zapiš podle textu zlomek: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Dvě devítiny……………………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Jedna polovina………………..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Tři pětiny……………………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Sto pět stodvacetpětin………………..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Sedmnáct osmnáctin………………….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Pět šestin………………………..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Devět dvaceti sedmin……………………………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Sedmdesát jedna dvaceti pětin ………………….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41" t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 descr="C:\Users\ZS SLOVAN\AppData\Local\Microsoft\Windows\Temporary Internet Files\Content.IE5\YPWAOQPN\MC900334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1815084" cy="175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79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51  Procvičovací </a:t>
            </a:r>
            <a:r>
              <a:rPr lang="cs-CZ" dirty="0">
                <a:solidFill>
                  <a:srgbClr val="00B050"/>
                </a:solidFill>
              </a:rPr>
              <a:t>pracovní list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Zlomek-opakování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Zlomek je………………………</a:t>
            </a:r>
          </a:p>
          <a:p>
            <a:r>
              <a:rPr lang="cs-CZ" dirty="0" smtClean="0"/>
              <a:t>Zlomek se skládá z ……………</a:t>
            </a:r>
          </a:p>
          <a:p>
            <a:r>
              <a:rPr lang="cs-CZ" dirty="0" smtClean="0"/>
              <a:t>Napiš 4 zlomky větší jak jedna :</a:t>
            </a:r>
          </a:p>
          <a:p>
            <a:r>
              <a:rPr lang="cs-CZ" dirty="0"/>
              <a:t>Napiš 4 zlomky </a:t>
            </a:r>
            <a:r>
              <a:rPr lang="cs-CZ" dirty="0" smtClean="0"/>
              <a:t>menší jak jedna :</a:t>
            </a:r>
          </a:p>
          <a:p>
            <a:r>
              <a:rPr lang="cs-CZ" dirty="0" smtClean="0"/>
              <a:t>Přepiš vhodné zlomky na smíšené číslo:</a:t>
            </a:r>
          </a:p>
          <a:p>
            <a:r>
              <a:rPr lang="cs-CZ" dirty="0" smtClean="0"/>
              <a:t>Doplň zbývající zlomky do celku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C:\Users\ZS SLOVAN\AppData\Local\Microsoft\Windows\Temporary Internet Files\Content.IE5\YPWAOQPN\MC900334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56792"/>
            <a:ext cx="1815084" cy="175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5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268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51 pracovní list  Zlomek</vt:lpstr>
      <vt:lpstr>51 pracovní list  Zlomek  - jeho zápis</vt:lpstr>
      <vt:lpstr>51  Procvičovací pracovní list  Zlomky  -čti zlomky a zapiš zlomky</vt:lpstr>
      <vt:lpstr>51  Procvičovací pracovní list  Zlomek-opakování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30</cp:revision>
  <dcterms:created xsi:type="dcterms:W3CDTF">2012-10-02T18:24:23Z</dcterms:created>
  <dcterms:modified xsi:type="dcterms:W3CDTF">2013-04-30T05:58:03Z</dcterms:modified>
</cp:coreProperties>
</file>