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1" r:id="rId4"/>
    <p:sldId id="258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4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PŘEDMĚT: </a:t>
            </a:r>
            <a:r>
              <a:rPr lang="cs-CZ" sz="1400" dirty="0" smtClean="0">
                <a:solidFill>
                  <a:prstClr val="black"/>
                </a:solidFill>
              </a:rPr>
              <a:t>Matematika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ROČNÍK:7.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TÉMA</a:t>
            </a:r>
            <a:r>
              <a:rPr lang="cs-CZ" sz="1400" dirty="0" smtClean="0">
                <a:solidFill>
                  <a:prstClr val="black"/>
                </a:solidFill>
              </a:rPr>
              <a:t>: Zlomky- úvod</a:t>
            </a: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AUTOR:Mgr.Iva Škvarlová</a:t>
            </a: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DATUM VYTVOŘENÍ:25.9.2012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900" b="1" dirty="0" smtClean="0">
                <a:solidFill>
                  <a:srgbClr val="C00000"/>
                </a:solidFill>
              </a:rPr>
              <a:t>VY_32_INOVACE_52_IŠ</a:t>
            </a:r>
            <a:endParaRPr lang="cs-CZ" sz="19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2615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využití zlomků</a:t>
            </a:r>
          </a:p>
          <a:p>
            <a:pPr marL="0" indent="0">
              <a:buNone/>
            </a:pPr>
            <a:r>
              <a:rPr lang="cs-CZ" dirty="0" smtClean="0"/>
              <a:t>c)</a:t>
            </a:r>
            <a:r>
              <a:rPr lang="cs-CZ" b="1" i="1" dirty="0" smtClean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potřeby, rýsovací </a:t>
            </a:r>
            <a:r>
              <a:rPr lang="cs-CZ" dirty="0" smtClean="0"/>
              <a:t>potřeby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slova </a:t>
            </a:r>
            <a:r>
              <a:rPr lang="cs-CZ" dirty="0" smtClean="0"/>
              <a:t>:</a:t>
            </a:r>
            <a:r>
              <a:rPr lang="cs-CZ" b="1" dirty="0" smtClean="0"/>
              <a:t> </a:t>
            </a:r>
            <a:r>
              <a:rPr lang="cs-CZ" dirty="0" smtClean="0"/>
              <a:t>zlomek</a:t>
            </a:r>
            <a:r>
              <a:rPr lang="cs-CZ" dirty="0"/>
              <a:t>, zlomková čára, čitatel, jmenovatel</a:t>
            </a:r>
          </a:p>
          <a:p>
            <a:pPr marL="0" indent="0">
              <a:buNone/>
            </a:pPr>
            <a:r>
              <a:rPr lang="cs-CZ" dirty="0" smtClean="0"/>
              <a:t>f)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88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52 </a:t>
            </a:r>
            <a:r>
              <a:rPr lang="cs-CZ" dirty="0">
                <a:solidFill>
                  <a:srgbClr val="00B050"/>
                </a:solidFill>
              </a:rPr>
              <a:t>pracovní </a:t>
            </a:r>
            <a:r>
              <a:rPr lang="cs-CZ" dirty="0" smtClean="0">
                <a:solidFill>
                  <a:srgbClr val="00B050"/>
                </a:solidFill>
              </a:rPr>
              <a:t>list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Zlomek – dělení celku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b="1" dirty="0"/>
                  <a:t>Procvičování se všemi žáky</a:t>
                </a:r>
                <a:r>
                  <a:rPr lang="cs-CZ" dirty="0"/>
                  <a:t>:</a:t>
                </a:r>
              </a:p>
              <a:p>
                <a:pPr marL="0" indent="0">
                  <a:buNone/>
                </a:pPr>
                <a:r>
                  <a:rPr lang="cs-CZ" dirty="0" smtClean="0"/>
                  <a:t>Zlomek </a:t>
                </a:r>
                <a:r>
                  <a:rPr lang="cs-CZ" dirty="0"/>
                  <a:t>je část celku.</a:t>
                </a:r>
              </a:p>
              <a:p>
                <a:pPr marL="0" indent="0">
                  <a:buNone/>
                </a:pPr>
                <a:r>
                  <a:rPr lang="cs-CZ" dirty="0"/>
                  <a:t>Zakresli tyto zlomky 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/>
                  <a:t>   do kružnice </a:t>
                </a:r>
                <a:r>
                  <a:rPr lang="cs-CZ" dirty="0" smtClean="0"/>
                  <a:t>jako při </a:t>
                </a:r>
                <a:r>
                  <a:rPr lang="cs-CZ" dirty="0"/>
                  <a:t>dělení </a:t>
                </a:r>
                <a:r>
                  <a:rPr lang="cs-CZ" dirty="0" smtClean="0"/>
                  <a:t>koláče, ukážeme </a:t>
                </a:r>
                <a:r>
                  <a:rPr lang="cs-CZ" dirty="0"/>
                  <a:t>si </a:t>
                </a:r>
                <a:r>
                  <a:rPr lang="cs-CZ" dirty="0" smtClean="0"/>
                  <a:t>zlomky </a:t>
                </a:r>
                <a:r>
                  <a:rPr lang="cs-CZ" dirty="0"/>
                  <a:t>v </a:t>
                </a:r>
                <a:r>
                  <a:rPr lang="cs-CZ" dirty="0" smtClean="0"/>
                  <a:t>praxi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Prstenec 3"/>
          <p:cNvSpPr/>
          <p:nvPr/>
        </p:nvSpPr>
        <p:spPr>
          <a:xfrm>
            <a:off x="2195736" y="4573488"/>
            <a:ext cx="1512168" cy="1368152"/>
          </a:xfrm>
          <a:prstGeom prst="donu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5436096" y="4595727"/>
            <a:ext cx="1512168" cy="1368152"/>
          </a:xfrm>
          <a:prstGeom prst="donu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3779912" y="4581128"/>
            <a:ext cx="1512168" cy="1368152"/>
          </a:xfrm>
          <a:prstGeom prst="donu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539552" y="4581128"/>
            <a:ext cx="1512168" cy="1368152"/>
          </a:xfrm>
          <a:prstGeom prst="donu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8" name="Picture 6" descr="C:\Users\ZS SLOVAN\AppData\Local\Microsoft\Windows\Temporary Internet Files\Content.IE5\SWYL7UV4\MC900349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88640"/>
            <a:ext cx="1552193" cy="127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810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52 </a:t>
            </a:r>
            <a:r>
              <a:rPr lang="cs-CZ" dirty="0">
                <a:solidFill>
                  <a:srgbClr val="FF0000"/>
                </a:solidFill>
              </a:rPr>
              <a:t>pracovní </a:t>
            </a:r>
            <a:r>
              <a:rPr lang="cs-CZ" dirty="0" smtClean="0">
                <a:solidFill>
                  <a:srgbClr val="FF0000"/>
                </a:solidFill>
              </a:rPr>
              <a:t>list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Řešení</a:t>
            </a:r>
            <a:r>
              <a:rPr lang="cs-CZ" dirty="0" smtClean="0"/>
              <a:t>- Zlomek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Zlomek je část celku.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Zakresli tyto zlomky 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0" dirty="0" smtClean="0"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  do kružnice a ukážeme si zlomky v praxi například při dělení koláče: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Prstenec 3"/>
          <p:cNvSpPr/>
          <p:nvPr/>
        </p:nvSpPr>
        <p:spPr>
          <a:xfrm>
            <a:off x="982958" y="4734183"/>
            <a:ext cx="1512168" cy="1368152"/>
          </a:xfrm>
          <a:prstGeom prst="donu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" name="Přímá spojnice 5"/>
          <p:cNvCxnSpPr>
            <a:stCxn id="4" idx="0"/>
            <a:endCxn id="4" idx="4"/>
          </p:cNvCxnSpPr>
          <p:nvPr/>
        </p:nvCxnSpPr>
        <p:spPr>
          <a:xfrm>
            <a:off x="1739042" y="4734183"/>
            <a:ext cx="0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rstenec 8"/>
          <p:cNvSpPr/>
          <p:nvPr/>
        </p:nvSpPr>
        <p:spPr>
          <a:xfrm>
            <a:off x="2725656" y="4794109"/>
            <a:ext cx="1342287" cy="1348261"/>
          </a:xfrm>
          <a:prstGeom prst="donu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4427984" y="4779254"/>
            <a:ext cx="1418456" cy="1306592"/>
          </a:xfrm>
          <a:prstGeom prst="donu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00B05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6156176" y="4794109"/>
            <a:ext cx="1418456" cy="1380869"/>
          </a:xfrm>
          <a:prstGeom prst="donut">
            <a:avLst>
              <a:gd name="adj" fmla="val 0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4" name="Přímá spojnice 13"/>
          <p:cNvCxnSpPr>
            <a:stCxn id="9" idx="0"/>
            <a:endCxn id="9" idx="4"/>
          </p:cNvCxnSpPr>
          <p:nvPr/>
        </p:nvCxnSpPr>
        <p:spPr>
          <a:xfrm>
            <a:off x="3396800" y="4794109"/>
            <a:ext cx="0" cy="13482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9" idx="2"/>
            <a:endCxn id="9" idx="6"/>
          </p:cNvCxnSpPr>
          <p:nvPr/>
        </p:nvCxnSpPr>
        <p:spPr>
          <a:xfrm>
            <a:off x="2725656" y="5468240"/>
            <a:ext cx="13422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1" idx="0"/>
            <a:endCxn id="11" idx="4"/>
          </p:cNvCxnSpPr>
          <p:nvPr/>
        </p:nvCxnSpPr>
        <p:spPr>
          <a:xfrm>
            <a:off x="5137212" y="4779254"/>
            <a:ext cx="0" cy="1306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11" idx="2"/>
            <a:endCxn id="11" idx="6"/>
          </p:cNvCxnSpPr>
          <p:nvPr/>
        </p:nvCxnSpPr>
        <p:spPr>
          <a:xfrm>
            <a:off x="4427984" y="5432550"/>
            <a:ext cx="1418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2" idx="2"/>
            <a:endCxn id="12" idx="6"/>
          </p:cNvCxnSpPr>
          <p:nvPr/>
        </p:nvCxnSpPr>
        <p:spPr>
          <a:xfrm>
            <a:off x="6156176" y="5484544"/>
            <a:ext cx="1418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2" idx="4"/>
          </p:cNvCxnSpPr>
          <p:nvPr/>
        </p:nvCxnSpPr>
        <p:spPr>
          <a:xfrm>
            <a:off x="6843495" y="4887665"/>
            <a:ext cx="21909" cy="12873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183408" y="5234822"/>
                <a:ext cx="36580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3408" y="5234822"/>
                <a:ext cx="365805" cy="61093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004050" y="4857303"/>
                <a:ext cx="36580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4050" y="4857303"/>
                <a:ext cx="365805" cy="61093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Výseč 6"/>
              <p:cNvSpPr/>
              <p:nvPr/>
            </p:nvSpPr>
            <p:spPr>
              <a:xfrm>
                <a:off x="4427984" y="4779254"/>
                <a:ext cx="1418456" cy="1306591"/>
              </a:xfrm>
              <a:prstGeom prst="pi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" name="Výseč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4779254"/>
                <a:ext cx="1418456" cy="1306591"/>
              </a:xfrm>
              <a:prstGeom prst="pie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Picture 2" descr="C:\Users\ZS SLOVAN\AppData\Local\Microsoft\Windows\Temporary Internet Files\Content.IE5\YPWAOQPN\MC9003342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32278"/>
            <a:ext cx="1389894" cy="134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344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51</a:t>
            </a:r>
            <a:r>
              <a:rPr lang="cs-CZ" dirty="0" smtClean="0">
                <a:solidFill>
                  <a:srgbClr val="00B050"/>
                </a:solidFill>
              </a:rPr>
              <a:t>procvičovací</a:t>
            </a:r>
            <a:r>
              <a:rPr lang="cs-CZ" dirty="0" smtClean="0"/>
              <a:t> </a:t>
            </a:r>
            <a:r>
              <a:rPr lang="cs-CZ" dirty="0">
                <a:solidFill>
                  <a:srgbClr val="00B050"/>
                </a:solidFill>
              </a:rPr>
              <a:t>pracovní list 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/>
              <a:t>Zapiš zlomkem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Zapiš zlomkem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část obrázku </a:t>
            </a:r>
          </a:p>
          <a:p>
            <a:pPr marL="0" indent="0">
              <a:buNone/>
            </a:pPr>
            <a:r>
              <a:rPr lang="cs-CZ" dirty="0" smtClean="0"/>
              <a:t> 2. pak zapiš zlomkem celek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Zapiš zlomkem</a:t>
            </a:r>
          </a:p>
        </p:txBody>
      </p:sp>
      <p:pic>
        <p:nvPicPr>
          <p:cNvPr id="8" name="Picture 5" descr="C:\Users\ZS SLOVAN\AppData\Local\Microsoft\Windows\Temporary Internet Files\Content.IE5\CRRF9BIL\MC900310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76139"/>
            <a:ext cx="183337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/>
              <a:t>část obrázku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2.  </a:t>
            </a:r>
            <a:r>
              <a:rPr lang="cs-CZ" dirty="0"/>
              <a:t>pak zapiš zlomkem celek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a </a:t>
            </a:r>
            <a:r>
              <a:rPr lang="cs-CZ" dirty="0"/>
              <a:t>pak </a:t>
            </a:r>
            <a:r>
              <a:rPr lang="cs-CZ" dirty="0" smtClean="0"/>
              <a:t>celek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390" y="3860251"/>
            <a:ext cx="2060575" cy="206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562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51procvičovací pracovní list 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Řešení - </a:t>
            </a:r>
            <a:r>
              <a:rPr lang="cs-CZ" dirty="0" smtClean="0"/>
              <a:t>Zapiš zlomkem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Zapiš zlomkem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2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Zapiš zlomkem část obrázku  a pak celek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část 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celek :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= 1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 cstate="print"/>
                <a:stretch>
                  <a:fillRect l="-2262" t="-1235" r="-3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Zapiš zlomkem</a:t>
            </a:r>
          </a:p>
        </p:txBody>
      </p:sp>
      <p:pic>
        <p:nvPicPr>
          <p:cNvPr id="8" name="Picture 5" descr="C:\Users\ZS SLOVAN\AppData\Local\Microsoft\Windows\Temporary Internet Files\Content.IE5\CRRF9BIL\MC90031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2976"/>
            <a:ext cx="183337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9"/>
              <p:cNvSpPr>
                <a:spLocks noGrp="1"/>
              </p:cNvSpPr>
              <p:nvPr>
                <p:ph sz="quarter" idx="4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Zapiš zlomkem část obrázku  a pak celek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</a:t>
                </a:r>
                <a:r>
                  <a:rPr lang="cs-CZ" dirty="0"/>
                  <a:t>část 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                        </a:t>
                </a:r>
                <a:r>
                  <a:rPr lang="cs-CZ" dirty="0" smtClean="0"/>
                  <a:t> </a:t>
                </a:r>
                <a:r>
                  <a:rPr lang="cs-CZ" dirty="0"/>
                  <a:t>celek :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 = 1</a:t>
                </a:r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0" name="Zástupný symbol pro obsah 9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4" cstate="print"/>
                <a:stretch>
                  <a:fillRect l="-2413" t="-1235" r="-3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037" y="3573016"/>
            <a:ext cx="1700535" cy="1700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375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/>
              <a:t>Obrázky a kliparty:</a:t>
            </a:r>
          </a:p>
          <a:p>
            <a:pPr marL="0" indent="0">
              <a:buNone/>
            </a:pPr>
            <a:r>
              <a:rPr lang="en-US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268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52 pracovní list  Zlomek – dělení celku</vt:lpstr>
      <vt:lpstr>52 pracovní list  Řešení- Zlomek </vt:lpstr>
      <vt:lpstr>51procvičovací pracovní list  Zapiš zlomkem</vt:lpstr>
      <vt:lpstr>51procvičovací pracovní list  Řešení - Zapiš zlomkem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16</cp:revision>
  <dcterms:created xsi:type="dcterms:W3CDTF">2012-12-27T11:54:44Z</dcterms:created>
  <dcterms:modified xsi:type="dcterms:W3CDTF">2013-04-30T05:59:39Z</dcterms:modified>
</cp:coreProperties>
</file>