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57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</a:t>
            </a:r>
            <a:r>
              <a:rPr lang="cs-CZ" sz="1400" dirty="0" smtClean="0">
                <a:solidFill>
                  <a:prstClr val="black"/>
                </a:solidFill>
              </a:rPr>
              <a:t>: Desetinné zlomky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VYTVOŘENÍ:1.10.2012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VY_32_INOVACE_53_IŠ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1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úprav desetinných zlomků, převody na desetinné číslo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desetinný zlomek</a:t>
            </a:r>
            <a:r>
              <a:rPr lang="cs-CZ" smtClean="0"/>
              <a:t>, desetinné </a:t>
            </a:r>
            <a:r>
              <a:rPr lang="cs-CZ" dirty="0" smtClean="0"/>
              <a:t>číslo</a:t>
            </a:r>
          </a:p>
          <a:p>
            <a:pPr marL="0" indent="0">
              <a:buNone/>
            </a:pPr>
            <a:r>
              <a:rPr lang="cs-CZ" dirty="0" smtClean="0"/>
              <a:t>f</a:t>
            </a:r>
            <a:r>
              <a:rPr lang="cs-CZ" b="1" dirty="0" smtClean="0"/>
              <a:t>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729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53 </a:t>
            </a:r>
            <a:r>
              <a:rPr lang="cs-CZ" sz="3100" dirty="0" smtClean="0">
                <a:solidFill>
                  <a:srgbClr val="00B050"/>
                </a:solidFill>
              </a:rPr>
              <a:t>pracovní </a:t>
            </a:r>
            <a:r>
              <a:rPr lang="cs-CZ" sz="3100" dirty="0">
                <a:solidFill>
                  <a:srgbClr val="00B050"/>
                </a:solidFill>
              </a:rPr>
              <a:t>list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r>
              <a:rPr lang="cs-CZ" sz="3600" b="1" dirty="0" smtClean="0"/>
              <a:t>Desetinné zlomky</a:t>
            </a:r>
            <a:endParaRPr lang="cs-CZ" sz="36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 poznáme desetinné zlomky</a:t>
                </a:r>
              </a:p>
              <a:p>
                <a:r>
                  <a:rPr lang="cs-CZ" sz="2800" dirty="0" smtClean="0">
                    <a:solidFill>
                      <a:srgbClr val="FF0000"/>
                    </a:solidFill>
                  </a:rPr>
                  <a:t>Na místě jmenovatele mají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10,100,1000,10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000,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1000 000</a:t>
                </a:r>
              </a:p>
              <a:p>
                <a:pPr marL="0" indent="0">
                  <a:buNone/>
                </a:pPr>
                <a:r>
                  <a:rPr lang="cs-CZ" sz="2800" b="1" dirty="0"/>
                  <a:t>Procvičování se všemi žáky</a:t>
                </a:r>
                <a:r>
                  <a:rPr lang="cs-CZ" sz="2800" dirty="0"/>
                  <a:t>:</a:t>
                </a: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/>
                  <a:t>1.Vyber a barevně zakroužkuj desetinné zlomky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  <m:r>
                          <a:rPr lang="cs-CZ" sz="2000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17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11</m:t>
                        </m:r>
                        <m:r>
                          <a:rPr lang="cs-CZ" sz="2000" b="0" i="1" dirty="0" smtClean="0">
                            <a:latin typeface="Cambria Math"/>
                          </a:rPr>
                          <m:t>   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150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3</m:t>
                        </m:r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   1000</m:t>
                        </m:r>
                      </m:den>
                    </m:f>
                  </m:oMath>
                </a14:m>
                <a:r>
                  <a:rPr lang="cs-CZ" sz="2000" dirty="0"/>
                  <a:t>  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 dirty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Vypiš je zde:</a:t>
                </a:r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endParaRPr lang="cs-CZ" sz="2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 descr="C:\Users\ZS SLOVAN\AppData\Local\Microsoft\Windows\Temporary Internet Files\Content.IE5\YPWAOQPN\MC900334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036" y="2564904"/>
            <a:ext cx="1339327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27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53 </a:t>
            </a:r>
            <a:r>
              <a:rPr lang="cs-CZ" sz="3100" dirty="0">
                <a:solidFill>
                  <a:srgbClr val="00B050"/>
                </a:solidFill>
              </a:rPr>
              <a:t>pracovní list</a:t>
            </a:r>
            <a:br>
              <a:rPr lang="cs-CZ" sz="3100" dirty="0">
                <a:solidFill>
                  <a:srgbClr val="00B050"/>
                </a:solidFill>
              </a:rPr>
            </a:br>
            <a:r>
              <a:rPr lang="cs-CZ" sz="3600" b="1" dirty="0" smtClean="0"/>
              <a:t>Převod desetinného zlomku na desetinné číslo</a:t>
            </a:r>
            <a:endParaRPr lang="cs-CZ" sz="3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Zapiš desetinné zlomky jako desetinné číslo</a:t>
                </a:r>
                <a:endParaRPr lang="cs-CZ" dirty="0"/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1.zlomková čára se rovná početnímu úkonu dělení, proto: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1 : 10  = 0,1</a:t>
                </a:r>
              </a:p>
              <a:p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Procvičování </a:t>
                </a:r>
                <a:r>
                  <a:rPr lang="cs-CZ" b="1" dirty="0">
                    <a:solidFill>
                      <a:srgbClr val="00B050"/>
                    </a:solidFill>
                  </a:rPr>
                  <a:t>se všemi žáky</a:t>
                </a:r>
                <a:r>
                  <a:rPr lang="cs-CZ" dirty="0">
                    <a:solidFill>
                      <a:srgbClr val="00B050"/>
                    </a:solidFill>
                  </a:rPr>
                  <a:t>:</a:t>
                </a:r>
              </a:p>
              <a:p>
                <a:endParaRPr lang="cs-CZ" dirty="0" smtClean="0">
                  <a:solidFill>
                    <a:srgbClr val="FF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0,01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10 </m:t>
                        </m:r>
                      </m:den>
                    </m:f>
                  </m:oMath>
                </a14:m>
                <a:r>
                  <a:rPr lang="cs-CZ" dirty="0" smtClean="0"/>
                  <a:t> = 0,5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0,8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0,12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0,85</a:t>
                </a:r>
              </a:p>
              <a:p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ale pozor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156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1,56</a:t>
                </a:r>
                <a:endParaRPr lang="cs-CZ" dirty="0"/>
              </a:p>
              <a:p>
                <a:r>
                  <a:rPr lang="cs-CZ" dirty="0" smtClean="0"/>
                  <a:t>                                                                                          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889" t="-2156" b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 descr="C:\Users\ZS SLOVAN\AppData\Local\Microsoft\Windows\Temporary Internet Files\Content.IE5\YPWAOQPN\MC900334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13176"/>
            <a:ext cx="111610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93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53 Samostatná práce žáků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b="1" dirty="0" smtClean="0"/>
              <a:t> </a:t>
            </a:r>
            <a:r>
              <a:rPr lang="cs-CZ" sz="2800" b="1" dirty="0"/>
              <a:t>Převod desetinného zlomku </a:t>
            </a:r>
            <a:endParaRPr lang="cs-CZ" sz="28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00B050"/>
                    </a:solidFill>
                  </a:rPr>
                  <a:t>Žáci pracují samostatně:</a:t>
                </a:r>
              </a:p>
              <a:p>
                <a:pPr marL="0" indent="0">
                  <a:buNone/>
                </a:pPr>
                <a:r>
                  <a:rPr lang="cs-CZ" dirty="0" smtClean="0"/>
                  <a:t>1.Vypiš desetinné zlomky: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 1000</m:t>
                        </m:r>
                      </m:den>
                    </m:f>
                  </m:oMath>
                </a14:m>
                <a:r>
                  <a:rPr lang="cs-CZ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325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latin typeface="Cambria Math"/>
                          </a:rPr>
                          <m:t>525</m:t>
                        </m:r>
                      </m:num>
                      <m:den>
                        <m:r>
                          <a:rPr lang="cs-CZ" i="1" dirty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2.</a:t>
                </a:r>
                <a:r>
                  <a:rPr lang="cs-CZ" dirty="0"/>
                  <a:t> </a:t>
                </a:r>
                <a:r>
                  <a:rPr lang="cs-CZ" dirty="0" smtClean="0"/>
                  <a:t>Zapiš tyto </a:t>
                </a:r>
                <a:r>
                  <a:rPr lang="cs-CZ" dirty="0"/>
                  <a:t>desetinné zlomky jako </a:t>
                </a:r>
                <a:r>
                  <a:rPr lang="cs-CZ" dirty="0" smtClean="0"/>
                  <a:t>des</a:t>
                </a:r>
                <a:r>
                  <a:rPr lang="cs-CZ" dirty="0" smtClean="0"/>
                  <a:t>. číslo</a:t>
                </a:r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55869"/>
            <a:ext cx="1721744" cy="129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54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53 Samostatná práce </a:t>
            </a:r>
            <a:r>
              <a:rPr lang="cs-CZ" sz="2800" dirty="0" smtClean="0">
                <a:solidFill>
                  <a:srgbClr val="FF0000"/>
                </a:solidFill>
              </a:rPr>
              <a:t>žáků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Řešení - </a:t>
            </a:r>
            <a:r>
              <a:rPr lang="cs-CZ" sz="2800" b="1" dirty="0"/>
              <a:t>Převod desetinného </a:t>
            </a:r>
            <a:r>
              <a:rPr lang="cs-CZ" sz="2800" b="1" dirty="0" smtClean="0"/>
              <a:t>zlomku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1800" dirty="0" smtClean="0"/>
                  <a:t>1</a:t>
                </a:r>
                <a:r>
                  <a:rPr lang="cs-CZ" sz="1800" dirty="0" smtClean="0"/>
                  <a:t>. Vypiš </a:t>
                </a:r>
                <a:r>
                  <a:rPr lang="cs-CZ" sz="1800" dirty="0" smtClean="0"/>
                  <a:t>desetinné zlomky      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18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18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18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18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 1000</m:t>
                        </m:r>
                      </m:den>
                    </m:f>
                  </m:oMath>
                </a14:m>
                <a:r>
                  <a:rPr lang="cs-CZ" sz="1800" dirty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18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dirty="0" smtClean="0">
                            <a:latin typeface="Cambria Math"/>
                          </a:rPr>
                          <m:t>325</m:t>
                        </m:r>
                      </m:num>
                      <m:den>
                        <m:r>
                          <a:rPr lang="cs-CZ" sz="1800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dirty="0" smtClean="0">
                            <a:latin typeface="Cambria Math"/>
                          </a:rPr>
                          <m:t>525</m:t>
                        </m:r>
                      </m:num>
                      <m:den>
                        <m:r>
                          <a:rPr lang="cs-CZ" sz="1800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 smtClean="0">
                    <a:solidFill>
                      <a:srgbClr val="FF0000"/>
                    </a:solidFill>
                  </a:rPr>
                  <a:t>Řešení: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800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</m:t>
                        </m:r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 smtClean="0">
                    <a:solidFill>
                      <a:srgbClr val="FF0000"/>
                    </a:solidFill>
                  </a:rPr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1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1800" dirty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 1000</m:t>
                        </m:r>
                      </m:den>
                    </m:f>
                  </m:oMath>
                </a14:m>
                <a:r>
                  <a:rPr lang="cs-CZ" sz="1800" dirty="0"/>
                  <a:t> 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325</m:t>
                        </m:r>
                      </m:num>
                      <m:den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525</m:t>
                        </m:r>
                      </m:num>
                      <m:den>
                        <m:r>
                          <a:rPr lang="cs-CZ" sz="1800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1800" dirty="0"/>
              </a:p>
              <a:p>
                <a:pPr marL="0" indent="0">
                  <a:buNone/>
                </a:pPr>
                <a:r>
                  <a:rPr lang="cs-CZ" sz="1800" dirty="0" smtClean="0"/>
                  <a:t> </a:t>
                </a:r>
                <a:endParaRPr lang="cs-CZ" sz="1800" dirty="0"/>
              </a:p>
              <a:p>
                <a:pPr marL="0" indent="0">
                  <a:buNone/>
                </a:pPr>
                <a:r>
                  <a:rPr lang="cs-CZ" sz="1800" dirty="0"/>
                  <a:t>2. Zapiš tyto desetinné zlomky jako des</a:t>
                </a:r>
                <a:r>
                  <a:rPr lang="cs-CZ" sz="1800" dirty="0" smtClean="0"/>
                  <a:t>. číslo</a:t>
                </a:r>
                <a:r>
                  <a:rPr lang="cs-CZ" sz="1800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sz="1800" dirty="0" smtClean="0">
                    <a:solidFill>
                      <a:srgbClr val="FF0000"/>
                    </a:solidFill>
                  </a:rPr>
                  <a:t>Řešení: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/>
                  <a:t> </a:t>
                </a:r>
                <a:r>
                  <a:rPr lang="cs-CZ" sz="1800" dirty="0" smtClean="0"/>
                  <a:t>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=</a:t>
                </a:r>
                <a:r>
                  <a:rPr lang="cs-CZ" sz="1800" dirty="0" smtClean="0"/>
                  <a:t>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0,1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18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1800" dirty="0"/>
                  <a:t>  </a:t>
                </a:r>
                <a:r>
                  <a:rPr lang="cs-CZ" sz="1800" dirty="0" smtClean="0"/>
                  <a:t>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= 1,25</a:t>
                </a:r>
                <a:r>
                  <a:rPr lang="cs-CZ" sz="18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 1000</m:t>
                        </m:r>
                      </m:den>
                    </m:f>
                  </m:oMath>
                </a14:m>
                <a:r>
                  <a:rPr lang="cs-CZ" sz="1800" dirty="0" smtClean="0"/>
                  <a:t>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= 0,032      </a:t>
                </a:r>
              </a:p>
              <a:p>
                <a:pPr marL="0" indent="0">
                  <a:buNone/>
                </a:pPr>
                <a:endParaRPr lang="cs-CZ" sz="18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1800" dirty="0">
                    <a:solidFill>
                      <a:srgbClr val="FF0000"/>
                    </a:solidFill>
                  </a:rPr>
                  <a:t>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              </a:t>
                </a:r>
                <a:r>
                  <a:rPr lang="cs-CZ" sz="1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325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800" dirty="0"/>
                  <a:t> </a:t>
                </a:r>
                <a:r>
                  <a:rPr lang="cs-CZ" sz="1800" dirty="0" smtClean="0"/>
                  <a:t> =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32,5                  </a:t>
                </a:r>
                <a:r>
                  <a:rPr lang="cs-CZ" sz="18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525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1800" dirty="0" smtClean="0">
                    <a:solidFill>
                      <a:srgbClr val="FF0000"/>
                    </a:solidFill>
                  </a:rPr>
                  <a:t>= 5,25</a:t>
                </a:r>
                <a:endParaRPr lang="cs-CZ" sz="1800" dirty="0"/>
              </a:p>
              <a:p>
                <a:pPr marL="0" indent="0">
                  <a:buNone/>
                </a:pPr>
                <a:endParaRPr lang="cs-CZ" sz="1800" b="0" i="0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800" b="0" i="0" dirty="0" smtClean="0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sz="1800" dirty="0"/>
              </a:p>
              <a:p>
                <a:pPr marL="0" indent="0">
                  <a:buNone/>
                </a:pPr>
                <a:endParaRPr lang="cs-CZ" sz="1800" dirty="0">
                  <a:solidFill>
                    <a:srgbClr val="00B05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961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426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53 pracovní list Desetinné zlomky</vt:lpstr>
      <vt:lpstr>53 pracovní list Převod desetinného zlomku na desetinné číslo</vt:lpstr>
      <vt:lpstr>53 Samostatná práce žáků  Převod desetinného zlomku </vt:lpstr>
      <vt:lpstr>53 Samostatná práce žáků Řešení - Převod desetinného zlomku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17</cp:revision>
  <dcterms:created xsi:type="dcterms:W3CDTF">2012-12-27T12:36:57Z</dcterms:created>
  <dcterms:modified xsi:type="dcterms:W3CDTF">2013-04-30T06:00:50Z</dcterms:modified>
</cp:coreProperties>
</file>