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3" r:id="rId3"/>
    <p:sldId id="257" r:id="rId4"/>
    <p:sldId id="258" r:id="rId5"/>
    <p:sldId id="259" r:id="rId6"/>
    <p:sldId id="264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 algn="ctr">
              <a:buNone/>
            </a:pPr>
            <a:r>
              <a:rPr lang="cs-CZ" sz="1400" b="1" dirty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marL="0" lvl="0" indent="0" algn="ctr">
              <a:buNone/>
            </a:pPr>
            <a:r>
              <a:rPr lang="cs-CZ" sz="1400" b="1" dirty="0">
                <a:solidFill>
                  <a:srgbClr val="00B050"/>
                </a:solidFill>
              </a:rPr>
              <a:t>ZEYEROVA 3354, 767 01 KROMĚŘÍŽ</a:t>
            </a:r>
          </a:p>
          <a:p>
            <a:pPr marL="0" lvl="0" indent="0" algn="ctr">
              <a:buNone/>
            </a:pPr>
            <a:endParaRPr lang="cs-CZ" sz="1400" b="1" dirty="0">
              <a:solidFill>
                <a:srgbClr val="00B050"/>
              </a:solidFill>
            </a:endParaRPr>
          </a:p>
          <a:p>
            <a:pPr marL="0" lvl="0" indent="0" algn="ctr">
              <a:buNone/>
            </a:pPr>
            <a:r>
              <a:rPr lang="cs-CZ" sz="1400" dirty="0">
                <a:solidFill>
                  <a:prstClr val="black"/>
                </a:solidFill>
              </a:rPr>
              <a:t>projekt v rámci vzdělávacího programu</a:t>
            </a:r>
          </a:p>
          <a:p>
            <a:pPr marL="0" lvl="0" indent="0" algn="ctr">
              <a:buNone/>
            </a:pPr>
            <a:r>
              <a:rPr lang="cs-CZ" sz="1400" dirty="0">
                <a:solidFill>
                  <a:prstClr val="black"/>
                </a:solidFill>
              </a:rPr>
              <a:t>VZDĚLÁNÍ PRO KONKURENCESCHOPNOST</a:t>
            </a:r>
          </a:p>
          <a:p>
            <a:pPr marL="0" lvl="0" indent="0">
              <a:buNone/>
            </a:pPr>
            <a:endParaRPr lang="cs-CZ" sz="1400" dirty="0">
              <a:solidFill>
                <a:prstClr val="black"/>
              </a:solidFill>
            </a:endParaRPr>
          </a:p>
          <a:p>
            <a:pPr marL="0" lvl="0" indent="0" algn="ctr">
              <a:buNone/>
            </a:pPr>
            <a:r>
              <a:rPr lang="cs-CZ" sz="1400" dirty="0">
                <a:solidFill>
                  <a:prstClr val="black"/>
                </a:solidFill>
              </a:rPr>
              <a:t>ŠABLONA ČÍSLO: III/2</a:t>
            </a:r>
          </a:p>
          <a:p>
            <a:pPr marL="0" lvl="0" indent="0" algn="ctr">
              <a:buNone/>
            </a:pPr>
            <a:r>
              <a:rPr lang="cs-CZ" sz="1400" dirty="0">
                <a:solidFill>
                  <a:prstClr val="black"/>
                </a:solidFill>
              </a:rPr>
              <a:t>NÁZEV:  INOVACE A ZKVALITNĚNÍ VÝUKY PROSTŘEDNICTVÍM ICT</a:t>
            </a:r>
          </a:p>
          <a:p>
            <a:pPr marL="0" lvl="0" indent="0">
              <a:buNone/>
            </a:pPr>
            <a:endParaRPr lang="cs-CZ" sz="14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14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400" dirty="0">
                <a:solidFill>
                  <a:prstClr val="black"/>
                </a:solidFill>
              </a:rPr>
              <a:t>PŘEDMĚT: </a:t>
            </a:r>
            <a:r>
              <a:rPr lang="cs-CZ" sz="1400" dirty="0" smtClean="0">
                <a:solidFill>
                  <a:prstClr val="black"/>
                </a:solidFill>
              </a:rPr>
              <a:t>Matematika</a:t>
            </a:r>
            <a:endParaRPr lang="cs-CZ" sz="14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400" dirty="0" smtClean="0">
                <a:solidFill>
                  <a:prstClr val="black"/>
                </a:solidFill>
              </a:rPr>
              <a:t>ROČNÍK:7.</a:t>
            </a:r>
            <a:endParaRPr lang="cs-CZ" sz="14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400" dirty="0">
                <a:solidFill>
                  <a:prstClr val="black"/>
                </a:solidFill>
              </a:rPr>
              <a:t>TÉMA: </a:t>
            </a:r>
            <a:r>
              <a:rPr lang="cs-CZ" sz="1400" dirty="0" smtClean="0">
                <a:solidFill>
                  <a:prstClr val="black"/>
                </a:solidFill>
              </a:rPr>
              <a:t>Pythagorova věta-úvod</a:t>
            </a:r>
            <a:endParaRPr lang="cs-CZ" sz="14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400" dirty="0">
                <a:solidFill>
                  <a:prstClr val="black"/>
                </a:solidFill>
              </a:rPr>
              <a:t>AUTOR:Mgr.Iva Škvarlová</a:t>
            </a:r>
          </a:p>
          <a:p>
            <a:pPr marL="0" lvl="0" indent="0">
              <a:buNone/>
            </a:pPr>
            <a:r>
              <a:rPr lang="cs-CZ" sz="1400" dirty="0">
                <a:solidFill>
                  <a:prstClr val="black"/>
                </a:solidFill>
              </a:rPr>
              <a:t>DATUM </a:t>
            </a:r>
            <a:r>
              <a:rPr lang="cs-CZ" sz="1400" dirty="0" smtClean="0">
                <a:solidFill>
                  <a:prstClr val="black"/>
                </a:solidFill>
              </a:rPr>
              <a:t>VYTVOŘENÍ:28.11.2012</a:t>
            </a:r>
            <a:endParaRPr lang="cs-CZ" sz="14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14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1400" dirty="0">
              <a:solidFill>
                <a:prstClr val="black"/>
              </a:solidFill>
            </a:endParaRPr>
          </a:p>
          <a:p>
            <a:pPr marL="0" lvl="0" indent="0" algn="ctr">
              <a:buNone/>
            </a:pPr>
            <a:r>
              <a:rPr lang="cs-CZ" sz="1900" b="1" dirty="0" smtClean="0">
                <a:solidFill>
                  <a:srgbClr val="C00000"/>
                </a:solidFill>
              </a:rPr>
              <a:t>VY_32_INOVACE_58_IŠ</a:t>
            </a:r>
            <a:endParaRPr lang="cs-CZ" sz="1900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99121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8841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b="1" dirty="0"/>
              <a:t>ANOTACE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a)</a:t>
            </a:r>
            <a:r>
              <a:rPr lang="cs-CZ" b="1" i="1" dirty="0"/>
              <a:t>Cílová skupina</a:t>
            </a:r>
            <a:r>
              <a:rPr lang="cs-CZ" dirty="0"/>
              <a:t>: Práce je určena pro žáky 7. ročníku</a:t>
            </a:r>
          </a:p>
          <a:p>
            <a:pPr marL="0" indent="0">
              <a:buNone/>
            </a:pPr>
            <a:r>
              <a:rPr lang="cs-CZ" dirty="0"/>
              <a:t>b)</a:t>
            </a:r>
            <a:r>
              <a:rPr lang="cs-CZ" b="1" i="1" dirty="0"/>
              <a:t>Téma: </a:t>
            </a:r>
            <a:r>
              <a:rPr lang="cs-CZ" dirty="0"/>
              <a:t>Praktické </a:t>
            </a:r>
            <a:r>
              <a:rPr lang="cs-CZ" dirty="0" smtClean="0"/>
              <a:t>využití </a:t>
            </a:r>
            <a:r>
              <a:rPr lang="cs-CZ" smtClean="0"/>
              <a:t>znalosti Pythagorovy </a:t>
            </a:r>
            <a:r>
              <a:rPr lang="cs-CZ" dirty="0" smtClean="0"/>
              <a:t>věty</a:t>
            </a:r>
          </a:p>
          <a:p>
            <a:pPr marL="0" indent="0">
              <a:buNone/>
            </a:pPr>
            <a:r>
              <a:rPr lang="cs-CZ" dirty="0" smtClean="0"/>
              <a:t>c)</a:t>
            </a:r>
            <a:r>
              <a:rPr lang="cs-CZ" b="1" i="1" dirty="0" smtClean="0"/>
              <a:t>Cíl</a:t>
            </a:r>
            <a:r>
              <a:rPr lang="cs-CZ" i="1" dirty="0"/>
              <a:t>: </a:t>
            </a:r>
            <a:r>
              <a:rPr lang="cs-CZ" dirty="0"/>
              <a:t>Uplatnění vlastních vědomostí žáka, připomenutí učiva</a:t>
            </a:r>
          </a:p>
          <a:p>
            <a:pPr marL="0" indent="0">
              <a:buNone/>
            </a:pPr>
            <a:r>
              <a:rPr lang="cs-CZ" dirty="0"/>
              <a:t>           a jeho aplikace       </a:t>
            </a:r>
          </a:p>
          <a:p>
            <a:pPr marL="0" indent="0">
              <a:buNone/>
            </a:pPr>
            <a:r>
              <a:rPr lang="cs-CZ" dirty="0"/>
              <a:t>d)</a:t>
            </a:r>
            <a:r>
              <a:rPr lang="cs-CZ" b="1" i="1" dirty="0"/>
              <a:t>Pomůcky</a:t>
            </a:r>
            <a:r>
              <a:rPr lang="cs-CZ" dirty="0"/>
              <a:t>: pracovní list, psací potřeby, rýsovací potřeby,</a:t>
            </a:r>
          </a:p>
          <a:p>
            <a:pPr marL="0" indent="0">
              <a:buNone/>
            </a:pPr>
            <a:r>
              <a:rPr lang="cs-CZ" dirty="0" smtClean="0"/>
              <a:t>e)</a:t>
            </a:r>
            <a:r>
              <a:rPr lang="cs-CZ" b="1" i="1" dirty="0" smtClean="0"/>
              <a:t>Klíčová </a:t>
            </a:r>
            <a:r>
              <a:rPr lang="cs-CZ" b="1" i="1" dirty="0"/>
              <a:t>slova</a:t>
            </a:r>
            <a:r>
              <a:rPr lang="cs-CZ" b="1" dirty="0"/>
              <a:t>:</a:t>
            </a:r>
            <a:r>
              <a:rPr lang="cs-CZ" dirty="0"/>
              <a:t> </a:t>
            </a:r>
            <a:r>
              <a:rPr lang="cs-CZ" dirty="0" smtClean="0"/>
              <a:t>Pythagorova </a:t>
            </a:r>
            <a:r>
              <a:rPr lang="cs-CZ" dirty="0"/>
              <a:t>věta, pravoúhlý </a:t>
            </a:r>
            <a:r>
              <a:rPr lang="cs-CZ" dirty="0" smtClean="0"/>
              <a:t>trojúhelník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f)</a:t>
            </a:r>
            <a:r>
              <a:rPr lang="cs-CZ" b="1" i="1" dirty="0" smtClean="0"/>
              <a:t>Pilotáž</a:t>
            </a:r>
            <a:r>
              <a:rPr lang="cs-CZ" b="1" dirty="0"/>
              <a:t>: Žáci</a:t>
            </a:r>
            <a:r>
              <a:rPr lang="cs-CZ" dirty="0"/>
              <a:t> si ověřili schopnost samostatně pracovat</a:t>
            </a:r>
          </a:p>
          <a:p>
            <a:pPr marL="0" indent="0">
              <a:buNone/>
            </a:pPr>
            <a:r>
              <a:rPr lang="cs-CZ" dirty="0"/>
              <a:t> a aplikovat své nové vědomosti na konkrétních příkladech.</a:t>
            </a:r>
            <a:r>
              <a:rPr lang="cs-CZ" b="1" dirty="0"/>
              <a:t> 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Žáci ocenili přehlednost zápisu a zadání, a také možnost</a:t>
            </a:r>
          </a:p>
          <a:p>
            <a:pPr marL="0" indent="0">
              <a:buNone/>
            </a:pPr>
            <a:r>
              <a:rPr lang="cs-CZ" dirty="0"/>
              <a:t>vracet se k příkladům podle potřeby.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84650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58 Pythagorova věta</a:t>
            </a:r>
            <a:br>
              <a:rPr lang="cs-CZ" dirty="0" smtClean="0"/>
            </a:br>
            <a:r>
              <a:rPr lang="cs-CZ" dirty="0" smtClean="0"/>
              <a:t> </a:t>
            </a:r>
            <a:r>
              <a:rPr lang="cs-CZ" dirty="0" smtClean="0">
                <a:solidFill>
                  <a:srgbClr val="00B050"/>
                </a:solidFill>
              </a:rPr>
              <a:t>– opakování pojmů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>
                <a:solidFill>
                  <a:srgbClr val="00B050"/>
                </a:solidFill>
              </a:rPr>
              <a:t>Procvičovací </a:t>
            </a:r>
            <a:r>
              <a:rPr lang="cs-CZ" sz="2400" dirty="0">
                <a:solidFill>
                  <a:srgbClr val="00B050"/>
                </a:solidFill>
              </a:rPr>
              <a:t>pracovní list </a:t>
            </a:r>
            <a:r>
              <a:rPr lang="cs-CZ" sz="2400" dirty="0" smtClean="0">
                <a:solidFill>
                  <a:srgbClr val="00B050"/>
                </a:solidFill>
              </a:rPr>
              <a:t>58 </a:t>
            </a:r>
            <a:r>
              <a:rPr lang="cs-CZ" sz="2400" dirty="0" smtClean="0"/>
              <a:t>:</a:t>
            </a:r>
            <a:r>
              <a:rPr lang="cs-CZ" sz="2400" dirty="0">
                <a:solidFill>
                  <a:srgbClr val="00B050"/>
                </a:solidFill>
              </a:rPr>
              <a:t> Opakování se všemi žáky</a:t>
            </a:r>
            <a:r>
              <a:rPr lang="cs-CZ" sz="2400" dirty="0" smtClean="0"/>
              <a:t>          </a:t>
            </a:r>
            <a:r>
              <a:rPr lang="cs-CZ" sz="2400" b="1" dirty="0" smtClean="0"/>
              <a:t>                                          </a:t>
            </a:r>
            <a:endParaRPr lang="cs-CZ" sz="2400" dirty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Žáci </a:t>
            </a:r>
            <a:r>
              <a:rPr lang="cs-CZ" sz="2400" dirty="0"/>
              <a:t>si naučí využívat </a:t>
            </a:r>
            <a:r>
              <a:rPr lang="cs-CZ" sz="2400" dirty="0" smtClean="0"/>
              <a:t>Pythagorovu větu  </a:t>
            </a: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1</a:t>
            </a:r>
            <a:r>
              <a:rPr lang="cs-CZ" sz="2400" dirty="0" smtClean="0"/>
              <a:t>. Na </a:t>
            </a:r>
            <a:r>
              <a:rPr lang="cs-CZ" sz="2400" dirty="0" smtClean="0"/>
              <a:t>jakém obrazci lze využít Pythagorovu  větu?</a:t>
            </a:r>
          </a:p>
          <a:p>
            <a:pPr marL="0" indent="0">
              <a:buNone/>
            </a:pPr>
            <a:r>
              <a:rPr lang="cs-CZ" sz="2400" dirty="0" smtClean="0"/>
              <a:t>2</a:t>
            </a:r>
            <a:r>
              <a:rPr lang="cs-CZ" sz="2400" dirty="0" smtClean="0"/>
              <a:t>. Načrtni </a:t>
            </a:r>
            <a:r>
              <a:rPr lang="cs-CZ" sz="2400" dirty="0" smtClean="0"/>
              <a:t>tento obrazec a popiš jej:</a:t>
            </a:r>
          </a:p>
          <a:p>
            <a:pPr marL="0" indent="0">
              <a:buNone/>
            </a:pPr>
            <a:r>
              <a:rPr lang="cs-CZ" sz="2400" dirty="0" smtClean="0"/>
              <a:t>3</a:t>
            </a:r>
            <a:r>
              <a:rPr lang="cs-CZ" sz="2400" dirty="0" smtClean="0"/>
              <a:t>. Zapiš </a:t>
            </a:r>
            <a:r>
              <a:rPr lang="cs-CZ" sz="2400" dirty="0"/>
              <a:t>Pythagorovu </a:t>
            </a:r>
            <a:r>
              <a:rPr lang="cs-CZ" sz="2400" dirty="0" smtClean="0"/>
              <a:t>větu.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97939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100" dirty="0" smtClean="0">
                <a:solidFill>
                  <a:srgbClr val="00B050"/>
                </a:solidFill>
              </a:rPr>
              <a:t>58 Samostatná </a:t>
            </a:r>
            <a:r>
              <a:rPr lang="cs-CZ" sz="3100" dirty="0">
                <a:solidFill>
                  <a:srgbClr val="00B050"/>
                </a:solidFill>
              </a:rPr>
              <a:t>práce žáků      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Využití Pythagorovi </a:t>
            </a:r>
            <a:r>
              <a:rPr lang="cs-CZ" dirty="0"/>
              <a:t>věta 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1.PŘÍKLAD:</a:t>
            </a:r>
          </a:p>
          <a:p>
            <a:pPr marL="0" indent="0">
              <a:buNone/>
            </a:pPr>
            <a:r>
              <a:rPr lang="cs-CZ" sz="2800" dirty="0" smtClean="0"/>
              <a:t>Jsou dány rozměry:  41cm 40cm 9cm          ABC, zjisti zda-</a:t>
            </a:r>
            <a:r>
              <a:rPr lang="cs-CZ" sz="2800" dirty="0" err="1" smtClean="0"/>
              <a:t>li</a:t>
            </a:r>
            <a:r>
              <a:rPr lang="cs-CZ" sz="2800" dirty="0" smtClean="0"/>
              <a:t> je pravoúhlý .</a:t>
            </a:r>
            <a:endParaRPr lang="cs-CZ" sz="2800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5900182" y="2204864"/>
            <a:ext cx="350332" cy="288032"/>
          </a:xfrm>
          <a:prstGeom prst="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Picture 3" descr="C:\Users\ZS SLOVAN\AppData\Local\Microsoft\Windows\Temporary Internet Files\Content.IE5\FAP30LSZ\MP90040037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167" y="4581128"/>
            <a:ext cx="1721744" cy="1290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7862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58</a:t>
            </a:r>
            <a:r>
              <a:rPr lang="cs-CZ" dirty="0" smtClean="0"/>
              <a:t>Pythagorova </a:t>
            </a:r>
            <a:r>
              <a:rPr lang="cs-CZ" dirty="0"/>
              <a:t>věta –opakování </a:t>
            </a:r>
            <a:r>
              <a:rPr lang="cs-CZ" dirty="0" smtClean="0"/>
              <a:t>pojmů</a:t>
            </a:r>
            <a:br>
              <a:rPr lang="cs-CZ" dirty="0" smtClean="0"/>
            </a:br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600" dirty="0" smtClean="0">
                <a:solidFill>
                  <a:srgbClr val="FF0000"/>
                </a:solidFill>
              </a:rPr>
              <a:t>Procvičovací pracovní list 58 : Opakování se všemi žáky</a:t>
            </a:r>
          </a:p>
          <a:p>
            <a:pPr marL="0" indent="0">
              <a:buNone/>
            </a:pPr>
            <a:r>
              <a:rPr lang="cs-CZ" sz="2000" dirty="0" smtClean="0"/>
              <a:t> 1</a:t>
            </a:r>
            <a:r>
              <a:rPr lang="cs-CZ" sz="2000" dirty="0" smtClean="0"/>
              <a:t>. V </a:t>
            </a:r>
            <a:r>
              <a:rPr lang="cs-CZ" sz="2000" dirty="0"/>
              <a:t>jakém obrazci lze využít Pythagorovu  větu</a:t>
            </a:r>
            <a:r>
              <a:rPr lang="cs-CZ" sz="2000" dirty="0" smtClean="0"/>
              <a:t>?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V PRAVOÚHLÉM TROJÚHELNÍKU</a:t>
            </a:r>
            <a:endParaRPr lang="cs-CZ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000" dirty="0" smtClean="0"/>
              <a:t>2</a:t>
            </a:r>
            <a:r>
              <a:rPr lang="cs-CZ" sz="2000" dirty="0" smtClean="0"/>
              <a:t>. Načrtni </a:t>
            </a:r>
            <a:r>
              <a:rPr lang="cs-CZ" sz="2000" dirty="0"/>
              <a:t>tento obrazec a popiš jej:</a:t>
            </a:r>
          </a:p>
          <a:p>
            <a:pPr marL="0" indent="0">
              <a:buNone/>
            </a:pPr>
            <a:r>
              <a:rPr lang="cs-CZ" dirty="0" smtClean="0"/>
              <a:t>            </a:t>
            </a:r>
            <a:r>
              <a:rPr lang="cs-CZ" dirty="0" smtClean="0">
                <a:solidFill>
                  <a:srgbClr val="FF0000"/>
                </a:solidFill>
              </a:rPr>
              <a:t>B</a:t>
            </a: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smtClean="0"/>
              <a:t>               </a:t>
            </a:r>
            <a:r>
              <a:rPr lang="el-GR" sz="2000" dirty="0" smtClean="0">
                <a:solidFill>
                  <a:srgbClr val="00B050"/>
                </a:solidFill>
              </a:rPr>
              <a:t>β</a:t>
            </a:r>
            <a:r>
              <a:rPr lang="cs-CZ" sz="2000" dirty="0" smtClean="0">
                <a:solidFill>
                  <a:srgbClr val="00B050"/>
                </a:solidFill>
              </a:rPr>
              <a:t>        </a:t>
            </a:r>
            <a:r>
              <a:rPr lang="cs-CZ" sz="1200" dirty="0" smtClean="0">
                <a:solidFill>
                  <a:srgbClr val="002060"/>
                </a:solidFill>
              </a:rPr>
              <a:t>C =PŘEPONA</a:t>
            </a:r>
            <a:endParaRPr lang="cs-CZ" sz="2000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sz="1200" dirty="0">
                <a:solidFill>
                  <a:srgbClr val="002060"/>
                </a:solidFill>
              </a:rPr>
              <a:t>a</a:t>
            </a:r>
            <a:r>
              <a:rPr lang="cs-CZ" sz="1200" dirty="0" smtClean="0">
                <a:solidFill>
                  <a:srgbClr val="002060"/>
                </a:solidFill>
              </a:rPr>
              <a:t> = ODVĚSNA</a:t>
            </a:r>
          </a:p>
          <a:p>
            <a:pPr marL="0" indent="0">
              <a:buNone/>
            </a:pPr>
            <a:endParaRPr lang="cs-CZ" sz="12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12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12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dirty="0" smtClean="0"/>
              <a:t>            </a:t>
            </a:r>
            <a:endParaRPr lang="cs-CZ" sz="20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000" b="1" dirty="0" smtClean="0">
                <a:solidFill>
                  <a:srgbClr val="FF0000"/>
                </a:solidFill>
              </a:rPr>
              <a:t>                     </a:t>
            </a:r>
            <a:r>
              <a:rPr lang="el-GR" sz="2000" dirty="0">
                <a:solidFill>
                  <a:srgbClr val="FF0000"/>
                </a:solidFill>
              </a:rPr>
              <a:t>γ</a:t>
            </a:r>
            <a:r>
              <a:rPr lang="cs-CZ" sz="2000" dirty="0">
                <a:solidFill>
                  <a:srgbClr val="FF0000"/>
                </a:solidFill>
              </a:rPr>
              <a:t>=90</a:t>
            </a:r>
            <a:r>
              <a:rPr lang="cs-CZ" sz="2000" baseline="30000" dirty="0">
                <a:solidFill>
                  <a:srgbClr val="FF0000"/>
                </a:solidFill>
              </a:rPr>
              <a:t>0</a:t>
            </a:r>
            <a:r>
              <a:rPr lang="cs-CZ" sz="2000" dirty="0">
                <a:solidFill>
                  <a:srgbClr val="FF0000"/>
                </a:solidFill>
              </a:rPr>
              <a:t> </a:t>
            </a:r>
            <a:r>
              <a:rPr lang="cs-CZ" sz="2000" dirty="0"/>
              <a:t>     </a:t>
            </a:r>
            <a:r>
              <a:rPr lang="el-GR" sz="2000" dirty="0">
                <a:solidFill>
                  <a:srgbClr val="00B050"/>
                </a:solidFill>
              </a:rPr>
              <a:t>α</a:t>
            </a:r>
            <a:endParaRPr lang="cs-CZ" sz="20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000" dirty="0" smtClean="0"/>
              <a:t>             </a:t>
            </a:r>
            <a:r>
              <a:rPr lang="cs-CZ" sz="2000" b="1" dirty="0" smtClean="0">
                <a:solidFill>
                  <a:srgbClr val="FF0000"/>
                </a:solidFill>
              </a:rPr>
              <a:t>C                                     A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>
                <a:solidFill>
                  <a:srgbClr val="002060"/>
                </a:solidFill>
              </a:rPr>
              <a:t> </a:t>
            </a:r>
            <a:r>
              <a:rPr lang="cs-CZ" sz="2000" dirty="0" smtClean="0">
                <a:solidFill>
                  <a:srgbClr val="002060"/>
                </a:solidFill>
              </a:rPr>
              <a:t>                    </a:t>
            </a:r>
            <a:r>
              <a:rPr lang="cs-CZ" sz="1300" dirty="0" smtClean="0">
                <a:solidFill>
                  <a:srgbClr val="002060"/>
                </a:solidFill>
              </a:rPr>
              <a:t>b= ODVĚSNA</a:t>
            </a:r>
            <a:endParaRPr lang="cs-CZ" sz="1300" dirty="0">
              <a:solidFill>
                <a:srgbClr val="00206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/>
              <a:t>3</a:t>
            </a:r>
            <a:r>
              <a:rPr lang="cs-CZ" dirty="0" smtClean="0"/>
              <a:t>. Zapiš </a:t>
            </a:r>
            <a:r>
              <a:rPr lang="cs-CZ" dirty="0"/>
              <a:t>Pythagorovu </a:t>
            </a:r>
            <a:r>
              <a:rPr lang="cs-CZ" dirty="0" smtClean="0"/>
              <a:t>větu</a:t>
            </a:r>
            <a:r>
              <a:rPr lang="cs-CZ" dirty="0"/>
              <a:t>.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c</a:t>
            </a:r>
            <a:r>
              <a:rPr lang="cs-CZ" baseline="30000" dirty="0" smtClean="0">
                <a:solidFill>
                  <a:srgbClr val="FF0000"/>
                </a:solidFill>
              </a:rPr>
              <a:t>2 </a:t>
            </a:r>
            <a:r>
              <a:rPr lang="cs-CZ" dirty="0" smtClean="0">
                <a:solidFill>
                  <a:srgbClr val="FF0000"/>
                </a:solidFill>
              </a:rPr>
              <a:t>= a </a:t>
            </a:r>
            <a:r>
              <a:rPr lang="cs-CZ" baseline="30000" dirty="0" smtClean="0">
                <a:solidFill>
                  <a:srgbClr val="FF0000"/>
                </a:solidFill>
              </a:rPr>
              <a:t>2</a:t>
            </a:r>
            <a:r>
              <a:rPr lang="cs-CZ" dirty="0" smtClean="0">
                <a:solidFill>
                  <a:srgbClr val="FF0000"/>
                </a:solidFill>
              </a:rPr>
              <a:t>+ b</a:t>
            </a:r>
            <a:r>
              <a:rPr lang="cs-CZ" baseline="30000" dirty="0" smtClean="0">
                <a:solidFill>
                  <a:srgbClr val="FF0000"/>
                </a:solidFill>
              </a:rPr>
              <a:t>2</a:t>
            </a: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smtClean="0"/>
              <a:t> 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Pravoúhlý trojúhelník 3"/>
          <p:cNvSpPr/>
          <p:nvPr/>
        </p:nvSpPr>
        <p:spPr>
          <a:xfrm>
            <a:off x="1547664" y="3645024"/>
            <a:ext cx="1512168" cy="1944216"/>
          </a:xfrm>
          <a:prstGeom prst="rt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1742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>
                <a:solidFill>
                  <a:srgbClr val="FF0000"/>
                </a:solidFill>
              </a:rPr>
              <a:t>58 Samostatná práce žáků      </a:t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>ŘEŠENÍ </a:t>
            </a:r>
            <a:r>
              <a:rPr lang="cs-CZ" dirty="0" smtClean="0"/>
              <a:t>Využití </a:t>
            </a:r>
            <a:r>
              <a:rPr lang="cs-CZ" dirty="0"/>
              <a:t>Pythagorovi věta 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1.PŘÍKLAD:</a:t>
            </a:r>
          </a:p>
          <a:p>
            <a:pPr marL="0" indent="0">
              <a:buNone/>
            </a:pPr>
            <a:r>
              <a:rPr lang="cs-CZ" sz="2000" dirty="0"/>
              <a:t>Jsou </a:t>
            </a:r>
            <a:r>
              <a:rPr lang="cs-CZ" sz="2000" dirty="0" smtClean="0"/>
              <a:t>dány </a:t>
            </a:r>
            <a:r>
              <a:rPr lang="cs-CZ" sz="2000" dirty="0"/>
              <a:t>rozměry:  </a:t>
            </a:r>
            <a:r>
              <a:rPr lang="cs-CZ" sz="2000" dirty="0">
                <a:solidFill>
                  <a:srgbClr val="FF0000"/>
                </a:solidFill>
              </a:rPr>
              <a:t>41cm</a:t>
            </a:r>
            <a:r>
              <a:rPr lang="cs-CZ" sz="2000" dirty="0"/>
              <a:t> 40cm </a:t>
            </a:r>
            <a:r>
              <a:rPr lang="cs-CZ" sz="2000" dirty="0" smtClean="0"/>
              <a:t>9cm          </a:t>
            </a:r>
            <a:r>
              <a:rPr lang="cs-CZ" sz="2000" dirty="0"/>
              <a:t>ABC, zjisti zda-</a:t>
            </a:r>
            <a:r>
              <a:rPr lang="cs-CZ" sz="2000" dirty="0" err="1"/>
              <a:t>li</a:t>
            </a:r>
            <a:r>
              <a:rPr lang="cs-CZ" sz="2000" dirty="0"/>
              <a:t> je </a:t>
            </a:r>
            <a:r>
              <a:rPr lang="cs-CZ" sz="2000" dirty="0" smtClean="0"/>
              <a:t>pravoúhlý,</a:t>
            </a:r>
          </a:p>
          <a:p>
            <a:pPr marL="0" indent="0">
              <a:buNone/>
            </a:pPr>
            <a:r>
              <a:rPr lang="cs-CZ" sz="2000" dirty="0" smtClean="0"/>
              <a:t>použij Pythagorovu větu?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>
                <a:solidFill>
                  <a:srgbClr val="FF0000"/>
                </a:solidFill>
              </a:rPr>
              <a:t>c</a:t>
            </a:r>
            <a:r>
              <a:rPr lang="cs-CZ" sz="2000" baseline="30000" dirty="0">
                <a:solidFill>
                  <a:srgbClr val="FF0000"/>
                </a:solidFill>
              </a:rPr>
              <a:t>2 </a:t>
            </a:r>
            <a:r>
              <a:rPr lang="cs-CZ" sz="2000" dirty="0">
                <a:solidFill>
                  <a:srgbClr val="FF0000"/>
                </a:solidFill>
              </a:rPr>
              <a:t>= a </a:t>
            </a:r>
            <a:r>
              <a:rPr lang="cs-CZ" sz="2000" baseline="30000" dirty="0">
                <a:solidFill>
                  <a:srgbClr val="FF0000"/>
                </a:solidFill>
              </a:rPr>
              <a:t>2</a:t>
            </a:r>
            <a:r>
              <a:rPr lang="cs-CZ" sz="2000" dirty="0">
                <a:solidFill>
                  <a:srgbClr val="FF0000"/>
                </a:solidFill>
              </a:rPr>
              <a:t>+ b</a:t>
            </a:r>
            <a:r>
              <a:rPr lang="cs-CZ" sz="2000" baseline="30000" dirty="0">
                <a:solidFill>
                  <a:srgbClr val="FF0000"/>
                </a:solidFill>
              </a:rPr>
              <a:t>2</a:t>
            </a:r>
            <a:endParaRPr lang="cs-CZ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000" dirty="0" smtClean="0"/>
              <a:t>Doplň:</a:t>
            </a:r>
            <a:r>
              <a:rPr lang="cs-CZ" sz="2000" dirty="0">
                <a:solidFill>
                  <a:srgbClr val="FF0000"/>
                </a:solidFill>
              </a:rPr>
              <a:t> </a:t>
            </a:r>
            <a:r>
              <a:rPr lang="cs-CZ" sz="2000" dirty="0" smtClean="0">
                <a:solidFill>
                  <a:srgbClr val="FF0000"/>
                </a:solidFill>
              </a:rPr>
              <a:t>41cm je nejdelší ,tedy přepona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41</a:t>
            </a:r>
            <a:r>
              <a:rPr lang="cs-CZ" sz="2000" baseline="30000" dirty="0" smtClean="0">
                <a:solidFill>
                  <a:srgbClr val="FF0000"/>
                </a:solidFill>
              </a:rPr>
              <a:t>2</a:t>
            </a:r>
            <a:r>
              <a:rPr lang="cs-CZ" sz="2000" dirty="0" smtClean="0">
                <a:solidFill>
                  <a:srgbClr val="FF0000"/>
                </a:solidFill>
              </a:rPr>
              <a:t> = 40</a:t>
            </a:r>
            <a:r>
              <a:rPr lang="cs-CZ" sz="2000" baseline="30000" dirty="0" smtClean="0">
                <a:solidFill>
                  <a:srgbClr val="FF0000"/>
                </a:solidFill>
              </a:rPr>
              <a:t>2</a:t>
            </a:r>
            <a:r>
              <a:rPr lang="cs-CZ" sz="2000" dirty="0" smtClean="0">
                <a:solidFill>
                  <a:srgbClr val="FF0000"/>
                </a:solidFill>
              </a:rPr>
              <a:t>+ 9</a:t>
            </a:r>
            <a:r>
              <a:rPr lang="cs-CZ" sz="2000" baseline="30000" dirty="0" smtClean="0">
                <a:solidFill>
                  <a:srgbClr val="FF0000"/>
                </a:solidFill>
              </a:rPr>
              <a:t>2</a:t>
            </a:r>
            <a:endParaRPr lang="cs-CZ" sz="20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000" dirty="0" smtClean="0"/>
              <a:t>1681 = 1600 + 81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1681=1681</a:t>
            </a:r>
            <a:endParaRPr lang="cs-CZ" sz="2000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Platí rovnost          je pravoúhlý</a:t>
            </a:r>
            <a:endParaRPr lang="cs-CZ" sz="2000" dirty="0"/>
          </a:p>
        </p:txBody>
      </p:sp>
      <p:sp>
        <p:nvSpPr>
          <p:cNvPr id="6" name="Rovnoramenný trojúhelník 5"/>
          <p:cNvSpPr/>
          <p:nvPr/>
        </p:nvSpPr>
        <p:spPr>
          <a:xfrm>
            <a:off x="4365684" y="2106960"/>
            <a:ext cx="412632" cy="360040"/>
          </a:xfrm>
          <a:prstGeom prst="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Pravoúhlý trojúhelník 2"/>
          <p:cNvSpPr/>
          <p:nvPr/>
        </p:nvSpPr>
        <p:spPr>
          <a:xfrm>
            <a:off x="1983695" y="5013176"/>
            <a:ext cx="228600" cy="360040"/>
          </a:xfrm>
          <a:prstGeom prst="rt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0478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Seznam zdrojů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Zdroj: vlastní tvorba autora</a:t>
            </a:r>
          </a:p>
          <a:p>
            <a:pPr marL="0" indent="0">
              <a:buNone/>
            </a:pPr>
            <a:r>
              <a:rPr lang="cs-CZ" b="1"/>
              <a:t>Obrázky a kliparty:</a:t>
            </a:r>
          </a:p>
          <a:p>
            <a:pPr marL="0" indent="0">
              <a:buNone/>
            </a:pPr>
            <a:r>
              <a:rPr lang="en-US" smtClean="0"/>
              <a:t>Dostupný</a:t>
            </a:r>
            <a:r>
              <a:rPr lang="en-US" dirty="0" smtClean="0"/>
              <a:t> </a:t>
            </a:r>
            <a:r>
              <a:rPr lang="en-US" dirty="0"/>
              <a:t>z http://office.microsoft.com/cs-cz/images/]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0860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255</Words>
  <Application>Microsoft Office PowerPoint</Application>
  <PresentationFormat>Předvádění na obrazovce (4:3)</PresentationFormat>
  <Paragraphs>79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Anotace</vt:lpstr>
      <vt:lpstr>58 Pythagorova věta  – opakování pojmů</vt:lpstr>
      <vt:lpstr>58 Samostatná práce žáků       Využití Pythagorovi věta  </vt:lpstr>
      <vt:lpstr>58Pythagorova věta –opakování pojmů ŘEŠENÍ</vt:lpstr>
      <vt:lpstr>58 Samostatná práce žáků       ŘEŠENÍ Využití Pythagorovi věta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Pythagorova věta pro RVM</dc:title>
  <dc:creator>ZS SLOVAN</dc:creator>
  <cp:lastModifiedBy>H Koláčková</cp:lastModifiedBy>
  <cp:revision>24</cp:revision>
  <dcterms:created xsi:type="dcterms:W3CDTF">2012-11-30T10:22:11Z</dcterms:created>
  <dcterms:modified xsi:type="dcterms:W3CDTF">2013-04-30T06:21:45Z</dcterms:modified>
</cp:coreProperties>
</file>