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9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4" d="100"/>
          <a:sy n="84" d="100"/>
        </p:scale>
        <p:origin x="-1512" y="-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marL="0" lvl="0" indent="0" algn="ctr">
              <a:buNone/>
            </a:pPr>
            <a:r>
              <a:rPr lang="cs-CZ" sz="1400" b="1" dirty="0">
                <a:solidFill>
                  <a:srgbClr val="00B050"/>
                </a:solidFill>
              </a:rPr>
              <a:t>ZEYEROVA 3354, 767 01 KROMĚŘÍŽ</a:t>
            </a:r>
          </a:p>
          <a:p>
            <a:pPr marL="0" lvl="0" indent="0" algn="ctr">
              <a:buNone/>
            </a:pPr>
            <a:endParaRPr lang="cs-CZ" sz="1400" b="1" dirty="0">
              <a:solidFill>
                <a:srgbClr val="00B050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projekt v rámci vzdělávacího programu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VZDĚLÁNÍ PRO KONKURENCESCHOPNOST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ŠABLONA ČÍSLO: III/2</a:t>
            </a:r>
          </a:p>
          <a:p>
            <a:pPr marL="0" lvl="0" indent="0" algn="ctr">
              <a:buNone/>
            </a:pPr>
            <a:r>
              <a:rPr lang="cs-CZ" sz="1400" dirty="0">
                <a:solidFill>
                  <a:prstClr val="black"/>
                </a:solidFill>
              </a:rPr>
              <a:t>NÁZEV:  INOVACE A ZKVALITNĚNÍ VÝUKY PROSTŘEDNICTVÍM ICT</a:t>
            </a: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PŘEDMĚT: </a:t>
            </a:r>
            <a:r>
              <a:rPr lang="cs-CZ" sz="1400" dirty="0" smtClean="0">
                <a:solidFill>
                  <a:prstClr val="black"/>
                </a:solidFill>
              </a:rPr>
              <a:t>Matematika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ROČNÍK:7.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TÉMA: Pythagorova věta -přepona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AUTOR:Mgr.Iva Škvarlová</a:t>
            </a:r>
          </a:p>
          <a:p>
            <a:pPr marL="0" lvl="0" indent="0">
              <a:buNone/>
            </a:pPr>
            <a:r>
              <a:rPr lang="cs-CZ" sz="1400" dirty="0">
                <a:solidFill>
                  <a:prstClr val="black"/>
                </a:solidFill>
              </a:rPr>
              <a:t>DATUM </a:t>
            </a:r>
            <a:r>
              <a:rPr lang="cs-CZ" sz="1400" dirty="0" smtClean="0">
                <a:solidFill>
                  <a:prstClr val="black"/>
                </a:solidFill>
              </a:rPr>
              <a:t>VYTVOŘENÍ:3.12.2012</a:t>
            </a: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r>
              <a:rPr lang="cs-CZ" sz="1900" b="1" dirty="0" smtClean="0">
                <a:solidFill>
                  <a:srgbClr val="C00000"/>
                </a:solidFill>
              </a:rPr>
              <a:t>VY_32_INOVACE_59_IŠ</a:t>
            </a:r>
            <a:endParaRPr lang="cs-CZ" sz="19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991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884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/>
              <a:t>ANOTACE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a)</a:t>
            </a:r>
            <a:r>
              <a:rPr lang="cs-CZ" b="1" i="1" dirty="0"/>
              <a:t>Cílová skupina</a:t>
            </a:r>
            <a:r>
              <a:rPr lang="cs-CZ" dirty="0"/>
              <a:t>: Práce je určena pro žáky 7. ročníku</a:t>
            </a:r>
          </a:p>
          <a:p>
            <a:pPr marL="0" indent="0">
              <a:buNone/>
            </a:pPr>
            <a:r>
              <a:rPr lang="cs-CZ" dirty="0"/>
              <a:t>b)</a:t>
            </a:r>
            <a:r>
              <a:rPr lang="cs-CZ" b="1" i="1" dirty="0"/>
              <a:t>Téma:</a:t>
            </a:r>
            <a:r>
              <a:rPr lang="cs-CZ" dirty="0"/>
              <a:t> Praktické </a:t>
            </a:r>
            <a:r>
              <a:rPr lang="cs-CZ" dirty="0" smtClean="0"/>
              <a:t>využití </a:t>
            </a:r>
            <a:r>
              <a:rPr lang="cs-CZ" smtClean="0"/>
              <a:t>znalosti Pythagorovy </a:t>
            </a:r>
            <a:r>
              <a:rPr lang="cs-CZ" dirty="0" smtClean="0"/>
              <a:t>věty</a:t>
            </a:r>
          </a:p>
          <a:p>
            <a:pPr marL="0" indent="0">
              <a:buNone/>
            </a:pPr>
            <a:r>
              <a:rPr lang="cs-CZ" dirty="0" smtClean="0"/>
              <a:t>c)</a:t>
            </a:r>
            <a:r>
              <a:rPr lang="cs-CZ" b="1" i="1" dirty="0" smtClean="0"/>
              <a:t>Cíl</a:t>
            </a:r>
            <a:r>
              <a:rPr lang="cs-CZ" i="1" dirty="0"/>
              <a:t>: </a:t>
            </a:r>
            <a:r>
              <a:rPr lang="cs-CZ" dirty="0"/>
              <a:t>Uplatnění vlastních vědomostí žáka, připomenutí učiva</a:t>
            </a:r>
          </a:p>
          <a:p>
            <a:pPr marL="0" indent="0">
              <a:buNone/>
            </a:pPr>
            <a:r>
              <a:rPr lang="cs-CZ" dirty="0"/>
              <a:t>           a jeho aplikace       </a:t>
            </a:r>
          </a:p>
          <a:p>
            <a:pPr marL="0" indent="0">
              <a:buNone/>
            </a:pPr>
            <a:r>
              <a:rPr lang="cs-CZ" dirty="0"/>
              <a:t>d)</a:t>
            </a:r>
            <a:r>
              <a:rPr lang="cs-CZ" b="1" i="1" dirty="0"/>
              <a:t>Pomůcky</a:t>
            </a:r>
            <a:r>
              <a:rPr lang="cs-CZ" dirty="0"/>
              <a:t>: pracovní list, psací potřeby, rýsovací </a:t>
            </a:r>
            <a:r>
              <a:rPr lang="cs-CZ" dirty="0" smtClean="0"/>
              <a:t>potřeby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e)</a:t>
            </a:r>
            <a:r>
              <a:rPr lang="cs-CZ" b="1" i="1" dirty="0" smtClean="0"/>
              <a:t>Klíčová slova</a:t>
            </a:r>
            <a:r>
              <a:rPr lang="cs-CZ" b="1" dirty="0" smtClean="0"/>
              <a:t>:</a:t>
            </a:r>
            <a:r>
              <a:rPr lang="cs-CZ" dirty="0"/>
              <a:t> </a:t>
            </a:r>
            <a:r>
              <a:rPr lang="cs-CZ" dirty="0" smtClean="0"/>
              <a:t>Pythagorova </a:t>
            </a:r>
            <a:r>
              <a:rPr lang="cs-CZ" dirty="0"/>
              <a:t>věta, pravoúhlý trojúhelník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f)</a:t>
            </a:r>
            <a:r>
              <a:rPr lang="cs-CZ" b="1" i="1" dirty="0" smtClean="0"/>
              <a:t>Pilotáž</a:t>
            </a:r>
            <a:r>
              <a:rPr lang="cs-CZ" b="1" dirty="0"/>
              <a:t>: </a:t>
            </a:r>
            <a:r>
              <a:rPr lang="cs-CZ" dirty="0"/>
              <a:t>Žáci si ověřili schopnost samostatně pracovat</a:t>
            </a:r>
          </a:p>
          <a:p>
            <a:pPr marL="0" indent="0">
              <a:buNone/>
            </a:pPr>
            <a:r>
              <a:rPr lang="cs-CZ" dirty="0"/>
              <a:t> a aplikovat své nové vědomosti na konkrétních příkladech.</a:t>
            </a:r>
            <a:r>
              <a:rPr lang="cs-CZ" b="1" dirty="0"/>
              <a:t>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Žáci ocenili přehlednost zápisu a zadání, a také možnost</a:t>
            </a:r>
          </a:p>
          <a:p>
            <a:pPr marL="0" indent="0">
              <a:buNone/>
            </a:pPr>
            <a:r>
              <a:rPr lang="cs-CZ" dirty="0"/>
              <a:t>vracet se k příkladům podle potřeby.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8154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59</a:t>
            </a:r>
            <a:r>
              <a:rPr lang="cs-CZ" sz="2800" dirty="0">
                <a:solidFill>
                  <a:srgbClr val="00B050"/>
                </a:solidFill>
              </a:rPr>
              <a:t> Samostatná práce žáků </a:t>
            </a:r>
            <a:r>
              <a:rPr lang="cs-CZ" sz="2800" dirty="0" smtClean="0">
                <a:solidFill>
                  <a:srgbClr val="00B050"/>
                </a:solidFill>
              </a:rPr>
              <a:t/>
            </a:r>
            <a:br>
              <a:rPr lang="cs-CZ" sz="2800" dirty="0" smtClean="0">
                <a:solidFill>
                  <a:srgbClr val="00B050"/>
                </a:solidFill>
              </a:rPr>
            </a:br>
            <a:r>
              <a:rPr lang="cs-CZ" sz="2800" dirty="0" smtClean="0"/>
              <a:t>PYTHAGOROVA VĚTA </a:t>
            </a:r>
            <a:r>
              <a:rPr lang="cs-CZ" sz="2800" dirty="0" smtClean="0"/>
              <a:t>II. </a:t>
            </a:r>
            <a:r>
              <a:rPr lang="cs-CZ" sz="2800" dirty="0" smtClean="0"/>
              <a:t>výpočet  přepony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Jsou dány  rozměry odvěsen  40 cm 9 cm   v pravoúhlém trojúhelníku. </a:t>
            </a:r>
            <a:r>
              <a:rPr lang="cs-CZ" smtClean="0"/>
              <a:t>Vypočítej </a:t>
            </a:r>
            <a:r>
              <a:rPr lang="cs-CZ" dirty="0" smtClean="0"/>
              <a:t>přeponu.</a:t>
            </a:r>
          </a:p>
          <a:p>
            <a:pPr marL="0" indent="0">
              <a:buNone/>
            </a:pPr>
            <a:r>
              <a:rPr lang="cs-CZ" dirty="0" smtClean="0"/>
              <a:t>Náčrt:                                   Výpočet: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479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59 Samostatná práce žáků </a:t>
            </a:r>
            <a:r>
              <a:rPr lang="cs-CZ" sz="3200" dirty="0" smtClean="0">
                <a:solidFill>
                  <a:srgbClr val="00B050"/>
                </a:solidFill>
              </a:rPr>
              <a:t/>
            </a:r>
            <a:br>
              <a:rPr lang="cs-CZ" sz="3200" dirty="0" smtClean="0">
                <a:solidFill>
                  <a:srgbClr val="00B050"/>
                </a:solidFill>
              </a:rPr>
            </a:br>
            <a:r>
              <a:rPr lang="cs-CZ" sz="3200" dirty="0" smtClean="0">
                <a:solidFill>
                  <a:srgbClr val="FF0000"/>
                </a:solidFill>
              </a:rPr>
              <a:t>ŘEŠENÍ - </a:t>
            </a:r>
            <a:r>
              <a:rPr lang="cs-CZ" sz="3200" dirty="0" smtClean="0"/>
              <a:t>PYTHAGOROVA </a:t>
            </a:r>
            <a:r>
              <a:rPr lang="cs-CZ" sz="3200" dirty="0"/>
              <a:t>VĚTA </a:t>
            </a:r>
            <a:r>
              <a:rPr lang="cs-CZ" sz="3200" dirty="0" smtClean="0"/>
              <a:t>II. </a:t>
            </a:r>
            <a:r>
              <a:rPr lang="cs-CZ" sz="3200" dirty="0"/>
              <a:t>výpočet  přepony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000" dirty="0"/>
              <a:t>Jsou dány  rozměry odvěsen  </a:t>
            </a:r>
            <a:r>
              <a:rPr lang="cs-CZ" sz="2000" dirty="0" smtClean="0"/>
              <a:t>40 </a:t>
            </a:r>
            <a:r>
              <a:rPr lang="cs-CZ" sz="2000" dirty="0"/>
              <a:t>cm </a:t>
            </a:r>
            <a:r>
              <a:rPr lang="cs-CZ" sz="2000" dirty="0" smtClean="0"/>
              <a:t>9 cm   </a:t>
            </a:r>
            <a:r>
              <a:rPr lang="cs-CZ" sz="2000" dirty="0"/>
              <a:t>v </a:t>
            </a:r>
            <a:r>
              <a:rPr lang="cs-CZ" sz="2000" dirty="0" smtClean="0"/>
              <a:t>pravoúhlém             ABC .</a:t>
            </a:r>
          </a:p>
          <a:p>
            <a:pPr marL="0" indent="0">
              <a:buNone/>
            </a:pPr>
            <a:r>
              <a:rPr lang="cs-CZ" sz="2000" dirty="0" smtClean="0"/>
              <a:t>Vypočítej </a:t>
            </a:r>
            <a:r>
              <a:rPr lang="cs-CZ" sz="2000" dirty="0"/>
              <a:t>přeponu.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B                                              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</a:t>
            </a:r>
          </a:p>
          <a:p>
            <a:pPr marL="0" indent="0">
              <a:buNone/>
            </a:pPr>
            <a:r>
              <a:rPr lang="cs-CZ" sz="2000" dirty="0"/>
              <a:t>                         </a:t>
            </a:r>
            <a:r>
              <a:rPr lang="cs-CZ" sz="2000" dirty="0" smtClean="0"/>
              <a:t>c</a:t>
            </a:r>
            <a:r>
              <a:rPr lang="cs-CZ" sz="2000" dirty="0" smtClean="0">
                <a:solidFill>
                  <a:srgbClr val="FF0000"/>
                </a:solidFill>
              </a:rPr>
              <a:t> = PŘEPONA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</a:t>
            </a:r>
            <a:r>
              <a:rPr lang="cs-CZ" sz="2000" dirty="0">
                <a:solidFill>
                  <a:srgbClr val="00B050"/>
                </a:solidFill>
              </a:rPr>
              <a:t>a= </a:t>
            </a:r>
            <a:r>
              <a:rPr lang="cs-CZ" sz="2000" dirty="0" smtClean="0">
                <a:solidFill>
                  <a:srgbClr val="00B050"/>
                </a:solidFill>
              </a:rPr>
              <a:t>40 cm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     </a:t>
            </a:r>
            <a:r>
              <a:rPr lang="cs-CZ" sz="2000" dirty="0" smtClean="0"/>
              <a:t>                       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          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 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</a:t>
            </a:r>
            <a:r>
              <a:rPr lang="cs-CZ" sz="2000" dirty="0"/>
              <a:t>C                             </a:t>
            </a:r>
            <a:r>
              <a:rPr lang="cs-CZ" sz="2000" dirty="0" smtClean="0"/>
              <a:t>           </a:t>
            </a:r>
            <a:r>
              <a:rPr lang="cs-CZ" sz="2000" dirty="0"/>
              <a:t>A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              </a:t>
            </a:r>
            <a:r>
              <a:rPr lang="cs-CZ" sz="2000" dirty="0">
                <a:solidFill>
                  <a:srgbClr val="00B050"/>
                </a:solidFill>
              </a:rPr>
              <a:t>b= 9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  <a:r>
              <a:rPr lang="cs-CZ" sz="2000" dirty="0">
                <a:solidFill>
                  <a:srgbClr val="00B050"/>
                </a:solidFill>
              </a:rPr>
              <a:t>cm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5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716016" y="1670074"/>
                <a:ext cx="4038600" cy="4525963"/>
              </a:xfrm>
              <a:ln>
                <a:solidFill>
                  <a:schemeClr val="tx1"/>
                </a:solidFill>
              </a:ln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                                              Výpočet: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00B050"/>
                    </a:solidFill>
                  </a:rPr>
                  <a:t>c</a:t>
                </a:r>
                <a:r>
                  <a:rPr lang="cs-CZ" baseline="30000" dirty="0" smtClean="0">
                    <a:solidFill>
                      <a:srgbClr val="00B050"/>
                    </a:solidFill>
                  </a:rPr>
                  <a:t>2 </a:t>
                </a:r>
                <a:r>
                  <a:rPr lang="cs-CZ" dirty="0">
                    <a:solidFill>
                      <a:srgbClr val="00B050"/>
                    </a:solidFill>
                  </a:rPr>
                  <a:t>= a</a:t>
                </a:r>
                <a:r>
                  <a:rPr lang="cs-CZ" baseline="30000" dirty="0">
                    <a:solidFill>
                      <a:srgbClr val="00B050"/>
                    </a:solidFill>
                  </a:rPr>
                  <a:t>2</a:t>
                </a:r>
                <a:r>
                  <a:rPr lang="cs-CZ" dirty="0">
                    <a:solidFill>
                      <a:srgbClr val="00B050"/>
                    </a:solidFill>
                  </a:rPr>
                  <a:t> + b</a:t>
                </a:r>
                <a:r>
                  <a:rPr lang="cs-CZ" baseline="30000" dirty="0">
                    <a:solidFill>
                      <a:srgbClr val="00B050"/>
                    </a:solidFill>
                  </a:rPr>
                  <a:t>2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>
                    <a:solidFill>
                      <a:srgbClr val="00B050"/>
                    </a:solidFill>
                  </a:rPr>
                  <a:t>c</a:t>
                </a:r>
                <a:r>
                  <a:rPr lang="cs-CZ" baseline="30000" dirty="0">
                    <a:solidFill>
                      <a:srgbClr val="00B050"/>
                    </a:solidFill>
                  </a:rPr>
                  <a:t>2 </a:t>
                </a:r>
                <a:r>
                  <a:rPr lang="cs-CZ" dirty="0">
                    <a:solidFill>
                      <a:srgbClr val="00B050"/>
                    </a:solidFill>
                  </a:rPr>
                  <a:t>= </a:t>
                </a:r>
                <a:r>
                  <a:rPr lang="cs-CZ" dirty="0" smtClean="0"/>
                  <a:t>40</a:t>
                </a:r>
                <a:r>
                  <a:rPr lang="cs-CZ" baseline="30000" dirty="0" smtClean="0">
                    <a:solidFill>
                      <a:srgbClr val="00B050"/>
                    </a:solidFill>
                  </a:rPr>
                  <a:t>2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 </a:t>
                </a:r>
                <a:r>
                  <a:rPr lang="cs-CZ" dirty="0">
                    <a:solidFill>
                      <a:srgbClr val="00B050"/>
                    </a:solidFill>
                  </a:rPr>
                  <a:t>+ </a:t>
                </a:r>
                <a:r>
                  <a:rPr lang="cs-CZ" dirty="0"/>
                  <a:t>9</a:t>
                </a:r>
                <a:r>
                  <a:rPr lang="cs-CZ" baseline="30000" dirty="0" smtClean="0">
                    <a:solidFill>
                      <a:srgbClr val="00B050"/>
                    </a:solidFill>
                  </a:rPr>
                  <a:t>2</a:t>
                </a:r>
                <a:r>
                  <a:rPr lang="cs-CZ" dirty="0" smtClean="0"/>
                  <a:t> 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sz="2400" dirty="0">
                    <a:solidFill>
                      <a:srgbClr val="00B050"/>
                    </a:solidFill>
                  </a:rPr>
                  <a:t>c</a:t>
                </a:r>
                <a:r>
                  <a:rPr lang="cs-CZ" sz="2400" baseline="30000" dirty="0">
                    <a:solidFill>
                      <a:srgbClr val="00B050"/>
                    </a:solidFill>
                  </a:rPr>
                  <a:t>2 </a:t>
                </a:r>
                <a:r>
                  <a:rPr lang="cs-CZ" sz="2400" dirty="0">
                    <a:solidFill>
                      <a:srgbClr val="00B050"/>
                    </a:solidFill>
                  </a:rPr>
                  <a:t>= </a:t>
                </a:r>
                <a:r>
                  <a:rPr lang="cs-CZ" sz="2400" dirty="0" smtClean="0"/>
                  <a:t>1600</a:t>
                </a:r>
                <a:r>
                  <a:rPr lang="cs-CZ" sz="2400" baseline="30000" dirty="0" smtClean="0">
                    <a:solidFill>
                      <a:srgbClr val="00B050"/>
                    </a:solidFill>
                  </a:rPr>
                  <a:t> 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 + </a:t>
                </a:r>
                <a:r>
                  <a:rPr lang="cs-CZ" sz="2400" dirty="0" smtClean="0"/>
                  <a:t>81</a:t>
                </a:r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>
                    <a:solidFill>
                      <a:srgbClr val="00B050"/>
                    </a:solidFill>
                  </a:rPr>
                  <a:t>c</a:t>
                </a:r>
                <a:r>
                  <a:rPr lang="cs-CZ" sz="2400" baseline="30000" dirty="0">
                    <a:solidFill>
                      <a:srgbClr val="00B050"/>
                    </a:solidFill>
                  </a:rPr>
                  <a:t>2 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= 1681</a:t>
                </a:r>
                <a:endParaRPr lang="cs-CZ" sz="2400" dirty="0"/>
              </a:p>
              <a:p>
                <a:pPr marL="0" indent="0">
                  <a:buNone/>
                </a:pPr>
                <a:r>
                  <a:rPr lang="cs-CZ" sz="2400" dirty="0">
                    <a:solidFill>
                      <a:srgbClr val="00B050"/>
                    </a:solidFill>
                  </a:rPr>
                  <a:t>c</a:t>
                </a:r>
                <a:r>
                  <a:rPr lang="cs-CZ" sz="2400" dirty="0" smtClean="0">
                    <a:solidFill>
                      <a:srgbClr val="00B050"/>
                    </a:solidFill>
                  </a:rPr>
                  <a:t> = </a:t>
                </a:r>
                <a14:m>
                  <m:oMath xmlns:m="http://schemas.openxmlformats.org/officeDocument/2006/math">
                    <m:r>
                      <a:rPr lang="cs-CZ" sz="2400" i="1" smtClean="0">
                        <a:solidFill>
                          <a:srgbClr val="00B050"/>
                        </a:solidFill>
                        <a:latin typeface="Cambria Math"/>
                        <a:ea typeface="Cambria Math"/>
                      </a:rPr>
                      <m:t>√</m:t>
                    </m:r>
                  </m:oMath>
                </a14:m>
                <a:r>
                  <a:rPr lang="cs-CZ" sz="2400" dirty="0" smtClean="0">
                    <a:solidFill>
                      <a:srgbClr val="00B050"/>
                    </a:solidFill>
                  </a:rPr>
                  <a:t>1681</a:t>
                </a:r>
                <a:endParaRPr lang="cs-CZ" sz="2400" dirty="0"/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dirty="0" smtClean="0">
                    <a:solidFill>
                      <a:srgbClr val="FF0000"/>
                    </a:solidFill>
                  </a:rPr>
                  <a:t>c = 41 cm</a:t>
                </a:r>
                <a:endParaRPr lang="cs-CZ" sz="2400" dirty="0">
                  <a:solidFill>
                    <a:srgbClr val="00B050"/>
                  </a:solidFill>
                </a:endParaRPr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r>
                  <a:rPr lang="cs-CZ" dirty="0" smtClean="0"/>
                  <a:t>Přepona  měří  41cm.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  </a:t>
                </a:r>
                <a:r>
                  <a:rPr lang="cs-CZ" dirty="0" smtClean="0"/>
                  <a:t> </a:t>
                </a:r>
                <a:endParaRPr lang="cs-CZ" sz="2400" dirty="0"/>
              </a:p>
            </p:txBody>
          </p:sp>
        </mc:Choice>
        <mc:Fallback xmlns=""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716016" y="1670074"/>
                <a:ext cx="4038600" cy="4525963"/>
              </a:xfrm>
              <a:blipFill rotWithShape="1">
                <a:blip r:embed="rId2"/>
                <a:stretch>
                  <a:fillRect l="-2259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Pravoúhlý trojúhelník 6"/>
          <p:cNvSpPr/>
          <p:nvPr/>
        </p:nvSpPr>
        <p:spPr>
          <a:xfrm>
            <a:off x="1259632" y="2971800"/>
            <a:ext cx="1346448" cy="192251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uhová šipka 7"/>
          <p:cNvSpPr/>
          <p:nvPr/>
        </p:nvSpPr>
        <p:spPr>
          <a:xfrm rot="2579910">
            <a:off x="1060725" y="4146360"/>
            <a:ext cx="960736" cy="850971"/>
          </a:xfrm>
          <a:prstGeom prst="circular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avoúhlý trojúhelník 8"/>
          <p:cNvSpPr/>
          <p:nvPr/>
        </p:nvSpPr>
        <p:spPr>
          <a:xfrm>
            <a:off x="2710644" y="1844824"/>
            <a:ext cx="349188" cy="28803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5292080" y="3717032"/>
            <a:ext cx="576064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1712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Zdroj: vlastní tvorba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08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158</Words>
  <Application>Microsoft Office PowerPoint</Application>
  <PresentationFormat>Předvádění na obrazovce (4:3)</PresentationFormat>
  <Paragraphs>66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Anotace</vt:lpstr>
      <vt:lpstr>59 Samostatná práce žáků  PYTHAGOROVA VĚTA II. výpočet  přepony</vt:lpstr>
      <vt:lpstr>59 Samostatná práce žáků  ŘEŠENÍ - PYTHAGOROVA VĚTA II. výpočet  přepony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H Koláčková</cp:lastModifiedBy>
  <cp:revision>21</cp:revision>
  <dcterms:created xsi:type="dcterms:W3CDTF">2012-12-01T19:50:44Z</dcterms:created>
  <dcterms:modified xsi:type="dcterms:W3CDTF">2013-04-30T06:22:42Z</dcterms:modified>
</cp:coreProperties>
</file>