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61" r:id="rId4"/>
    <p:sldId id="259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TÉMA: </a:t>
            </a:r>
            <a:r>
              <a:rPr lang="cs-CZ" sz="1400" dirty="0" smtClean="0">
                <a:solidFill>
                  <a:prstClr val="black"/>
                </a:solidFill>
              </a:rPr>
              <a:t>Pythagorova </a:t>
            </a:r>
            <a:r>
              <a:rPr lang="cs-CZ" sz="1400" dirty="0">
                <a:solidFill>
                  <a:prstClr val="black"/>
                </a:solidFill>
              </a:rPr>
              <a:t>věta </a:t>
            </a:r>
            <a:r>
              <a:rPr lang="cs-CZ" sz="1400" dirty="0" smtClean="0">
                <a:solidFill>
                  <a:prstClr val="black"/>
                </a:solidFill>
              </a:rPr>
              <a:t>-odvěsna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AUTOR:Mgr.Iva </a:t>
            </a:r>
            <a:r>
              <a:rPr lang="cs-CZ" sz="1400" dirty="0">
                <a:solidFill>
                  <a:prstClr val="black"/>
                </a:solidFill>
              </a:rPr>
              <a:t>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VYTVOŘENÍ:12.12.2012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VY_32_INOVACE_60_IŠ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84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</a:t>
            </a:r>
            <a:r>
              <a:rPr lang="cs-CZ" smtClean="0"/>
              <a:t>znalosti Pythagorovy </a:t>
            </a:r>
            <a:r>
              <a:rPr lang="cs-CZ" dirty="0" smtClean="0"/>
              <a:t>věty</a:t>
            </a:r>
          </a:p>
          <a:p>
            <a:pPr marL="0" indent="0">
              <a:buNone/>
            </a:pPr>
            <a:r>
              <a:rPr lang="cs-CZ" dirty="0" smtClean="0"/>
              <a:t>c)</a:t>
            </a:r>
            <a:r>
              <a:rPr lang="cs-CZ" b="1" i="1" dirty="0" smtClean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potřeby, rýsovací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Pythagorova věta, pravoúhlý </a:t>
            </a:r>
            <a:r>
              <a:rPr lang="cs-CZ" dirty="0" smtClean="0"/>
              <a:t>trojúhelník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15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60 Samostatná </a:t>
            </a:r>
            <a:r>
              <a:rPr lang="cs-CZ" sz="2800" dirty="0">
                <a:solidFill>
                  <a:srgbClr val="00B050"/>
                </a:solidFill>
              </a:rPr>
              <a:t>práce žáků </a:t>
            </a:r>
            <a:r>
              <a:rPr lang="cs-CZ" sz="2800" dirty="0" smtClean="0">
                <a:solidFill>
                  <a:srgbClr val="00B050"/>
                </a:solidFill>
              </a:rPr>
              <a:t/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/>
              <a:t>PYTHAGOROVA VĚTA </a:t>
            </a:r>
            <a:r>
              <a:rPr lang="cs-CZ" sz="2800" dirty="0" smtClean="0"/>
              <a:t>II. </a:t>
            </a:r>
            <a:r>
              <a:rPr lang="cs-CZ" sz="2800" dirty="0" smtClean="0"/>
              <a:t>výpočet  odvěsny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73616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Jsou dány dvě strany  v pravoúhlém trojúhelníku. Přepona 25 </a:t>
            </a:r>
            <a:r>
              <a:rPr lang="cs-CZ" sz="2400" dirty="0"/>
              <a:t>cm </a:t>
            </a:r>
            <a:r>
              <a:rPr lang="cs-CZ" sz="2400" dirty="0" smtClean="0"/>
              <a:t>a odvěsna a= 16 cm. Vypočítej odvěsnu b. </a:t>
            </a:r>
          </a:p>
          <a:p>
            <a:pPr marL="0" indent="0">
              <a:buNone/>
            </a:pPr>
            <a:r>
              <a:rPr lang="cs-CZ" sz="2400" dirty="0" smtClean="0"/>
              <a:t>Náčrt:                                   Výpočet: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247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60 Samostatná práce žáků</a:t>
            </a:r>
            <a:br>
              <a:rPr lang="cs-CZ" sz="3200" dirty="0">
                <a:solidFill>
                  <a:srgbClr val="FF0000"/>
                </a:solidFill>
              </a:rPr>
            </a:br>
            <a:r>
              <a:rPr lang="cs-CZ" sz="3200" dirty="0" smtClean="0"/>
              <a:t>PYTHAGOROVA </a:t>
            </a:r>
            <a:r>
              <a:rPr lang="cs-CZ" sz="3200" dirty="0"/>
              <a:t>VĚTA </a:t>
            </a:r>
            <a:r>
              <a:rPr lang="cs-CZ" sz="3200" dirty="0" smtClean="0"/>
              <a:t>III </a:t>
            </a:r>
            <a:r>
              <a:rPr lang="cs-CZ" sz="3200" dirty="0"/>
              <a:t>výpočet  </a:t>
            </a:r>
            <a:r>
              <a:rPr lang="cs-CZ" sz="3200" dirty="0" smtClean="0"/>
              <a:t>odvěsny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/>
              <a:t>Jsou dány  rozměry </a:t>
            </a:r>
            <a:r>
              <a:rPr lang="cs-CZ" sz="2000" dirty="0" smtClean="0"/>
              <a:t>přepony 25cm a odvěsny b  16 </a:t>
            </a:r>
            <a:r>
              <a:rPr lang="cs-CZ" sz="2000" dirty="0"/>
              <a:t>cm </a:t>
            </a:r>
            <a:r>
              <a:rPr lang="cs-CZ" sz="2000" dirty="0" smtClean="0"/>
              <a:t>   </a:t>
            </a:r>
            <a:r>
              <a:rPr lang="cs-CZ" sz="2000" dirty="0"/>
              <a:t>v </a:t>
            </a:r>
            <a:r>
              <a:rPr lang="cs-CZ" sz="2000" dirty="0" smtClean="0"/>
              <a:t>pravoúhlém             ABC .</a:t>
            </a:r>
          </a:p>
          <a:p>
            <a:pPr marL="0" indent="0">
              <a:buNone/>
            </a:pPr>
            <a:r>
              <a:rPr lang="cs-CZ" sz="2000" dirty="0" smtClean="0"/>
              <a:t>Vypočítej odvěsnu a .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B                                     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</a:p>
          <a:p>
            <a:pPr marL="0" indent="0">
              <a:buNone/>
            </a:pPr>
            <a:r>
              <a:rPr lang="cs-CZ" sz="2000" dirty="0"/>
              <a:t>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c= 25 cm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a=odvěsna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/>
              <a:t>         </a:t>
            </a:r>
            <a:r>
              <a:rPr lang="cs-CZ" sz="2000" dirty="0" smtClean="0"/>
              <a:t>              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</a:t>
            </a:r>
            <a:r>
              <a:rPr lang="el-GR" sz="2000" dirty="0" smtClean="0"/>
              <a:t>γ</a:t>
            </a:r>
            <a:r>
              <a:rPr lang="cs-CZ" sz="2000" dirty="0" smtClean="0"/>
              <a:t>=90</a:t>
            </a:r>
            <a:r>
              <a:rPr lang="cs-CZ" sz="2000" baseline="30000" dirty="0" smtClean="0"/>
              <a:t>0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</a:t>
            </a:r>
            <a:r>
              <a:rPr lang="cs-CZ" sz="2000" dirty="0"/>
              <a:t>C                             </a:t>
            </a:r>
            <a:r>
              <a:rPr lang="cs-CZ" sz="2000" dirty="0" smtClean="0"/>
              <a:t>           </a:t>
            </a:r>
            <a:r>
              <a:rPr lang="cs-CZ" sz="2000" dirty="0"/>
              <a:t>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</a:t>
            </a:r>
            <a:r>
              <a:rPr lang="cs-CZ" sz="2000" dirty="0">
                <a:solidFill>
                  <a:srgbClr val="00B050"/>
                </a:solidFill>
              </a:rPr>
              <a:t>b= </a:t>
            </a:r>
            <a:r>
              <a:rPr lang="cs-CZ" sz="2000" dirty="0" smtClean="0">
                <a:solidFill>
                  <a:srgbClr val="00B050"/>
                </a:solidFill>
              </a:rPr>
              <a:t>16 </a:t>
            </a:r>
            <a:r>
              <a:rPr lang="cs-CZ" sz="2000" dirty="0">
                <a:solidFill>
                  <a:srgbClr val="00B050"/>
                </a:solidFill>
              </a:rPr>
              <a:t>cm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716016" y="1670074"/>
                <a:ext cx="4038600" cy="4525963"/>
              </a:xfrm>
              <a:ln>
                <a:solidFill>
                  <a:schemeClr val="tx1"/>
                </a:solidFill>
              </a:ln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       </a:t>
                </a:r>
                <a:r>
                  <a:rPr lang="cs-CZ" sz="2100" dirty="0" smtClean="0"/>
                  <a:t>Výpočet: nebo vzorec viz tabulky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50"/>
                    </a:solidFill>
                  </a:rPr>
                  <a:t>c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 </a:t>
                </a:r>
                <a:r>
                  <a:rPr lang="cs-CZ" sz="2400" dirty="0">
                    <a:solidFill>
                      <a:srgbClr val="00B050"/>
                    </a:solidFill>
                  </a:rPr>
                  <a:t>= a</a:t>
                </a:r>
                <a:r>
                  <a:rPr lang="cs-CZ" sz="2400" baseline="30000" dirty="0">
                    <a:solidFill>
                      <a:srgbClr val="00B050"/>
                    </a:solidFill>
                  </a:rPr>
                  <a:t>2</a:t>
                </a:r>
                <a:r>
                  <a:rPr lang="cs-CZ" sz="2400" dirty="0">
                    <a:solidFill>
                      <a:srgbClr val="00B050"/>
                    </a:solidFill>
                  </a:rPr>
                  <a:t> +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b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                       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b</a:t>
                </a:r>
                <a:r>
                  <a:rPr lang="cs-CZ" sz="2400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= c</a:t>
                </a:r>
                <a:r>
                  <a:rPr lang="cs-CZ" sz="2400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– a</a:t>
                </a:r>
                <a:r>
                  <a:rPr lang="cs-CZ" sz="2400" baseline="30000" dirty="0" smtClean="0">
                    <a:solidFill>
                      <a:srgbClr val="FF0000"/>
                    </a:solidFill>
                  </a:rPr>
                  <a:t>2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50"/>
                    </a:solidFill>
                  </a:rPr>
                  <a:t>25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 </a:t>
                </a:r>
                <a:r>
                  <a:rPr lang="cs-CZ" sz="2400" dirty="0">
                    <a:solidFill>
                      <a:srgbClr val="00B050"/>
                    </a:solidFill>
                  </a:rPr>
                  <a:t>=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b</a:t>
                </a:r>
                <a:r>
                  <a:rPr lang="cs-CZ" sz="2400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>
                    <a:solidFill>
                      <a:srgbClr val="00B050"/>
                    </a:solidFill>
                  </a:rPr>
                  <a:t>+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16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</a:t>
                </a:r>
                <a:r>
                  <a:rPr lang="cs-CZ" sz="2400" dirty="0" smtClean="0"/>
                  <a:t>            b</a:t>
                </a:r>
                <a:r>
                  <a:rPr lang="cs-CZ" sz="2400" baseline="30000" dirty="0" smtClean="0"/>
                  <a:t>2</a:t>
                </a:r>
                <a:r>
                  <a:rPr lang="cs-CZ" sz="2400" dirty="0" smtClean="0"/>
                  <a:t> =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25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- </a:t>
                </a:r>
                <a:r>
                  <a:rPr lang="cs-CZ" sz="2400" dirty="0">
                    <a:solidFill>
                      <a:srgbClr val="00B050"/>
                    </a:solidFill>
                  </a:rPr>
                  <a:t>16</a:t>
                </a:r>
                <a:r>
                  <a:rPr lang="cs-CZ" sz="2400" baseline="30000" dirty="0">
                    <a:solidFill>
                      <a:srgbClr val="00B050"/>
                    </a:solidFill>
                  </a:rPr>
                  <a:t>2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50"/>
                    </a:solidFill>
                  </a:rPr>
                  <a:t>625- 256  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400" dirty="0">
                    <a:solidFill>
                      <a:srgbClr val="00B050"/>
                    </a:solidFill>
                  </a:rPr>
                  <a:t>=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b</a:t>
                </a:r>
                <a:r>
                  <a:rPr lang="cs-CZ" sz="2400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/>
                  <a:t>        b=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</a:rPr>
                          <m:t>625−256</m:t>
                        </m:r>
                      </m:e>
                    </m:rad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50"/>
                    </a:solidFill>
                  </a:rPr>
                  <a:t>369 = b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2                              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b=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369</m:t>
                        </m:r>
                      </m:e>
                    </m:rad>
                  </m:oMath>
                </a14:m>
                <a:r>
                  <a:rPr lang="cs-CZ" sz="2400" dirty="0" smtClean="0">
                    <a:solidFill>
                      <a:srgbClr val="00B05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369</m:t>
                        </m:r>
                      </m:e>
                    </m:rad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 = b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FF0000"/>
                    </a:solidFill>
                  </a:rPr>
                  <a:t>b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  = 19,21cm               b = 19,21 cm</a:t>
                </a:r>
              </a:p>
              <a:p>
                <a:pPr marL="0" indent="0">
                  <a:buNone/>
                </a:pPr>
                <a:endParaRPr lang="cs-CZ" sz="24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Odvěsna b </a:t>
                </a:r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měří 19,21 cm.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716016" y="1670074"/>
                <a:ext cx="4038600" cy="4525963"/>
              </a:xfrm>
              <a:blipFill rotWithShape="1">
                <a:blip r:embed="rId2"/>
                <a:stretch>
                  <a:fillRect l="-225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259632" y="2971800"/>
            <a:ext cx="1346448" cy="19225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uhová šipka 7"/>
          <p:cNvSpPr/>
          <p:nvPr/>
        </p:nvSpPr>
        <p:spPr>
          <a:xfrm rot="2579910">
            <a:off x="1060725" y="4146360"/>
            <a:ext cx="960736" cy="850971"/>
          </a:xfrm>
          <a:prstGeom prst="circular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avoúhlý trojúhelník 8"/>
          <p:cNvSpPr/>
          <p:nvPr/>
        </p:nvSpPr>
        <p:spPr>
          <a:xfrm rot="5400000" flipH="1">
            <a:off x="3640414" y="1832808"/>
            <a:ext cx="165578" cy="26975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56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</a:t>
            </a:r>
            <a:r>
              <a:rPr lang="cs-CZ"/>
              <a:t>tvorba </a:t>
            </a:r>
            <a:r>
              <a:rPr lang="cs-CZ" smtClean="0"/>
              <a:t>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197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60 Samostatná práce žáků  PYTHAGOROVA VĚTA II. výpočet  odvěsny</vt:lpstr>
      <vt:lpstr>60 Samostatná práce žáků PYTHAGOROVA VĚTA III výpočet  odvěsny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18</cp:revision>
  <dcterms:created xsi:type="dcterms:W3CDTF">2012-12-02T16:09:13Z</dcterms:created>
  <dcterms:modified xsi:type="dcterms:W3CDTF">2013-04-30T06:23:22Z</dcterms:modified>
</cp:coreProperties>
</file>