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82" r:id="rId2"/>
    <p:sldId id="279" r:id="rId3"/>
    <p:sldId id="280" r:id="rId4"/>
    <p:sldId id="287" r:id="rId5"/>
    <p:sldId id="284" r:id="rId6"/>
    <p:sldId id="288" r:id="rId7"/>
    <p:sldId id="267" r:id="rId8"/>
    <p:sldId id="289" r:id="rId9"/>
    <p:sldId id="285" r:id="rId10"/>
    <p:sldId id="290" r:id="rId11"/>
    <p:sldId id="273" r:id="rId12"/>
    <p:sldId id="271" r:id="rId13"/>
    <p:sldId id="269" r:id="rId14"/>
    <p:sldId id="291" r:id="rId15"/>
    <p:sldId id="286"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52" autoAdjust="0"/>
  </p:normalViewPr>
  <p:slideViewPr>
    <p:cSldViewPr>
      <p:cViewPr varScale="1">
        <p:scale>
          <a:sx n="53" d="100"/>
          <a:sy n="53" d="100"/>
        </p:scale>
        <p:origin x="-186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51EDCA0-E743-4EF0-BDF6-4C5E0600501E}" type="datetimeFigureOut">
              <a:rPr lang="cs-CZ" smtClean="0"/>
              <a:t>27.9.2013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0DB9E7B-EECB-49F0-9E3E-235929B4E39D}" type="slidenum">
              <a:rPr lang="cs-CZ" smtClean="0"/>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1</a:t>
            </a:fld>
            <a:endParaRPr lang="cs-CZ"/>
          </a:p>
        </p:txBody>
      </p:sp>
    </p:spTree>
    <p:extLst>
      <p:ext uri="{BB962C8B-B14F-4D97-AF65-F5344CB8AC3E}">
        <p14:creationId xmlns="" xmlns:p14="http://schemas.microsoft.com/office/powerpoint/2010/main" val="589144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2</a:t>
            </a:fld>
            <a:endParaRPr lang="cs-CZ"/>
          </a:p>
        </p:txBody>
      </p:sp>
    </p:spTree>
    <p:extLst>
      <p:ext uri="{BB962C8B-B14F-4D97-AF65-F5344CB8AC3E}">
        <p14:creationId xmlns="" xmlns:p14="http://schemas.microsoft.com/office/powerpoint/2010/main" val="58914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Řeka</a:t>
            </a:r>
            <a:r>
              <a:rPr lang="cs-CZ" baseline="0" dirty="0" smtClean="0"/>
              <a:t> Loira pramení v masivu Francouzského Středohoří v nadmořské výšce 1408m. Na Loiře se nachází řada významných měst jako např. </a:t>
            </a:r>
            <a:r>
              <a:rPr lang="cs-CZ" b="1" dirty="0" smtClean="0"/>
              <a:t>Orléans</a:t>
            </a:r>
            <a:r>
              <a:rPr lang="cs-CZ" dirty="0" smtClean="0"/>
              <a:t>, </a:t>
            </a:r>
            <a:r>
              <a:rPr lang="cs-CZ" b="1" dirty="0" err="1" smtClean="0"/>
              <a:t>Tours</a:t>
            </a:r>
            <a:r>
              <a:rPr lang="cs-CZ" b="1" dirty="0" smtClean="0"/>
              <a:t>, </a:t>
            </a:r>
            <a:r>
              <a:rPr lang="cs-CZ" b="1" dirty="0" err="1" smtClean="0"/>
              <a:t>Angers</a:t>
            </a:r>
            <a:r>
              <a:rPr lang="cs-CZ" b="1" dirty="0" smtClean="0"/>
              <a:t>, Nantes </a:t>
            </a:r>
            <a:r>
              <a:rPr lang="cs-CZ" dirty="0" smtClean="0"/>
              <a:t>a </a:t>
            </a:r>
            <a:r>
              <a:rPr lang="cs-CZ" b="1" dirty="0" err="1" smtClean="0"/>
              <a:t>Saint</a:t>
            </a:r>
            <a:r>
              <a:rPr lang="cs-CZ" b="1" dirty="0" smtClean="0"/>
              <a:t>-</a:t>
            </a:r>
            <a:r>
              <a:rPr lang="cs-CZ" b="1" dirty="0" err="1" smtClean="0"/>
              <a:t>Nazaire</a:t>
            </a:r>
            <a:r>
              <a:rPr lang="cs-CZ" b="1" dirty="0" smtClean="0"/>
              <a:t>.</a:t>
            </a:r>
          </a:p>
          <a:p>
            <a:endParaRPr lang="cs-CZ" dirty="0" smtClean="0"/>
          </a:p>
          <a:p>
            <a:r>
              <a:rPr lang="cs-CZ" dirty="0" smtClean="0"/>
              <a:t>Řeka Loira je se svými 1200 km nejdelší a nejmajestátnější řekou Francie. V jejím širokém údolí rostly od 9. st. první pevnosti na obranu před Vikingy, které byly v 11. st. nahrazeny hrady se silnými zdmi, cimbuřím a padacími mosty. Když v 15. st. obranná funkce ztratila opodstatnění, byly tyto stavby vystřídány renesančními paláci, často s překrásnými zahradami, které byly postaveny za účelem šlechtických a královských radovánek a vystavování moci peněz. </a:t>
            </a:r>
          </a:p>
          <a:p>
            <a:r>
              <a:rPr lang="cs-CZ" dirty="0" smtClean="0"/>
              <a:t>Dnes je to oblast, kde se</a:t>
            </a:r>
            <a:r>
              <a:rPr lang="cs-CZ" baseline="0" dirty="0" smtClean="0"/>
              <a:t> nachází </a:t>
            </a:r>
            <a:r>
              <a:rPr lang="cs-CZ" dirty="0" smtClean="0"/>
              <a:t>nejen přes 120 slavných zámků, ale i malebná města, jako je třeba </a:t>
            </a:r>
            <a:r>
              <a:rPr lang="cs-CZ" dirty="0" err="1" smtClean="0"/>
              <a:t>Tours</a:t>
            </a:r>
            <a:r>
              <a:rPr lang="cs-CZ" dirty="0" smtClean="0"/>
              <a:t>. A také vinné sklepy, které se nacházejí v tufových stěnách v oblasti kolem loirského údolí.</a:t>
            </a:r>
          </a:p>
          <a:p>
            <a:endParaRPr lang="cs-CZ" dirty="0"/>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4</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b="0" i="0" kern="1200" dirty="0" smtClean="0">
                <a:solidFill>
                  <a:schemeClr val="tx1"/>
                </a:solidFill>
                <a:latin typeface="+mn-lt"/>
                <a:ea typeface="+mn-ea"/>
                <a:cs typeface="+mn-cs"/>
              </a:rPr>
              <a:t> Oblasti </a:t>
            </a:r>
            <a:r>
              <a:rPr lang="cs-CZ" sz="1200" b="0" i="0" kern="1200" dirty="0" err="1" smtClean="0">
                <a:solidFill>
                  <a:schemeClr val="tx1"/>
                </a:solidFill>
                <a:latin typeface="+mn-lt"/>
                <a:ea typeface="+mn-ea"/>
                <a:cs typeface="+mn-cs"/>
              </a:rPr>
              <a:t>Blésois</a:t>
            </a:r>
            <a:r>
              <a:rPr lang="cs-CZ" sz="1200" b="0" i="0" kern="1200" dirty="0" smtClean="0">
                <a:solidFill>
                  <a:schemeClr val="tx1"/>
                </a:solidFill>
                <a:latin typeface="+mn-lt"/>
                <a:ea typeface="+mn-ea"/>
                <a:cs typeface="+mn-cs"/>
              </a:rPr>
              <a:t> se pyšní nejkrásnějšími zámky v loirském údolí.</a:t>
            </a:r>
            <a:r>
              <a:rPr lang="cs-CZ" sz="1200" b="0" i="0" kern="1200" baseline="0" dirty="0" smtClean="0">
                <a:solidFill>
                  <a:schemeClr val="tx1"/>
                </a:solidFill>
                <a:latin typeface="+mn-lt"/>
                <a:ea typeface="+mn-ea"/>
                <a:cs typeface="+mn-cs"/>
              </a:rPr>
              <a:t> S</a:t>
            </a:r>
            <a:r>
              <a:rPr lang="cs-CZ" sz="1200" b="0" i="0" kern="1200" dirty="0" smtClean="0">
                <a:solidFill>
                  <a:schemeClr val="tx1"/>
                </a:solidFill>
                <a:latin typeface="+mn-lt"/>
                <a:ea typeface="+mn-ea"/>
                <a:cs typeface="+mn-cs"/>
              </a:rPr>
              <a:t>tředověké městečko </a:t>
            </a:r>
            <a:r>
              <a:rPr lang="cs-CZ" sz="1200" b="0" i="0" kern="1200" dirty="0" err="1" smtClean="0">
                <a:solidFill>
                  <a:schemeClr val="tx1"/>
                </a:solidFill>
                <a:latin typeface="+mn-lt"/>
                <a:ea typeface="+mn-ea"/>
                <a:cs typeface="+mn-cs"/>
              </a:rPr>
              <a:t>Blois</a:t>
            </a:r>
            <a:r>
              <a:rPr lang="cs-CZ" sz="1200" b="0" i="0" kern="1200" baseline="0" dirty="0" smtClean="0">
                <a:solidFill>
                  <a:schemeClr val="tx1"/>
                </a:solidFill>
                <a:latin typeface="+mn-lt"/>
                <a:ea typeface="+mn-ea"/>
                <a:cs typeface="+mn-cs"/>
              </a:rPr>
              <a:t> bylo</a:t>
            </a:r>
            <a:r>
              <a:rPr lang="cs-CZ" sz="1200" b="0" i="0" kern="1200" dirty="0" smtClean="0">
                <a:solidFill>
                  <a:schemeClr val="tx1"/>
                </a:solidFill>
                <a:latin typeface="+mn-lt"/>
                <a:ea typeface="+mn-ea"/>
                <a:cs typeface="+mn-cs"/>
              </a:rPr>
              <a:t> kdysi sídlo mocných panovníků, jejichž potomky byli francouzští kapetovští králové. Zámek</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v </a:t>
            </a:r>
            <a:r>
              <a:rPr lang="cs-CZ" sz="1200" b="0" i="0" kern="1200" dirty="0" err="1" smtClean="0">
                <a:solidFill>
                  <a:schemeClr val="tx1"/>
                </a:solidFill>
                <a:latin typeface="+mn-lt"/>
                <a:ea typeface="+mn-ea"/>
                <a:cs typeface="+mn-cs"/>
              </a:rPr>
              <a:t>Blois</a:t>
            </a:r>
            <a:r>
              <a:rPr lang="cs-CZ" sz="1200" b="0" i="0" kern="1200" dirty="0" smtClean="0">
                <a:solidFill>
                  <a:schemeClr val="tx1"/>
                </a:solidFill>
                <a:latin typeface="+mn-lt"/>
                <a:ea typeface="+mn-ea"/>
                <a:cs typeface="+mn-cs"/>
              </a:rPr>
              <a:t>, je</a:t>
            </a:r>
            <a:r>
              <a:rPr lang="cs-CZ" sz="1200" b="0" i="0" kern="1200" baseline="0" dirty="0" smtClean="0">
                <a:solidFill>
                  <a:schemeClr val="tx1"/>
                </a:solidFill>
                <a:latin typeface="+mn-lt"/>
                <a:ea typeface="+mn-ea"/>
                <a:cs typeface="+mn-cs"/>
              </a:rPr>
              <a:t> bývalá</a:t>
            </a:r>
            <a:r>
              <a:rPr lang="cs-CZ" sz="1200" b="0" i="0" kern="1200" dirty="0" smtClean="0">
                <a:solidFill>
                  <a:schemeClr val="tx1"/>
                </a:solidFill>
                <a:latin typeface="+mn-lt"/>
                <a:ea typeface="+mn-ea"/>
                <a:cs typeface="+mn-cs"/>
              </a:rPr>
              <a:t> residence několika francouzských králů. Je to také místo, kde v roce 1429 získala Johanka z Arku od arcibiskupa z Remeše požehnání před svým odchodem do slavné bitvy.  (Zamířila</a:t>
            </a:r>
            <a:r>
              <a:rPr lang="cs-CZ" sz="1200" b="0" i="0" kern="1200" baseline="0" dirty="0" smtClean="0">
                <a:solidFill>
                  <a:schemeClr val="tx1"/>
                </a:solidFill>
                <a:latin typeface="+mn-lt"/>
                <a:ea typeface="+mn-ea"/>
                <a:cs typeface="+mn-cs"/>
              </a:rPr>
              <a:t> k </a:t>
            </a:r>
            <a:r>
              <a:rPr lang="cs-CZ" sz="1200" b="0" i="0" kern="1200" baseline="0" dirty="0" err="1" smtClean="0">
                <a:solidFill>
                  <a:schemeClr val="tx1"/>
                </a:solidFill>
                <a:latin typeface="+mn-lt"/>
                <a:ea typeface="+mn-ea"/>
                <a:cs typeface="+mn-cs"/>
              </a:rPr>
              <a:t>Orleáns</a:t>
            </a:r>
            <a:r>
              <a:rPr lang="cs-CZ" sz="1200" b="0" i="0" kern="1200" dirty="0" smtClean="0">
                <a:solidFill>
                  <a:schemeClr val="tx1"/>
                </a:solidFill>
                <a:latin typeface="+mn-lt"/>
                <a:ea typeface="+mn-ea"/>
                <a:cs typeface="+mn-cs"/>
              </a:rPr>
              <a:t>, aby jej vysvobodila z anglického obsazení.) </a:t>
            </a:r>
          </a:p>
          <a:p>
            <a:r>
              <a:rPr lang="cs-CZ" sz="1200" b="0" i="0" kern="1200" dirty="0" smtClean="0">
                <a:solidFill>
                  <a:schemeClr val="tx1"/>
                </a:solidFill>
                <a:latin typeface="+mn-lt"/>
                <a:ea typeface="+mn-ea"/>
                <a:cs typeface="+mn-cs"/>
              </a:rPr>
              <a:t>Tento zámek se skládá z několika budov postavených v rozmezí od 13. do 17. st. kolem centrálního dvora. V křídle Františka I. se nachází slavné točité schodiště, překrásná konstrukce zdobená panovníkovou insignií, velkým “F” a mlokem.</a:t>
            </a:r>
          </a:p>
          <a:p>
            <a:r>
              <a:rPr lang="cs-CZ" dirty="0" smtClean="0"/>
              <a:t>V</a:t>
            </a:r>
            <a:r>
              <a:rPr lang="cs-CZ" baseline="0" dirty="0" smtClean="0"/>
              <a:t> roce </a:t>
            </a:r>
            <a:r>
              <a:rPr lang="cs-CZ" dirty="0" smtClean="0"/>
              <a:t>1841 byl zámek zařazen na seznam historických památek UNESCO a přeměněn na muzeum.</a:t>
            </a:r>
          </a:p>
          <a:p>
            <a:endParaRPr lang="cs-CZ" dirty="0" smtClean="0"/>
          </a:p>
          <a:p>
            <a:endParaRPr lang="cs-CZ" dirty="0"/>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5</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Když se vlády ujal František I., nechal z podnětu své manželky královny Klaudie zámek přestavět.</a:t>
            </a:r>
            <a:r>
              <a:rPr lang="cs-CZ" baseline="0" dirty="0" smtClean="0"/>
              <a:t> </a:t>
            </a:r>
            <a:r>
              <a:rPr lang="cs-CZ" dirty="0" smtClean="0"/>
              <a:t>František nechal vystavět nové křídlo a založil zde knihovnu, jednu z nejvýznamnějších ve své době.</a:t>
            </a:r>
            <a:r>
              <a:rPr lang="cs-CZ" dirty="0" smtClean="0"/>
              <a:t> Architektura a výzdoba tohoto křídla je výrazně poznamenána italským vlivem. Jeho středem je monumentální spirálovité schodiště ozdobené vytesanými reliéfy.</a:t>
            </a:r>
          </a:p>
          <a:p>
            <a:r>
              <a:rPr lang="cs-CZ" dirty="0" smtClean="0"/>
              <a:t> Po smrti své manželky roku 1524 však trávil v </a:t>
            </a:r>
            <a:r>
              <a:rPr lang="cs-CZ" dirty="0" err="1" smtClean="0"/>
              <a:t>Blois</a:t>
            </a:r>
            <a:r>
              <a:rPr lang="cs-CZ" dirty="0" smtClean="0"/>
              <a:t> velmi málo času a rozsáhlá knihovna byla tehdy přemístěna na královský zámek </a:t>
            </a:r>
            <a:r>
              <a:rPr lang="cs-CZ" dirty="0" err="1" smtClean="0"/>
              <a:t>Fontainebleau</a:t>
            </a:r>
            <a:r>
              <a:rPr lang="cs-CZ" dirty="0" smtClean="0"/>
              <a:t>. </a:t>
            </a:r>
          </a:p>
          <a:p>
            <a:endParaRPr lang="cs-CZ" dirty="0"/>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6</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fontScale="92500"/>
          </a:bodyPr>
          <a:lstStyle/>
          <a:p>
            <a:r>
              <a:rPr lang="cs-CZ" sz="1200" b="0" i="0" kern="1200" dirty="0" smtClean="0">
                <a:solidFill>
                  <a:schemeClr val="tx1"/>
                </a:solidFill>
                <a:latin typeface="+mn-lt"/>
                <a:ea typeface="+mn-ea"/>
                <a:cs typeface="+mn-cs"/>
              </a:rPr>
              <a:t>Zámek </a:t>
            </a:r>
            <a:r>
              <a:rPr lang="cs-CZ" sz="1200" b="0" i="0" kern="1200" dirty="0" err="1" smtClean="0">
                <a:solidFill>
                  <a:schemeClr val="tx1"/>
                </a:solidFill>
                <a:latin typeface="+mn-lt"/>
                <a:ea typeface="+mn-ea"/>
                <a:cs typeface="+mn-cs"/>
              </a:rPr>
              <a:t>Chenonceau</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stojící na místě původního vodního mlýna se nachází asi 240 km od Paříže nedaleko soutoku řek </a:t>
            </a:r>
            <a:r>
              <a:rPr lang="cs-CZ" sz="1200" b="0" i="0" kern="1200" dirty="0" err="1" smtClean="0">
                <a:solidFill>
                  <a:schemeClr val="tx1"/>
                </a:solidFill>
                <a:latin typeface="+mn-lt"/>
                <a:ea typeface="+mn-ea"/>
                <a:cs typeface="+mn-cs"/>
              </a:rPr>
              <a:t>Cher</a:t>
            </a:r>
            <a:r>
              <a:rPr lang="cs-CZ" sz="1200" b="0" i="0" kern="1200" dirty="0" smtClean="0">
                <a:solidFill>
                  <a:schemeClr val="tx1"/>
                </a:solidFill>
                <a:latin typeface="+mn-lt"/>
                <a:ea typeface="+mn-ea"/>
                <a:cs typeface="+mn-cs"/>
              </a:rPr>
              <a:t> a Loiry. Původní stavbu</a:t>
            </a:r>
            <a:r>
              <a:rPr lang="cs-CZ" sz="1200" b="0" i="0" kern="1200" baseline="0" dirty="0" smtClean="0">
                <a:solidFill>
                  <a:schemeClr val="tx1"/>
                </a:solidFill>
                <a:latin typeface="+mn-lt"/>
                <a:ea typeface="+mn-ea"/>
                <a:cs typeface="+mn-cs"/>
              </a:rPr>
              <a:t> nahradil v 16. století. </a:t>
            </a:r>
            <a:r>
              <a:rPr lang="cs-CZ" sz="1200" b="0" i="0" kern="1200" dirty="0" smtClean="0">
                <a:solidFill>
                  <a:schemeClr val="tx1"/>
                </a:solidFill>
                <a:latin typeface="+mn-lt"/>
                <a:ea typeface="+mn-ea"/>
                <a:cs typeface="+mn-cs"/>
              </a:rPr>
              <a:t>V letech</a:t>
            </a:r>
            <a:r>
              <a:rPr lang="cs-CZ" sz="1200" b="0" i="0" kern="1200" baseline="0" dirty="0" smtClean="0">
                <a:solidFill>
                  <a:schemeClr val="tx1"/>
                </a:solidFill>
                <a:latin typeface="+mn-lt"/>
                <a:ea typeface="+mn-ea"/>
                <a:cs typeface="+mn-cs"/>
              </a:rPr>
              <a:t> 1556-1559 </a:t>
            </a:r>
            <a:r>
              <a:rPr lang="cs-CZ" sz="1200" b="0" i="0" kern="1200" dirty="0" smtClean="0">
                <a:solidFill>
                  <a:schemeClr val="tx1"/>
                </a:solidFill>
                <a:latin typeface="+mn-lt"/>
                <a:ea typeface="+mn-ea"/>
                <a:cs typeface="+mn-cs"/>
              </a:rPr>
              <a:t>byly přistavěny mostní oblouky, které zámek spojily s druhým břehem řeky. Na obloucích je nyní umístěna dvoupatrová galerie, kdysi využívaná jako oblíbené místo společenských setkání francouzské aristokracie. Tuto přístavbu zřejmě prosadila</a:t>
            </a:r>
            <a:r>
              <a:rPr lang="cs-CZ" sz="1200" b="0" i="0" kern="1200" baseline="0" dirty="0" smtClean="0">
                <a:solidFill>
                  <a:schemeClr val="tx1"/>
                </a:solidFill>
                <a:latin typeface="+mn-lt"/>
                <a:ea typeface="+mn-ea"/>
                <a:cs typeface="+mn-cs"/>
              </a:rPr>
              <a:t> </a:t>
            </a:r>
            <a:r>
              <a:rPr lang="cs-CZ" sz="1200" b="0" i="0" kern="1200" baseline="0" dirty="0" err="1" smtClean="0">
                <a:solidFill>
                  <a:schemeClr val="tx1"/>
                </a:solidFill>
                <a:latin typeface="+mn-lt"/>
                <a:ea typeface="+mn-ea"/>
                <a:cs typeface="+mn-cs"/>
              </a:rPr>
              <a:t>Keteřina</a:t>
            </a:r>
            <a:r>
              <a:rPr lang="cs-CZ" sz="1200" b="0" i="0" kern="1200" baseline="0" dirty="0" smtClean="0">
                <a:solidFill>
                  <a:schemeClr val="tx1"/>
                </a:solidFill>
                <a:latin typeface="+mn-lt"/>
                <a:ea typeface="+mn-ea"/>
                <a:cs typeface="+mn-cs"/>
              </a:rPr>
              <a:t> </a:t>
            </a:r>
            <a:r>
              <a:rPr lang="cs-CZ" sz="1200" b="0" i="0" kern="1200" baseline="0" dirty="0" err="1" smtClean="0">
                <a:solidFill>
                  <a:schemeClr val="tx1"/>
                </a:solidFill>
                <a:latin typeface="+mn-lt"/>
                <a:ea typeface="+mn-ea"/>
                <a:cs typeface="+mn-cs"/>
              </a:rPr>
              <a:t>Medicejská</a:t>
            </a:r>
            <a:r>
              <a:rPr lang="cs-CZ" sz="1200" b="0" i="0" kern="1200" dirty="0" smtClean="0">
                <a:solidFill>
                  <a:schemeClr val="tx1"/>
                </a:solidFill>
                <a:latin typeface="+mn-lt"/>
                <a:ea typeface="+mn-ea"/>
                <a:cs typeface="+mn-cs"/>
              </a:rPr>
              <a:t>. Po</a:t>
            </a:r>
            <a:r>
              <a:rPr lang="cs-CZ" sz="1200" b="0" i="0" kern="1200" baseline="0" dirty="0" smtClean="0">
                <a:solidFill>
                  <a:schemeClr val="tx1"/>
                </a:solidFill>
                <a:latin typeface="+mn-lt"/>
                <a:ea typeface="+mn-ea"/>
                <a:cs typeface="+mn-cs"/>
              </a:rPr>
              <a:t> zámku ve </a:t>
            </a:r>
            <a:r>
              <a:rPr lang="cs-CZ" sz="1200" b="0" i="0" kern="1200" baseline="0" dirty="0" err="1" smtClean="0">
                <a:solidFill>
                  <a:schemeClr val="tx1"/>
                </a:solidFill>
                <a:latin typeface="+mn-lt"/>
                <a:ea typeface="+mn-ea"/>
                <a:cs typeface="+mn-cs"/>
              </a:rPr>
              <a:t>Versilles</a:t>
            </a:r>
            <a:r>
              <a:rPr lang="cs-CZ" sz="1200" b="0" i="0" kern="1200" baseline="0" dirty="0" smtClean="0">
                <a:solidFill>
                  <a:schemeClr val="tx1"/>
                </a:solidFill>
                <a:latin typeface="+mn-lt"/>
                <a:ea typeface="+mn-ea"/>
                <a:cs typeface="+mn-cs"/>
              </a:rPr>
              <a:t> je </a:t>
            </a:r>
            <a:r>
              <a:rPr lang="cs-CZ" sz="1200" b="0" i="0" kern="1200" baseline="0" dirty="0" err="1" smtClean="0">
                <a:solidFill>
                  <a:schemeClr val="tx1"/>
                </a:solidFill>
                <a:latin typeface="+mn-lt"/>
                <a:ea typeface="+mn-ea"/>
                <a:cs typeface="+mn-cs"/>
              </a:rPr>
              <a:t>Chenonceau</a:t>
            </a:r>
            <a:r>
              <a:rPr lang="cs-CZ" sz="1200" b="0" i="0" kern="1200" baseline="0" dirty="0" smtClean="0">
                <a:solidFill>
                  <a:schemeClr val="tx1"/>
                </a:solidFill>
                <a:latin typeface="+mn-lt"/>
                <a:ea typeface="+mn-ea"/>
                <a:cs typeface="+mn-cs"/>
              </a:rPr>
              <a:t> nejnavštěvovanější zámek Francie. </a:t>
            </a:r>
            <a:r>
              <a:rPr lang="cs-CZ" sz="1200" b="0" i="0" kern="1200" dirty="0" smtClean="0">
                <a:solidFill>
                  <a:schemeClr val="tx1"/>
                </a:solidFill>
                <a:latin typeface="+mn-lt"/>
                <a:ea typeface="+mn-ea"/>
                <a:cs typeface="+mn-cs"/>
              </a:rPr>
              <a:t>Zámek je někdy také nazýván </a:t>
            </a:r>
            <a:r>
              <a:rPr lang="cs-CZ" sz="1200" b="1" i="0" kern="1200" dirty="0" smtClean="0">
                <a:solidFill>
                  <a:schemeClr val="tx1"/>
                </a:solidFill>
                <a:latin typeface="+mn-lt"/>
                <a:ea typeface="+mn-ea"/>
                <a:cs typeface="+mn-cs"/>
              </a:rPr>
              <a:t>„zámek šesti žen“</a:t>
            </a:r>
            <a:r>
              <a:rPr lang="cs-CZ" sz="1200" b="0" i="0" kern="1200" dirty="0" smtClean="0">
                <a:solidFill>
                  <a:schemeClr val="tx1"/>
                </a:solidFill>
                <a:latin typeface="+mn-lt"/>
                <a:ea typeface="+mn-ea"/>
                <a:cs typeface="+mn-cs"/>
              </a:rPr>
              <a:t>, protože v jeho vlastnictví se postupně vystřídalo šest žen.</a:t>
            </a:r>
          </a:p>
          <a:p>
            <a:r>
              <a:rPr lang="cs-CZ" sz="1200" b="0" i="0" kern="1200" dirty="0" err="1" smtClean="0">
                <a:solidFill>
                  <a:schemeClr val="tx1"/>
                </a:solidFill>
                <a:latin typeface="+mn-lt"/>
                <a:ea typeface="+mn-ea"/>
                <a:cs typeface="+mn-cs"/>
              </a:rPr>
              <a:t>Catherine</a:t>
            </a:r>
            <a:r>
              <a:rPr lang="cs-CZ" sz="1200" b="0" i="0" kern="1200" dirty="0" smtClean="0">
                <a:solidFill>
                  <a:schemeClr val="tx1"/>
                </a:solidFill>
                <a:latin typeface="+mn-lt"/>
                <a:ea typeface="+mn-ea"/>
                <a:cs typeface="+mn-cs"/>
              </a:rPr>
              <a:t> </a:t>
            </a:r>
            <a:r>
              <a:rPr lang="cs-CZ" sz="1200" b="0" i="0" kern="1200" dirty="0" err="1" smtClean="0">
                <a:solidFill>
                  <a:schemeClr val="tx1"/>
                </a:solidFill>
                <a:latin typeface="+mn-lt"/>
                <a:ea typeface="+mn-ea"/>
                <a:cs typeface="+mn-cs"/>
              </a:rPr>
              <a:t>Briçonnet</a:t>
            </a:r>
            <a:r>
              <a:rPr lang="cs-CZ" sz="1200" b="0" i="0" kern="1200" dirty="0" smtClean="0">
                <a:solidFill>
                  <a:schemeClr val="tx1"/>
                </a:solidFill>
                <a:latin typeface="+mn-lt"/>
                <a:ea typeface="+mn-ea"/>
                <a:cs typeface="+mn-cs"/>
              </a:rPr>
              <a:t> (1513-1547)</a:t>
            </a:r>
          </a:p>
          <a:p>
            <a:r>
              <a:rPr lang="cs-CZ" sz="1200" b="0" i="0" kern="1200" dirty="0" smtClean="0">
                <a:solidFill>
                  <a:schemeClr val="tx1"/>
                </a:solidFill>
                <a:latin typeface="+mn-lt"/>
                <a:ea typeface="+mn-ea"/>
                <a:cs typeface="+mn-cs"/>
              </a:rPr>
              <a:t>Diana</a:t>
            </a:r>
            <a:r>
              <a:rPr lang="cs-CZ" sz="1200" b="0" i="0" kern="1200" baseline="0" dirty="0" smtClean="0">
                <a:solidFill>
                  <a:schemeClr val="tx1"/>
                </a:solidFill>
                <a:latin typeface="+mn-lt"/>
                <a:ea typeface="+mn-ea"/>
                <a:cs typeface="+mn-cs"/>
              </a:rPr>
              <a:t> De </a:t>
            </a:r>
            <a:r>
              <a:rPr lang="cs-CZ" sz="1200" b="0" i="0" kern="1200" baseline="0" dirty="0" err="1" smtClean="0">
                <a:solidFill>
                  <a:schemeClr val="tx1"/>
                </a:solidFill>
                <a:latin typeface="+mn-lt"/>
                <a:ea typeface="+mn-ea"/>
                <a:cs typeface="+mn-cs"/>
              </a:rPr>
              <a:t>Poirtiers</a:t>
            </a:r>
            <a:r>
              <a:rPr lang="cs-CZ" sz="1200" b="0" i="0" kern="1200" dirty="0" smtClean="0">
                <a:solidFill>
                  <a:schemeClr val="tx1"/>
                </a:solidFill>
                <a:latin typeface="+mn-lt"/>
                <a:ea typeface="+mn-ea"/>
                <a:cs typeface="+mn-cs"/>
              </a:rPr>
              <a:t> (1547-1559)</a:t>
            </a:r>
          </a:p>
          <a:p>
            <a:r>
              <a:rPr lang="cs-CZ" sz="1200" b="0" i="0" u="none" strike="noStrike" kern="1200" dirty="0" smtClean="0">
                <a:solidFill>
                  <a:schemeClr val="tx1"/>
                </a:solidFill>
                <a:latin typeface="+mn-lt"/>
                <a:ea typeface="+mn-ea"/>
                <a:cs typeface="+mn-cs"/>
              </a:rPr>
              <a:t>Kateřina </a:t>
            </a:r>
            <a:r>
              <a:rPr lang="cs-CZ" sz="1200" b="0" i="0" u="none" strike="noStrike" kern="1200" dirty="0" err="1" smtClean="0">
                <a:solidFill>
                  <a:schemeClr val="tx1"/>
                </a:solidFill>
                <a:latin typeface="+mn-lt"/>
                <a:ea typeface="+mn-ea"/>
                <a:cs typeface="+mn-cs"/>
              </a:rPr>
              <a:t>Medicejská</a:t>
            </a:r>
            <a:r>
              <a:rPr lang="cs-CZ" sz="1200" b="0" i="0" kern="1200" dirty="0" smtClean="0">
                <a:solidFill>
                  <a:schemeClr val="tx1"/>
                </a:solidFill>
                <a:latin typeface="+mn-lt"/>
                <a:ea typeface="+mn-ea"/>
                <a:cs typeface="+mn-cs"/>
              </a:rPr>
              <a:t> (1559-1589)</a:t>
            </a:r>
          </a:p>
          <a:p>
            <a:r>
              <a:rPr lang="cs-CZ" sz="1200" b="0" i="0" u="none" strike="noStrike" kern="1200" dirty="0" smtClean="0">
                <a:solidFill>
                  <a:schemeClr val="tx1"/>
                </a:solidFill>
                <a:latin typeface="+mn-lt"/>
                <a:ea typeface="+mn-ea"/>
                <a:cs typeface="+mn-cs"/>
              </a:rPr>
              <a:t>Luisa Lotrinská</a:t>
            </a:r>
            <a:r>
              <a:rPr lang="cs-CZ" sz="1200" b="0" i="0" kern="1200" dirty="0" smtClean="0">
                <a:solidFill>
                  <a:schemeClr val="tx1"/>
                </a:solidFill>
                <a:latin typeface="+mn-lt"/>
                <a:ea typeface="+mn-ea"/>
                <a:cs typeface="+mn-cs"/>
              </a:rPr>
              <a:t> (1589-1601)</a:t>
            </a:r>
          </a:p>
          <a:p>
            <a:r>
              <a:rPr lang="cs-CZ" sz="1200" b="0" i="0" kern="1200" dirty="0" smtClean="0">
                <a:solidFill>
                  <a:schemeClr val="tx1"/>
                </a:solidFill>
                <a:latin typeface="+mn-lt"/>
                <a:ea typeface="+mn-ea"/>
                <a:cs typeface="+mn-cs"/>
              </a:rPr>
              <a:t>Madame </a:t>
            </a:r>
            <a:r>
              <a:rPr lang="cs-CZ" sz="1200" b="0" i="0" kern="1200" dirty="0" err="1" smtClean="0">
                <a:solidFill>
                  <a:schemeClr val="tx1"/>
                </a:solidFill>
                <a:latin typeface="+mn-lt"/>
                <a:ea typeface="+mn-ea"/>
                <a:cs typeface="+mn-cs"/>
              </a:rPr>
              <a:t>Claude</a:t>
            </a:r>
            <a:r>
              <a:rPr lang="cs-CZ" sz="1200" b="0" i="0" kern="1200" dirty="0" smtClean="0">
                <a:solidFill>
                  <a:schemeClr val="tx1"/>
                </a:solidFill>
                <a:latin typeface="+mn-lt"/>
                <a:ea typeface="+mn-ea"/>
                <a:cs typeface="+mn-cs"/>
              </a:rPr>
              <a:t> </a:t>
            </a:r>
            <a:r>
              <a:rPr lang="cs-CZ" sz="1200" b="0" i="0" kern="1200" dirty="0" err="1" smtClean="0">
                <a:solidFill>
                  <a:schemeClr val="tx1"/>
                </a:solidFill>
                <a:latin typeface="+mn-lt"/>
                <a:ea typeface="+mn-ea"/>
                <a:cs typeface="+mn-cs"/>
              </a:rPr>
              <a:t>Dupin</a:t>
            </a:r>
            <a:r>
              <a:rPr lang="cs-CZ" sz="1200" b="0" i="0" kern="1200" dirty="0" smtClean="0">
                <a:solidFill>
                  <a:schemeClr val="tx1"/>
                </a:solidFill>
                <a:latin typeface="+mn-lt"/>
                <a:ea typeface="+mn-ea"/>
                <a:cs typeface="+mn-cs"/>
              </a:rPr>
              <a:t> (1733-1864)</a:t>
            </a:r>
          </a:p>
          <a:p>
            <a:r>
              <a:rPr lang="cs-CZ" sz="1200" b="0" i="0" kern="1200" dirty="0" err="1" smtClean="0">
                <a:solidFill>
                  <a:schemeClr val="tx1"/>
                </a:solidFill>
                <a:latin typeface="+mn-lt"/>
                <a:ea typeface="+mn-ea"/>
                <a:cs typeface="+mn-cs"/>
              </a:rPr>
              <a:t>Marguerite</a:t>
            </a:r>
            <a:r>
              <a:rPr lang="cs-CZ" sz="1200" b="0" i="0" kern="1200" dirty="0" smtClean="0">
                <a:solidFill>
                  <a:schemeClr val="tx1"/>
                </a:solidFill>
                <a:latin typeface="+mn-lt"/>
                <a:ea typeface="+mn-ea"/>
                <a:cs typeface="+mn-cs"/>
              </a:rPr>
              <a:t> </a:t>
            </a:r>
            <a:r>
              <a:rPr lang="cs-CZ" sz="1200" b="0" i="0" kern="1200" dirty="0" err="1" smtClean="0">
                <a:solidFill>
                  <a:schemeClr val="tx1"/>
                </a:solidFill>
                <a:latin typeface="+mn-lt"/>
                <a:ea typeface="+mn-ea"/>
                <a:cs typeface="+mn-cs"/>
              </a:rPr>
              <a:t>Pelouze</a:t>
            </a:r>
            <a:r>
              <a:rPr lang="cs-CZ" sz="1200" b="0" i="0" kern="1200" dirty="0" smtClean="0">
                <a:solidFill>
                  <a:schemeClr val="tx1"/>
                </a:solidFill>
                <a:latin typeface="+mn-lt"/>
                <a:ea typeface="+mn-ea"/>
                <a:cs typeface="+mn-cs"/>
              </a:rPr>
              <a:t> (1864-1913)</a:t>
            </a:r>
          </a:p>
          <a:p>
            <a:endParaRPr lang="cs-CZ" dirty="0"/>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7</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fontScale="925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Zámek </a:t>
            </a:r>
            <a:r>
              <a:rPr lang="cs-CZ" dirty="0" err="1" smtClean="0"/>
              <a:t>Chambord</a:t>
            </a:r>
            <a:r>
              <a:rPr lang="cs-CZ" dirty="0" smtClean="0"/>
              <a:t> je největší ze zámků na Loiře ve střední Francii. Byl postaven v letech 1519 až 1547 na objednávku Františka I. v zátoce řeky </a:t>
            </a:r>
            <a:r>
              <a:rPr lang="cs-CZ" dirty="0" err="1" smtClean="0"/>
              <a:t>Cosson</a:t>
            </a:r>
            <a:r>
              <a:rPr lang="cs-CZ" dirty="0" smtClean="0"/>
              <a:t>, levého přítoku Loiry</a:t>
            </a:r>
            <a:r>
              <a:rPr lang="cs-CZ" baseline="0" dirty="0" smtClean="0"/>
              <a:t> </a:t>
            </a:r>
            <a:r>
              <a:rPr lang="cs-CZ" dirty="0" smtClean="0"/>
              <a:t>asi 14 km východně od města </a:t>
            </a:r>
            <a:r>
              <a:rPr lang="cs-CZ" dirty="0" err="1" smtClean="0"/>
              <a:t>Blois</a:t>
            </a:r>
            <a:r>
              <a:rPr lang="cs-CZ" dirty="0" smtClean="0"/>
              <a:t>.</a:t>
            </a:r>
            <a:r>
              <a:rPr lang="cs-CZ" baseline="0" dirty="0" smtClean="0"/>
              <a:t> Tento zámek je považován za vrcholnou stavbu renesanční architektury, na některých návrzích se podílel i </a:t>
            </a:r>
            <a:r>
              <a:rPr lang="cs-CZ" baseline="0" dirty="0" err="1" smtClean="0"/>
              <a:t>Leonardo</a:t>
            </a:r>
            <a:r>
              <a:rPr lang="cs-CZ" baseline="0" dirty="0" smtClean="0"/>
              <a:t> </a:t>
            </a:r>
            <a:r>
              <a:rPr lang="cs-CZ" baseline="0" dirty="0" err="1" smtClean="0"/>
              <a:t>da</a:t>
            </a:r>
            <a:r>
              <a:rPr lang="cs-CZ" baseline="0" dirty="0" smtClean="0"/>
              <a:t> Vinci.</a:t>
            </a:r>
          </a:p>
          <a:p>
            <a:pPr marL="0" marR="0" indent="0" algn="l" defTabSz="914400" rtl="0" eaLnBrk="1" fontAlgn="auto" latinLnBrk="0" hangingPunct="1">
              <a:lnSpc>
                <a:spcPct val="100000"/>
              </a:lnSpc>
              <a:spcBef>
                <a:spcPts val="0"/>
              </a:spcBef>
              <a:spcAft>
                <a:spcPts val="0"/>
              </a:spcAft>
              <a:buClrTx/>
              <a:buSzTx/>
              <a:buFontTx/>
              <a:buNone/>
              <a:tabLst/>
              <a:defRPr/>
            </a:pPr>
            <a:endParaRPr lang="cs-CZ"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cs-CZ" sz="1200" b="0" i="0" kern="1200" dirty="0" smtClean="0">
                <a:solidFill>
                  <a:schemeClr val="tx1"/>
                </a:solidFill>
                <a:latin typeface="+mn-lt"/>
                <a:ea typeface="+mn-ea"/>
                <a:cs typeface="+mn-cs"/>
              </a:rPr>
              <a:t>Rozsáhlá stavba byla zahájena roku 1519, podle dochovaných údajů na ní pracovalo 1800 dělníků. Pracovní podmínky ztěžovaly</a:t>
            </a:r>
            <a:r>
              <a:rPr lang="cs-CZ" sz="1200" b="0" i="0" kern="1200" baseline="0" dirty="0" smtClean="0">
                <a:solidFill>
                  <a:schemeClr val="tx1"/>
                </a:solidFill>
                <a:latin typeface="+mn-lt"/>
                <a:ea typeface="+mn-ea"/>
                <a:cs typeface="+mn-cs"/>
              </a:rPr>
              <a:t> mokřady na nichž se začal zámek budovat. D</a:t>
            </a:r>
            <a:r>
              <a:rPr lang="cs-CZ" sz="1200" b="0" i="0" kern="1200" dirty="0" smtClean="0">
                <a:solidFill>
                  <a:schemeClr val="tx1"/>
                </a:solidFill>
                <a:latin typeface="+mn-lt"/>
                <a:ea typeface="+mn-ea"/>
                <a:cs typeface="+mn-cs"/>
              </a:rPr>
              <a:t>ělníci proto museli do měkké půdy zatloukat dubové kůly, aby stavba stála na pevných základech.</a:t>
            </a:r>
          </a:p>
          <a:p>
            <a:pPr marL="0" marR="0" indent="0" algn="l" defTabSz="914400" rtl="0" eaLnBrk="1" fontAlgn="auto" latinLnBrk="0" hangingPunct="1">
              <a:lnSpc>
                <a:spcPct val="100000"/>
              </a:lnSpc>
              <a:spcBef>
                <a:spcPts val="0"/>
              </a:spcBef>
              <a:spcAft>
                <a:spcPts val="0"/>
              </a:spcAft>
              <a:buClrTx/>
              <a:buSzTx/>
              <a:buFontTx/>
              <a:buNone/>
              <a:tabLst/>
              <a:defRPr/>
            </a:pPr>
            <a:endParaRPr lang="cs-CZ" sz="1200" b="0" i="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Roku 1519 bylo vybráno místo pro stavbu zámku, který měl sloužit jako lovecké sídlo a nahradit tvrz která zde byla vystavěna dříve. Stavba byla zahájena roku 1526. Práce byly dokončeny v roce úmrtí Františka I. (1547), dostavbou královských apartmá. Král sám na zámku během svého života strávil velmi málo času. Další francouzští králové zámek nechali opuštěný což vedlo k jeho postupnému chátrání.</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V letech 1725 až 1733 zámek obýval </a:t>
            </a:r>
            <a:r>
              <a:rPr lang="cs-CZ" dirty="0" err="1" smtClean="0"/>
              <a:t>Stanisław</a:t>
            </a:r>
            <a:r>
              <a:rPr lang="cs-CZ" dirty="0" smtClean="0"/>
              <a:t> </a:t>
            </a:r>
            <a:r>
              <a:rPr lang="cs-CZ" dirty="0" err="1" smtClean="0"/>
              <a:t>Leszczyński</a:t>
            </a:r>
            <a:r>
              <a:rPr lang="cs-CZ" dirty="0" smtClean="0"/>
              <a:t>, v té době sesazený polský král, tchán Ludvíka XV. Od roku 1745 do r. 1750 sloužil jako kasárna. Roku 1792 nechala revoluční francouzská vláda prodat mobiliář zámku a Napoleon Bonaparte zámek věnoval maršálu L. A. </a:t>
            </a:r>
            <a:r>
              <a:rPr lang="cs-CZ" dirty="0" err="1" smtClean="0"/>
              <a:t>Berthierovi</a:t>
            </a:r>
            <a:r>
              <a:rPr lang="cs-CZ" dirty="0" smtClean="0"/>
              <a:t>. Během francouzsko-pruské války roku 1870 sloužil zámek jako polní nemocnice. V roce 1883 se stal majetkem bývalého vládnoucího rodu Parmského vévodství. Od roku 1930 je ve vlastnictví státu. Během druhé světové války zde od roku 1939 do roku 1945 byly uskladněny umělecké sbírky Pařížského muzea v Louvre.</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
            </a:r>
            <a:br>
              <a:rPr lang="cs-CZ" dirty="0" smtClean="0"/>
            </a:br>
            <a:r>
              <a:rPr lang="cs-CZ" sz="1200" b="0" i="0" kern="1200" dirty="0" smtClean="0">
                <a:solidFill>
                  <a:schemeClr val="tx1"/>
                </a:solidFill>
                <a:latin typeface="+mn-lt"/>
                <a:ea typeface="+mn-ea"/>
                <a:cs typeface="+mn-cs"/>
              </a:rPr>
              <a:t>  </a:t>
            </a:r>
            <a:endParaRPr lang="cs-CZ" dirty="0"/>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9</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b="0" i="0" kern="1200" dirty="0" smtClean="0">
                <a:solidFill>
                  <a:schemeClr val="tx1"/>
                </a:solidFill>
                <a:latin typeface="+mn-lt"/>
                <a:ea typeface="+mn-ea"/>
                <a:cs typeface="+mn-cs"/>
              </a:rPr>
              <a:t>Zámek </a:t>
            </a:r>
            <a:r>
              <a:rPr lang="cs-CZ" sz="1200" b="0" i="0" kern="1200" dirty="0" err="1" smtClean="0">
                <a:solidFill>
                  <a:schemeClr val="tx1"/>
                </a:solidFill>
                <a:latin typeface="+mn-lt"/>
                <a:ea typeface="+mn-ea"/>
                <a:cs typeface="+mn-cs"/>
              </a:rPr>
              <a:t>Villandry</a:t>
            </a:r>
            <a:r>
              <a:rPr lang="cs-CZ" sz="1200" b="0" i="0" kern="1200" dirty="0" smtClean="0">
                <a:solidFill>
                  <a:schemeClr val="tx1"/>
                </a:solidFill>
                <a:latin typeface="+mn-lt"/>
                <a:ea typeface="+mn-ea"/>
                <a:cs typeface="+mn-cs"/>
              </a:rPr>
              <a:t> je</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mistrovské dílo renesance 16.století. Nechal ho postavit Jean </a:t>
            </a:r>
            <a:r>
              <a:rPr lang="cs-CZ" sz="1200" b="0" i="0" kern="1200" dirty="0" err="1" smtClean="0">
                <a:solidFill>
                  <a:schemeClr val="tx1"/>
                </a:solidFill>
                <a:latin typeface="+mn-lt"/>
                <a:ea typeface="+mn-ea"/>
                <a:cs typeface="+mn-cs"/>
              </a:rPr>
              <a:t>le</a:t>
            </a:r>
            <a:r>
              <a:rPr lang="cs-CZ" sz="1200" b="0" i="0" kern="1200" dirty="0" smtClean="0">
                <a:solidFill>
                  <a:schemeClr val="tx1"/>
                </a:solidFill>
                <a:latin typeface="+mn-lt"/>
                <a:ea typeface="+mn-ea"/>
                <a:cs typeface="+mn-cs"/>
              </a:rPr>
              <a:t> Breton, který byl ministrem financí za vlády Františka I.</a:t>
            </a:r>
            <a:r>
              <a:rPr lang="cs-CZ" sz="1200" b="0" i="0" kern="1200" baseline="0" dirty="0" smtClean="0">
                <a:solidFill>
                  <a:schemeClr val="tx1"/>
                </a:solidFill>
                <a:latin typeface="+mn-lt"/>
                <a:ea typeface="+mn-ea"/>
                <a:cs typeface="+mn-cs"/>
              </a:rPr>
              <a:t> </a:t>
            </a:r>
            <a:endParaRPr lang="cs-CZ" sz="1200" b="0" i="0" kern="1200" dirty="0" smtClean="0">
              <a:solidFill>
                <a:schemeClr val="tx1"/>
              </a:solidFill>
              <a:latin typeface="+mn-lt"/>
              <a:ea typeface="+mn-ea"/>
              <a:cs typeface="+mn-cs"/>
            </a:endParaRPr>
          </a:p>
          <a:p>
            <a:r>
              <a:rPr lang="cs-CZ" i="0" dirty="0" smtClean="0"/>
              <a:t>Zámku </a:t>
            </a:r>
            <a:r>
              <a:rPr lang="cs-CZ" i="0" dirty="0" err="1" smtClean="0"/>
              <a:t>Villandry</a:t>
            </a:r>
            <a:r>
              <a:rPr lang="cs-CZ" i="0" dirty="0" smtClean="0"/>
              <a:t> dominuje</a:t>
            </a:r>
            <a:r>
              <a:rPr lang="cs-CZ" i="0" baseline="0" dirty="0" smtClean="0"/>
              <a:t> </a:t>
            </a:r>
            <a:r>
              <a:rPr lang="cs-CZ" i="0" dirty="0" smtClean="0"/>
              <a:t>úžasná zahrada.</a:t>
            </a:r>
            <a:r>
              <a:rPr lang="cs-CZ" i="0" baseline="0" dirty="0" smtClean="0"/>
              <a:t> </a:t>
            </a:r>
            <a:r>
              <a:rPr lang="cs-CZ" sz="1200" b="0" i="0" kern="1200" dirty="0" smtClean="0">
                <a:solidFill>
                  <a:schemeClr val="tx1"/>
                </a:solidFill>
                <a:latin typeface="+mn-lt"/>
                <a:ea typeface="+mn-ea"/>
                <a:cs typeface="+mn-cs"/>
              </a:rPr>
              <a:t>Před méně než sto lety byl tento zámek zarostlý lesním porostem. Zahrady se dnes nacházejí ve třech úrovních a jsou propojeny stinnými pergolami a fontánami.</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Na horní terase je vodní zahrada, ve které je obrovská nádrž. Pod ní je zeleninová zahrada s ovocnými stromy a bylinami uspořádanými do geometrických tvarů. Obrazce pak tvoří zejména barevné kompozice zeleniny a koření. Na jižní terase je okrasná zahrada věnovaná lásce, jejíž květinové záhony uspořádané v geometrických útvarech znázorňují plameny, motýly, srdce a dýky, symbolizující různé podoby lásky. </a:t>
            </a:r>
            <a:endParaRPr lang="cs-CZ" dirty="0"/>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11</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b="0" i="0" kern="1200" dirty="0" err="1" smtClean="0">
                <a:solidFill>
                  <a:schemeClr val="tx1"/>
                </a:solidFill>
                <a:latin typeface="+mn-lt"/>
                <a:ea typeface="+mn-ea"/>
                <a:cs typeface="+mn-cs"/>
              </a:rPr>
              <a:t>Château</a:t>
            </a:r>
            <a:r>
              <a:rPr lang="cs-CZ" sz="1200" b="0" i="0" kern="1200" dirty="0" smtClean="0">
                <a:solidFill>
                  <a:schemeClr val="tx1"/>
                </a:solidFill>
                <a:latin typeface="+mn-lt"/>
                <a:ea typeface="+mn-ea"/>
                <a:cs typeface="+mn-cs"/>
              </a:rPr>
              <a:t> d'</a:t>
            </a:r>
            <a:r>
              <a:rPr lang="cs-CZ" sz="1200" b="0" i="0" kern="1200" dirty="0" err="1" smtClean="0">
                <a:solidFill>
                  <a:schemeClr val="tx1"/>
                </a:solidFill>
                <a:latin typeface="+mn-lt"/>
                <a:ea typeface="+mn-ea"/>
                <a:cs typeface="+mn-cs"/>
              </a:rPr>
              <a:t>Amboise</a:t>
            </a:r>
            <a:r>
              <a:rPr lang="cs-CZ" sz="1200" b="0" i="0" kern="1200" dirty="0" smtClean="0">
                <a:solidFill>
                  <a:schemeClr val="tx1"/>
                </a:solidFill>
                <a:latin typeface="+mn-lt"/>
                <a:ea typeface="+mn-ea"/>
                <a:cs typeface="+mn-cs"/>
              </a:rPr>
              <a:t> vyčnívá z malého francouzského města </a:t>
            </a:r>
            <a:r>
              <a:rPr lang="cs-CZ" sz="1200" b="0" i="0" kern="1200" dirty="0" err="1" smtClean="0">
                <a:solidFill>
                  <a:schemeClr val="tx1"/>
                </a:solidFill>
                <a:latin typeface="+mn-lt"/>
                <a:ea typeface="+mn-ea"/>
                <a:cs typeface="+mn-cs"/>
              </a:rPr>
              <a:t>Amboise</a:t>
            </a:r>
            <a:r>
              <a:rPr lang="cs-CZ" sz="1200" b="0" i="0" kern="1200" dirty="0" smtClean="0">
                <a:solidFill>
                  <a:schemeClr val="tx1"/>
                </a:solidFill>
                <a:latin typeface="+mn-lt"/>
                <a:ea typeface="+mn-ea"/>
                <a:cs typeface="+mn-cs"/>
              </a:rPr>
              <a:t> na Loiře. Byl rezidencí francouzských králů z dynastie </a:t>
            </a:r>
            <a:r>
              <a:rPr lang="cs-CZ" sz="1200" b="0" i="0" kern="1200" dirty="0" err="1" smtClean="0">
                <a:solidFill>
                  <a:schemeClr val="tx1"/>
                </a:solidFill>
                <a:latin typeface="+mn-lt"/>
                <a:ea typeface="+mn-ea"/>
                <a:cs typeface="+mn-cs"/>
              </a:rPr>
              <a:t>Valois</a:t>
            </a:r>
            <a:r>
              <a:rPr lang="cs-CZ" sz="1200" b="0" i="0" kern="1200" dirty="0" smtClean="0">
                <a:solidFill>
                  <a:schemeClr val="tx1"/>
                </a:solidFill>
                <a:latin typeface="+mn-lt"/>
                <a:ea typeface="+mn-ea"/>
                <a:cs typeface="+mn-cs"/>
              </a:rPr>
              <a:t>.</a:t>
            </a:r>
          </a:p>
          <a:p>
            <a:r>
              <a:rPr lang="cs-CZ" sz="1200" b="0" i="0" kern="1200" dirty="0" smtClean="0">
                <a:solidFill>
                  <a:schemeClr val="tx1"/>
                </a:solidFill>
                <a:latin typeface="+mn-lt"/>
                <a:ea typeface="+mn-ea"/>
                <a:cs typeface="+mn-cs"/>
              </a:rPr>
              <a:t>Zámek stojící</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na skále nad městem je postaven na základech středověkého hradu.</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První velké stavební úpravy na pevnosti dal udělat Karel VII. Francouzský, který ji zkonfiskoval během stoleté války. Od roku 1490 Karel VIII. Francouzský podstatně rozšířil park a přebudoval staré hradní zdi a budovy svých královských předchůdců.</a:t>
            </a:r>
          </a:p>
          <a:p>
            <a:r>
              <a:rPr lang="cs-CZ" sz="1200" b="0" i="0" kern="1200" dirty="0" smtClean="0">
                <a:solidFill>
                  <a:schemeClr val="tx1"/>
                </a:solidFill>
                <a:latin typeface="+mn-lt"/>
                <a:ea typeface="+mn-ea"/>
                <a:cs typeface="+mn-cs"/>
              </a:rPr>
              <a:t>I když zámek na první pohled působí jako hrad, byl jedním z prvních ve kterých byly použity renesanční prvky. Král, který si přál moderní rezidenci, v zimě sám dohlížel na stavební práce, a pověřil italského zahradního architekta </a:t>
            </a:r>
            <a:r>
              <a:rPr lang="cs-CZ" sz="1200" b="0" i="0" kern="1200" dirty="0" err="1" smtClean="0">
                <a:solidFill>
                  <a:schemeClr val="tx1"/>
                </a:solidFill>
                <a:latin typeface="+mn-lt"/>
                <a:ea typeface="+mn-ea"/>
                <a:cs typeface="+mn-cs"/>
              </a:rPr>
              <a:t>Pacella</a:t>
            </a:r>
            <a:r>
              <a:rPr lang="cs-CZ" sz="1200" b="0" i="0" kern="1200" dirty="0" smtClean="0">
                <a:solidFill>
                  <a:schemeClr val="tx1"/>
                </a:solidFill>
                <a:latin typeface="+mn-lt"/>
                <a:ea typeface="+mn-ea"/>
                <a:cs typeface="+mn-cs"/>
              </a:rPr>
              <a:t> </a:t>
            </a:r>
            <a:r>
              <a:rPr lang="cs-CZ" sz="1200" b="0" i="0" kern="1200" dirty="0" err="1" smtClean="0">
                <a:solidFill>
                  <a:schemeClr val="tx1"/>
                </a:solidFill>
                <a:latin typeface="+mn-lt"/>
                <a:ea typeface="+mn-ea"/>
                <a:cs typeface="+mn-cs"/>
              </a:rPr>
              <a:t>da</a:t>
            </a:r>
            <a:r>
              <a:rPr lang="cs-CZ" sz="1200" b="0" i="0" kern="1200" dirty="0" smtClean="0">
                <a:solidFill>
                  <a:schemeClr val="tx1"/>
                </a:solidFill>
                <a:latin typeface="+mn-lt"/>
                <a:ea typeface="+mn-ea"/>
                <a:cs typeface="+mn-cs"/>
              </a:rPr>
              <a:t> </a:t>
            </a:r>
            <a:r>
              <a:rPr lang="cs-CZ" sz="1200" b="0" i="0" kern="1200" dirty="0" err="1" smtClean="0">
                <a:solidFill>
                  <a:schemeClr val="tx1"/>
                </a:solidFill>
                <a:latin typeface="+mn-lt"/>
                <a:ea typeface="+mn-ea"/>
                <a:cs typeface="+mn-cs"/>
              </a:rPr>
              <a:t>Merciogliano</a:t>
            </a:r>
            <a:r>
              <a:rPr lang="cs-CZ" sz="1200" b="0" i="0" kern="1200" dirty="0" smtClean="0">
                <a:solidFill>
                  <a:schemeClr val="tx1"/>
                </a:solidFill>
                <a:latin typeface="+mn-lt"/>
                <a:ea typeface="+mn-ea"/>
                <a:cs typeface="+mn-cs"/>
              </a:rPr>
              <a:t> vytvořením prvního renesančního parku ve Francii.</a:t>
            </a:r>
          </a:p>
          <a:p>
            <a:endParaRPr lang="cs-CZ" sz="1200" b="0" i="0" kern="1200" dirty="0" smtClean="0">
              <a:solidFill>
                <a:schemeClr val="tx1"/>
              </a:solidFill>
              <a:latin typeface="+mn-lt"/>
              <a:ea typeface="+mn-ea"/>
              <a:cs typeface="+mn-cs"/>
            </a:endParaRPr>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12</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err="1" smtClean="0"/>
              <a:t>Château</a:t>
            </a:r>
            <a:r>
              <a:rPr lang="cs-CZ" dirty="0" smtClean="0"/>
              <a:t> de </a:t>
            </a:r>
            <a:r>
              <a:rPr lang="cs-CZ" dirty="0" err="1" smtClean="0"/>
              <a:t>Saumur</a:t>
            </a:r>
            <a:r>
              <a:rPr lang="cs-CZ" dirty="0" smtClean="0"/>
              <a:t> leží ve francouzském městě </a:t>
            </a:r>
            <a:r>
              <a:rPr lang="cs-CZ" dirty="0" err="1" smtClean="0"/>
              <a:t>Saumur</a:t>
            </a:r>
            <a:r>
              <a:rPr lang="cs-CZ" dirty="0" smtClean="0"/>
              <a:t>.</a:t>
            </a:r>
            <a:r>
              <a:rPr lang="cs-CZ" baseline="0" dirty="0" smtClean="0"/>
              <a:t> </a:t>
            </a:r>
            <a:r>
              <a:rPr lang="cs-CZ" dirty="0" smtClean="0"/>
              <a:t>Původní budova byla postavena v 10. století </a:t>
            </a:r>
            <a:r>
              <a:rPr lang="cs-CZ" dirty="0" err="1" smtClean="0"/>
              <a:t>Thibaultem</a:t>
            </a:r>
            <a:r>
              <a:rPr lang="cs-CZ" dirty="0" smtClean="0"/>
              <a:t> </a:t>
            </a:r>
            <a:r>
              <a:rPr lang="cs-CZ" dirty="0" err="1" smtClean="0"/>
              <a:t>le</a:t>
            </a:r>
            <a:r>
              <a:rPr lang="cs-CZ" dirty="0" smtClean="0"/>
              <a:t> </a:t>
            </a:r>
            <a:r>
              <a:rPr lang="cs-CZ" dirty="0" err="1" smtClean="0"/>
              <a:t>Tricheur</a:t>
            </a:r>
            <a:r>
              <a:rPr lang="cs-CZ" dirty="0" smtClean="0"/>
              <a:t> jako součást opevnění proti normanským nájezdům. Roku 1026 přešla do rukou </a:t>
            </a:r>
            <a:r>
              <a:rPr lang="cs-CZ" dirty="0" err="1" smtClean="0"/>
              <a:t>Fulka</a:t>
            </a:r>
            <a:r>
              <a:rPr lang="cs-CZ" baseline="0" dirty="0" smtClean="0"/>
              <a:t> </a:t>
            </a:r>
            <a:r>
              <a:rPr lang="cs-CZ" dirty="0" smtClean="0"/>
              <a:t>III., hraběte z </a:t>
            </a:r>
            <a:r>
              <a:rPr lang="cs-CZ" dirty="0" err="1" smtClean="0"/>
              <a:t>Anjou</a:t>
            </a:r>
            <a:r>
              <a:rPr lang="cs-CZ" dirty="0" smtClean="0"/>
              <a:t>, který jej odkázal svým příbuzným z rodu </a:t>
            </a:r>
            <a:r>
              <a:rPr lang="cs-CZ" dirty="0" err="1" smtClean="0"/>
              <a:t>Plantagenetů</a:t>
            </a:r>
            <a:r>
              <a:rPr lang="cs-CZ" dirty="0" smtClean="0"/>
              <a:t>. Roku 1067 byla pevnost zničena a hrad byl přestavěn Jindřichem II. na konci 12. století.</a:t>
            </a:r>
            <a:r>
              <a:rPr lang="cs-CZ" baseline="0" dirty="0" smtClean="0"/>
              <a:t> </a:t>
            </a:r>
            <a:r>
              <a:rPr lang="cs-CZ" dirty="0" smtClean="0"/>
              <a:t>Na počátku 13. století se </a:t>
            </a:r>
            <a:r>
              <a:rPr lang="cs-CZ" dirty="0" err="1" smtClean="0"/>
              <a:t>Saumur</a:t>
            </a:r>
            <a:r>
              <a:rPr lang="cs-CZ" dirty="0" smtClean="0"/>
              <a:t> stal majetkem Filipa II. Francouzského. Poté ještě několikrát změnil majitele.</a:t>
            </a:r>
            <a:r>
              <a:rPr lang="cs-CZ" baseline="0" dirty="0" smtClean="0"/>
              <a:t> </a:t>
            </a:r>
            <a:r>
              <a:rPr lang="cs-CZ" dirty="0" smtClean="0"/>
              <a:t>Roku 1621 zde byla zřízena kasárna, v době vlády císaře Napoleona sloužil jako vězení.</a:t>
            </a:r>
            <a:r>
              <a:rPr lang="cs-CZ" baseline="0" dirty="0" smtClean="0"/>
              <a:t> </a:t>
            </a:r>
            <a:r>
              <a:rPr lang="cs-CZ" dirty="0" smtClean="0"/>
              <a:t>V první polovině 20. století hrad převzalo město </a:t>
            </a:r>
            <a:r>
              <a:rPr lang="cs-CZ" dirty="0" err="1" smtClean="0"/>
              <a:t>Saumur</a:t>
            </a:r>
            <a:r>
              <a:rPr lang="cs-CZ" dirty="0" smtClean="0"/>
              <a:t> a začalo s jeho rekonstrukcí. Bylo zde zřízeno muzeum dekorativních umění a muzeum koňských dostihů. Hostí také muzeum hraček.</a:t>
            </a:r>
          </a:p>
          <a:p>
            <a:endParaRPr lang="cs-CZ" dirty="0" smtClean="0"/>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13</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80DB9E7B-EECB-49F0-9E3E-235929B4E39D}" type="slidenum">
              <a:rPr lang="cs-CZ" smtClean="0"/>
              <a:t>14</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5EE55E73-0BDA-4353-AE9D-02315581BC86}" type="datetimeFigureOut">
              <a:rPr lang="cs-CZ" smtClean="0"/>
              <a:t>27.9.2013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EE55E73-0BDA-4353-AE9D-02315581BC86}" type="datetimeFigureOut">
              <a:rPr lang="cs-CZ" smtClean="0"/>
              <a:t>27.9.2013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5EE55E73-0BDA-4353-AE9D-02315581BC86}" type="datetimeFigureOut">
              <a:rPr lang="cs-CZ" smtClean="0"/>
              <a:t>27.9.2013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EE55E73-0BDA-4353-AE9D-02315581BC86}" type="datetimeFigureOut">
              <a:rPr lang="cs-CZ" smtClean="0"/>
              <a:t>27.9.2013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EE55E73-0BDA-4353-AE9D-02315581BC86}" type="datetimeFigureOut">
              <a:rPr lang="cs-CZ" smtClean="0"/>
              <a:t>27.9.2013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5EE55E73-0BDA-4353-AE9D-02315581BC86}" type="datetimeFigureOut">
              <a:rPr lang="cs-CZ" smtClean="0"/>
              <a:t>27.9.2013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EE55E73-0BDA-4353-AE9D-02315581BC86}" type="datetimeFigureOut">
              <a:rPr lang="cs-CZ" smtClean="0"/>
              <a:t>27.9.2013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EE55E73-0BDA-4353-AE9D-02315581BC86}" type="datetimeFigureOut">
              <a:rPr lang="cs-CZ" smtClean="0"/>
              <a:t>27.9.2013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EE55E73-0BDA-4353-AE9D-02315581BC86}" type="datetimeFigureOut">
              <a:rPr lang="cs-CZ" smtClean="0"/>
              <a:t>27.9.2013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EE55E73-0BDA-4353-AE9D-02315581BC86}" type="datetimeFigureOut">
              <a:rPr lang="cs-CZ" smtClean="0"/>
              <a:t>27.9.2013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EE55E73-0BDA-4353-AE9D-02315581BC86}" type="datetimeFigureOut">
              <a:rPr lang="cs-CZ" smtClean="0"/>
              <a:t>27.9.2013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7834A62-07A6-4F17-9D77-93B1FD8E2575}"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E55E73-0BDA-4353-AE9D-02315581BC86}" type="datetimeFigureOut">
              <a:rPr lang="cs-CZ" smtClean="0"/>
              <a:t>27.9.2013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834A62-07A6-4F17-9D77-93B1FD8E2575}"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jpeg"/><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cs.wikipedia.org/wiki/Seznam_z%C3%A1mk%C5%AF_na_Loi%C5%99e" TargetMode="External"/><Relationship Id="rId3" Type="http://schemas.openxmlformats.org/officeDocument/2006/relationships/hyperlink" Target="http://cs.wikipedia.org/wiki/Saumur_(hrad)" TargetMode="External"/><Relationship Id="rId7" Type="http://schemas.openxmlformats.org/officeDocument/2006/relationships/hyperlink" Target="http://cs.wikipedia.org/wiki/Z%C3%A1mek_Bloi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cs.wikipedia.org/wiki/Z%C3%A1mek_Chenonceau" TargetMode="External"/><Relationship Id="rId5" Type="http://schemas.openxmlformats.org/officeDocument/2006/relationships/hyperlink" Target="http://cs.wikipedia.org/wiki/Z%C3%A1mek_Chambord" TargetMode="External"/><Relationship Id="rId4" Type="http://schemas.openxmlformats.org/officeDocument/2006/relationships/hyperlink" Target="http://cs.wikipedia.org/wiki/Ambois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en.wikipedia.org/wiki/File:ChateauChambordArialView01.jpg" TargetMode="External"/><Relationship Id="rId3" Type="http://schemas.openxmlformats.org/officeDocument/2006/relationships/hyperlink" Target="http://cs.wikipedia.org/wiki/Soubor:Blois.schloss.jpg" TargetMode="External"/><Relationship Id="rId7" Type="http://schemas.openxmlformats.org/officeDocument/2006/relationships/hyperlink" Target="http://cs.wikipedia.org/wiki/Soubor:France_Loir-et-Cher_Chambord_Chateau_03.jpg" TargetMode="External"/><Relationship Id="rId2" Type="http://schemas.openxmlformats.org/officeDocument/2006/relationships/hyperlink" Target="http://cs.wikipedia.org/wiki/Soubor:Ch%C3%A2teaux_de_la_Loire_-_Karte.jpg" TargetMode="External"/><Relationship Id="rId1" Type="http://schemas.openxmlformats.org/officeDocument/2006/relationships/slideLayout" Target="../slideLayouts/slideLayout2.xml"/><Relationship Id="rId6" Type="http://schemas.openxmlformats.org/officeDocument/2006/relationships/hyperlink" Target="http://en.wikipedia.org/wiki/File:Chateau_de_Chenonceau..jpg" TargetMode="External"/><Relationship Id="rId11" Type="http://schemas.openxmlformats.org/officeDocument/2006/relationships/hyperlink" Target="http://cs.wikipedia.org/wiki/Soubor:Chauteau_Saumur_2.jpg" TargetMode="External"/><Relationship Id="rId5" Type="http://schemas.openxmlformats.org/officeDocument/2006/relationships/hyperlink" Target="http://cs.wikipedia.org/wiki/Soubor:Chateau_de_Chenonceau_2008E.jpg" TargetMode="External"/><Relationship Id="rId10" Type="http://schemas.openxmlformats.org/officeDocument/2006/relationships/hyperlink" Target="http://cs.wikipedia.org/wiki/Soubor:AmboiseLeChateau.JPG" TargetMode="External"/><Relationship Id="rId4" Type="http://schemas.openxmlformats.org/officeDocument/2006/relationships/hyperlink" Target="http://cs.wikipedia.org/wiki/Soubor:Chateau_de_Blois_escalier_monumental.jpg" TargetMode="External"/><Relationship Id="rId9" Type="http://schemas.openxmlformats.org/officeDocument/2006/relationships/hyperlink" Target="http://en.wikipedia.org/wiki/File:Chateau-Villandry-VueGenerale-Jardin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49796" y="2924944"/>
            <a:ext cx="7772400" cy="1037977"/>
          </a:xfrm>
        </p:spPr>
        <p:txBody>
          <a:bodyPr/>
          <a:lstStyle/>
          <a:p>
            <a:r>
              <a:rPr lang="cs-CZ" dirty="0" smtClean="0"/>
              <a:t>Zámky na Loiře</a:t>
            </a:r>
            <a:endParaRPr lang="cs-CZ" dirty="0"/>
          </a:p>
        </p:txBody>
      </p:sp>
      <p:sp>
        <p:nvSpPr>
          <p:cNvPr id="3" name="Podnadpis 2"/>
          <p:cNvSpPr>
            <a:spLocks noGrp="1"/>
          </p:cNvSpPr>
          <p:nvPr>
            <p:ph type="subTitle" idx="1"/>
          </p:nvPr>
        </p:nvSpPr>
        <p:spPr>
          <a:xfrm>
            <a:off x="4860032" y="5728900"/>
            <a:ext cx="4024536" cy="553616"/>
          </a:xfrm>
        </p:spPr>
        <p:txBody>
          <a:bodyPr>
            <a:normAutofit fontScale="55000" lnSpcReduction="20000"/>
          </a:bodyPr>
          <a:lstStyle/>
          <a:p>
            <a:pPr algn="r"/>
            <a:r>
              <a:rPr lang="cs-CZ" dirty="0" smtClean="0"/>
              <a:t>Mgr. Simona </a:t>
            </a:r>
            <a:r>
              <a:rPr lang="cs-CZ" dirty="0" err="1" smtClean="0"/>
              <a:t>Steinbauerová</a:t>
            </a:r>
            <a:r>
              <a:rPr lang="cs-CZ" dirty="0" smtClean="0"/>
              <a:t>    		</a:t>
            </a:r>
            <a:endParaRPr lang="cs-CZ" dirty="0"/>
          </a:p>
        </p:txBody>
      </p:sp>
      <p:sp>
        <p:nvSpPr>
          <p:cNvPr id="10" name="TextovéPole 9"/>
          <p:cNvSpPr txBox="1"/>
          <p:nvPr/>
        </p:nvSpPr>
        <p:spPr>
          <a:xfrm>
            <a:off x="251520" y="4941168"/>
            <a:ext cx="3168352" cy="1077218"/>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dirty="0" smtClean="0"/>
              <a:t>Zeměpis cestovního ruchu</a:t>
            </a:r>
            <a:endParaRPr lang="cs-CZ" dirty="0"/>
          </a:p>
        </p:txBody>
      </p:sp>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spTree>
    <p:extLst>
      <p:ext uri="{BB962C8B-B14F-4D97-AF65-F5344CB8AC3E}">
        <p14:creationId xmlns="" xmlns:p14="http://schemas.microsoft.com/office/powerpoint/2010/main" val="42045315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graphicFrame>
        <p:nvGraphicFramePr>
          <p:cNvPr id="7" name="Tabulka 6"/>
          <p:cNvGraphicFramePr>
            <a:graphicFrameLocks noGrp="1"/>
          </p:cNvGraphicFramePr>
          <p:nvPr>
            <p:extLst>
              <p:ext uri="{D42A27DB-BD31-4B8C-83A1-F6EECF244321}">
                <p14:modId xmlns="" xmlns:p14="http://schemas.microsoft.com/office/powerpoint/2010/main" val="2176106088"/>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0" i="0" kern="1200" dirty="0" smtClean="0">
                          <a:solidFill>
                            <a:schemeClr val="tx1"/>
                          </a:solidFill>
                          <a:latin typeface="+mn-lt"/>
                          <a:ea typeface="+mn-ea"/>
                          <a:cs typeface="+mn-cs"/>
                        </a:rPr>
                        <a:t>CZ.1.07/1.5.00/34.0423</a:t>
                      </a:r>
                      <a:endParaRPr lang="cs-CZ" dirty="0" smtClean="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16.</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Simona </a:t>
                      </a:r>
                      <a:r>
                        <a:rPr lang="cs-CZ" dirty="0" err="1" smtClean="0"/>
                        <a:t>Steinbauerová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Regionální geografie Evropy</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2. ročník</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27. </a:t>
                      </a:r>
                      <a:r>
                        <a:rPr lang="cs-CZ" dirty="0" smtClean="0"/>
                        <a:t>9. 2013</a:t>
                      </a:r>
                      <a:endParaRPr lang="cs-CZ" dirty="0"/>
                    </a:p>
                  </a:txBody>
                  <a:tcPr anchor="ctr"/>
                </a:tc>
              </a:tr>
            </a:tbl>
          </a:graphicData>
        </a:graphic>
      </p:graphicFrame>
    </p:spTree>
    <p:extLst>
      <p:ext uri="{BB962C8B-B14F-4D97-AF65-F5344CB8AC3E}">
        <p14:creationId xmlns="" xmlns:p14="http://schemas.microsoft.com/office/powerpoint/2010/main" val="42045315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dirty="0" smtClean="0"/>
              <a:t>Anotace: </a:t>
            </a:r>
          </a:p>
          <a:p>
            <a:pPr algn="just"/>
            <a:r>
              <a:rPr lang="cs-CZ" sz="2200" dirty="0" smtClean="0"/>
              <a:t>Materiál je možno využít pro rozšíření učiva v rámci předmětu zeměpis cestovního ruchu. Je určen pro 2. ročníky střední školy. DUM je vytvořen jako prezentace, obsahuje základní informace o </a:t>
            </a:r>
            <a:r>
              <a:rPr lang="cs-CZ" sz="2200" dirty="0" smtClean="0"/>
              <a:t>oblasti v okolí řeky Loiry </a:t>
            </a:r>
            <a:r>
              <a:rPr lang="cs-CZ" sz="2200" dirty="0" smtClean="0"/>
              <a:t>a o jednotlivých zámcích na ní. </a:t>
            </a:r>
            <a:endParaRPr lang="cs-CZ" dirty="0"/>
          </a:p>
          <a:p>
            <a:pPr marL="0" indent="0">
              <a:buNone/>
            </a:pPr>
            <a:endParaRPr lang="cs-CZ" dirty="0" smtClean="0"/>
          </a:p>
          <a:p>
            <a:r>
              <a:rPr lang="cs-CZ" dirty="0" smtClean="0"/>
              <a:t>Metodické pokyny:</a:t>
            </a:r>
          </a:p>
          <a:p>
            <a:r>
              <a:rPr lang="cs-CZ" sz="2200" dirty="0" smtClean="0"/>
              <a:t>DUM je vytvořen ve formě prezentace a je v využitelný v rámci interaktivního vzdělávání.</a:t>
            </a:r>
            <a:endParaRPr lang="cs-CZ" sz="2200" dirty="0"/>
          </a:p>
        </p:txBody>
      </p:sp>
    </p:spTree>
    <p:extLst>
      <p:ext uri="{BB962C8B-B14F-4D97-AF65-F5344CB8AC3E}">
        <p14:creationId xmlns="" xmlns:p14="http://schemas.microsoft.com/office/powerpoint/2010/main" val="23724913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Zámky na Loiře</a:t>
            </a:r>
            <a:endParaRPr lang="cs-CZ" dirty="0"/>
          </a:p>
        </p:txBody>
      </p:sp>
      <p:graphicFrame>
        <p:nvGraphicFramePr>
          <p:cNvPr id="1026" name="Object 2"/>
          <p:cNvGraphicFramePr>
            <a:graphicFrameLocks noChangeAspect="1"/>
          </p:cNvGraphicFramePr>
          <p:nvPr/>
        </p:nvGraphicFramePr>
        <p:xfrm>
          <a:off x="3949700" y="3086100"/>
          <a:ext cx="1244600" cy="685800"/>
        </p:xfrm>
        <a:graphic>
          <a:graphicData uri="http://schemas.openxmlformats.org/presentationml/2006/ole">
            <p:oleObj spid="_x0000_s1026" name="Objekt prostředí balíčkovače" showAsIcon="1" r:id="rId4" imgW="1244880" imgH="685800" progId="Package">
              <p:embed/>
            </p:oleObj>
          </a:graphicData>
        </a:graphic>
      </p:graphicFrame>
      <p:pic>
        <p:nvPicPr>
          <p:cNvPr id="1027" name="Picture 3" descr="C:\Users\Simona\Downloads\800px-Châteaux_de_la_Loire_-_Karte.jpg"/>
          <p:cNvPicPr>
            <a:picLocks noGrp="1" noChangeAspect="1" noChangeArrowheads="1"/>
          </p:cNvPicPr>
          <p:nvPr>
            <p:ph idx="1"/>
          </p:nvPr>
        </p:nvPicPr>
        <p:blipFill>
          <a:blip r:embed="rId5" cstate="print"/>
          <a:srcRect/>
          <a:stretch>
            <a:fillRect/>
          </a:stretch>
        </p:blipFill>
        <p:spPr bwMode="auto">
          <a:xfrm>
            <a:off x="33443" y="2132856"/>
            <a:ext cx="9110557" cy="3473400"/>
          </a:xfrm>
          <a:prstGeom prst="rect">
            <a:avLst/>
          </a:prstGeom>
          <a:noFill/>
        </p:spPr>
      </p:pic>
      <p:sp>
        <p:nvSpPr>
          <p:cNvPr id="6" name="TextovéPole 5"/>
          <p:cNvSpPr txBox="1"/>
          <p:nvPr/>
        </p:nvSpPr>
        <p:spPr>
          <a:xfrm>
            <a:off x="0" y="1844824"/>
            <a:ext cx="2266839" cy="369332"/>
          </a:xfrm>
          <a:prstGeom prst="rect">
            <a:avLst/>
          </a:prstGeom>
          <a:noFill/>
        </p:spPr>
        <p:txBody>
          <a:bodyPr wrap="none" rtlCol="0">
            <a:spAutoFit/>
          </a:bodyPr>
          <a:lstStyle/>
          <a:p>
            <a:r>
              <a:rPr lang="cs-CZ" dirty="0" smtClean="0"/>
              <a:t>Obr. 1. Zámky na Loiře</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Blois</a:t>
            </a:r>
            <a:endParaRPr lang="cs-CZ" sz="3200" dirty="0"/>
          </a:p>
        </p:txBody>
      </p:sp>
      <p:pic>
        <p:nvPicPr>
          <p:cNvPr id="2050" name="Picture 2" descr="C:\Users\Simona\Downloads\800px-Blois.schloss.jpg"/>
          <p:cNvPicPr>
            <a:picLocks noGrp="1" noChangeAspect="1" noChangeArrowheads="1"/>
          </p:cNvPicPr>
          <p:nvPr>
            <p:ph idx="1"/>
          </p:nvPr>
        </p:nvPicPr>
        <p:blipFill>
          <a:blip r:embed="rId3" cstate="print"/>
          <a:srcRect/>
          <a:stretch>
            <a:fillRect/>
          </a:stretch>
        </p:blipFill>
        <p:spPr bwMode="auto">
          <a:xfrm>
            <a:off x="1043608" y="1340768"/>
            <a:ext cx="7200800" cy="5400600"/>
          </a:xfrm>
          <a:prstGeom prst="rect">
            <a:avLst/>
          </a:prstGeom>
          <a:noFill/>
        </p:spPr>
      </p:pic>
      <p:sp>
        <p:nvSpPr>
          <p:cNvPr id="5" name="TextovéPole 4"/>
          <p:cNvSpPr txBox="1"/>
          <p:nvPr/>
        </p:nvSpPr>
        <p:spPr>
          <a:xfrm>
            <a:off x="1043608" y="1052736"/>
            <a:ext cx="1296381" cy="369332"/>
          </a:xfrm>
          <a:prstGeom prst="rect">
            <a:avLst/>
          </a:prstGeom>
          <a:noFill/>
        </p:spPr>
        <p:txBody>
          <a:bodyPr wrap="none" rtlCol="0">
            <a:spAutoFit/>
          </a:bodyPr>
          <a:lstStyle/>
          <a:p>
            <a:r>
              <a:rPr lang="cs-CZ" dirty="0" smtClean="0"/>
              <a:t>Obr. 2. </a:t>
            </a:r>
            <a:r>
              <a:rPr lang="cs-CZ" dirty="0" err="1" smtClean="0"/>
              <a:t>Blois</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Simona\Downloads\Chateau_de_Blois_escalier_monumental.jpg"/>
          <p:cNvPicPr>
            <a:picLocks noGrp="1" noChangeAspect="1" noChangeArrowheads="1"/>
          </p:cNvPicPr>
          <p:nvPr>
            <p:ph idx="1"/>
          </p:nvPr>
        </p:nvPicPr>
        <p:blipFill>
          <a:blip r:embed="rId3" cstate="print"/>
          <a:srcRect/>
          <a:stretch>
            <a:fillRect/>
          </a:stretch>
        </p:blipFill>
        <p:spPr bwMode="auto">
          <a:xfrm>
            <a:off x="3563888" y="0"/>
            <a:ext cx="4608511" cy="6891231"/>
          </a:xfrm>
          <a:prstGeom prst="rect">
            <a:avLst/>
          </a:prstGeom>
          <a:noFill/>
        </p:spPr>
      </p:pic>
      <p:sp>
        <p:nvSpPr>
          <p:cNvPr id="5" name="TextovéPole 4"/>
          <p:cNvSpPr txBox="1"/>
          <p:nvPr/>
        </p:nvSpPr>
        <p:spPr>
          <a:xfrm>
            <a:off x="323528" y="0"/>
            <a:ext cx="2816156" cy="369332"/>
          </a:xfrm>
          <a:prstGeom prst="rect">
            <a:avLst/>
          </a:prstGeom>
          <a:noFill/>
        </p:spPr>
        <p:txBody>
          <a:bodyPr wrap="none" rtlCol="0">
            <a:spAutoFit/>
          </a:bodyPr>
          <a:lstStyle/>
          <a:p>
            <a:r>
              <a:rPr lang="cs-CZ" dirty="0" smtClean="0"/>
              <a:t>Obr. 3. Schodiště Františka I.</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Zámek </a:t>
            </a:r>
            <a:r>
              <a:rPr lang="cs-CZ" dirty="0" err="1" smtClean="0"/>
              <a:t>Chenonceau</a:t>
            </a:r>
            <a:endParaRPr lang="cs-CZ" dirty="0"/>
          </a:p>
        </p:txBody>
      </p:sp>
      <p:pic>
        <p:nvPicPr>
          <p:cNvPr id="4098" name="Picture 2" descr="C:\Users\Simona\Downloads\Chateau_de_Chenonceau_2008E (1).jpg"/>
          <p:cNvPicPr>
            <a:picLocks noGrp="1" noChangeAspect="1" noChangeArrowheads="1"/>
          </p:cNvPicPr>
          <p:nvPr>
            <p:ph idx="1"/>
          </p:nvPr>
        </p:nvPicPr>
        <p:blipFill>
          <a:blip r:embed="rId3" cstate="print"/>
          <a:srcRect/>
          <a:stretch>
            <a:fillRect/>
          </a:stretch>
        </p:blipFill>
        <p:spPr bwMode="auto">
          <a:xfrm>
            <a:off x="0" y="1943101"/>
            <a:ext cx="9144000" cy="4914899"/>
          </a:xfrm>
          <a:prstGeom prst="rect">
            <a:avLst/>
          </a:prstGeom>
          <a:noFill/>
        </p:spPr>
      </p:pic>
      <p:sp>
        <p:nvSpPr>
          <p:cNvPr id="6" name="TextovéPole 5"/>
          <p:cNvSpPr txBox="1"/>
          <p:nvPr/>
        </p:nvSpPr>
        <p:spPr>
          <a:xfrm>
            <a:off x="323528" y="1412776"/>
            <a:ext cx="2025747" cy="369332"/>
          </a:xfrm>
          <a:prstGeom prst="rect">
            <a:avLst/>
          </a:prstGeom>
          <a:noFill/>
        </p:spPr>
        <p:txBody>
          <a:bodyPr wrap="none" rtlCol="0">
            <a:spAutoFit/>
          </a:bodyPr>
          <a:lstStyle/>
          <a:p>
            <a:r>
              <a:rPr lang="cs-CZ" dirty="0" smtClean="0"/>
              <a:t>Obr. 4. </a:t>
            </a:r>
            <a:r>
              <a:rPr lang="cs-CZ" dirty="0" err="1" smtClean="0"/>
              <a:t>Chenonceau</a:t>
            </a: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46050"/>
          </a:xfrm>
        </p:spPr>
        <p:txBody>
          <a:bodyPr>
            <a:noAutofit/>
          </a:bodyPr>
          <a:lstStyle/>
          <a:p>
            <a:pPr algn="l"/>
            <a:r>
              <a:rPr lang="cs-CZ" sz="1800" dirty="0" smtClean="0"/>
              <a:t>Obr. 5. </a:t>
            </a:r>
            <a:r>
              <a:rPr lang="cs-CZ" sz="1800" dirty="0" err="1" smtClean="0"/>
              <a:t>Chenonceau</a:t>
            </a:r>
            <a:r>
              <a:rPr lang="cs-CZ" sz="1800" dirty="0" smtClean="0"/>
              <a:t> 2</a:t>
            </a:r>
            <a:endParaRPr lang="cs-CZ" sz="1800" dirty="0"/>
          </a:p>
        </p:txBody>
      </p:sp>
      <p:pic>
        <p:nvPicPr>
          <p:cNvPr id="5122" name="Picture 2" descr="C:\Users\Simona\Downloads\Chateau_de_Chenonceau..jpg"/>
          <p:cNvPicPr>
            <a:picLocks noGrp="1" noChangeAspect="1" noChangeArrowheads="1"/>
          </p:cNvPicPr>
          <p:nvPr>
            <p:ph idx="1"/>
          </p:nvPr>
        </p:nvPicPr>
        <p:blipFill>
          <a:blip r:embed="rId2" cstate="print"/>
          <a:srcRect/>
          <a:stretch>
            <a:fillRect/>
          </a:stretch>
        </p:blipFill>
        <p:spPr bwMode="auto">
          <a:xfrm>
            <a:off x="251520" y="622821"/>
            <a:ext cx="8208912" cy="615668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Chambord</a:t>
            </a:r>
            <a:endParaRPr lang="cs-CZ" sz="3200" dirty="0"/>
          </a:p>
        </p:txBody>
      </p:sp>
      <p:pic>
        <p:nvPicPr>
          <p:cNvPr id="6146" name="Picture 2" descr="C:\Users\Simona\Downloads\800px-France_Loir-et-Cher_Chambord_Chateau_03.jpg"/>
          <p:cNvPicPr>
            <a:picLocks noGrp="1" noChangeAspect="1" noChangeArrowheads="1"/>
          </p:cNvPicPr>
          <p:nvPr>
            <p:ph idx="1"/>
          </p:nvPr>
        </p:nvPicPr>
        <p:blipFill>
          <a:blip r:embed="rId3" cstate="print"/>
          <a:srcRect b="7306"/>
          <a:stretch>
            <a:fillRect/>
          </a:stretch>
        </p:blipFill>
        <p:spPr bwMode="auto">
          <a:xfrm>
            <a:off x="323528" y="1196752"/>
            <a:ext cx="8064896" cy="5583390"/>
          </a:xfrm>
          <a:prstGeom prst="rect">
            <a:avLst/>
          </a:prstGeom>
          <a:noFill/>
        </p:spPr>
      </p:pic>
      <p:sp>
        <p:nvSpPr>
          <p:cNvPr id="5" name="TextovéPole 4"/>
          <p:cNvSpPr txBox="1"/>
          <p:nvPr/>
        </p:nvSpPr>
        <p:spPr>
          <a:xfrm>
            <a:off x="251520" y="908720"/>
            <a:ext cx="1836657" cy="369332"/>
          </a:xfrm>
          <a:prstGeom prst="rect">
            <a:avLst/>
          </a:prstGeom>
          <a:noFill/>
        </p:spPr>
        <p:txBody>
          <a:bodyPr wrap="none" rtlCol="0">
            <a:spAutoFit/>
          </a:bodyPr>
          <a:lstStyle/>
          <a:p>
            <a:r>
              <a:rPr lang="cs-CZ" dirty="0" smtClean="0"/>
              <a:t>Obr. 6. </a:t>
            </a:r>
            <a:r>
              <a:rPr lang="cs-CZ" dirty="0" err="1" smtClean="0"/>
              <a:t>Chambord</a:t>
            </a: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800" dirty="0" smtClean="0"/>
              <a:t>Obr. 7. </a:t>
            </a:r>
            <a:r>
              <a:rPr lang="cs-CZ" sz="1800" dirty="0" err="1" smtClean="0"/>
              <a:t>Chambord</a:t>
            </a:r>
            <a:r>
              <a:rPr lang="cs-CZ" sz="1800" dirty="0" smtClean="0"/>
              <a:t>  2</a:t>
            </a:r>
            <a:endParaRPr lang="cs-CZ" sz="1800" dirty="0"/>
          </a:p>
        </p:txBody>
      </p:sp>
      <p:pic>
        <p:nvPicPr>
          <p:cNvPr id="7170" name="Picture 2" descr="C:\Users\Simona\Downloads\800px-ChateauChambordArialView01.jpg"/>
          <p:cNvPicPr>
            <a:picLocks noGrp="1" noChangeAspect="1" noChangeArrowheads="1"/>
          </p:cNvPicPr>
          <p:nvPr>
            <p:ph idx="1"/>
          </p:nvPr>
        </p:nvPicPr>
        <p:blipFill>
          <a:blip r:embed="rId2" cstate="print"/>
          <a:srcRect/>
          <a:stretch>
            <a:fillRect/>
          </a:stretch>
        </p:blipFill>
        <p:spPr bwMode="auto">
          <a:xfrm>
            <a:off x="611560" y="998052"/>
            <a:ext cx="8064896" cy="5834448"/>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err="1" smtClean="0"/>
              <a:t>Chateau</a:t>
            </a:r>
            <a:r>
              <a:rPr lang="cs-CZ" sz="3200" b="1" dirty="0" smtClean="0"/>
              <a:t> </a:t>
            </a:r>
            <a:r>
              <a:rPr lang="cs-CZ" sz="3200" b="1" dirty="0" err="1" smtClean="0"/>
              <a:t>Villandry</a:t>
            </a:r>
            <a:r>
              <a:rPr lang="cs-CZ" sz="3200" b="1" dirty="0" smtClean="0"/>
              <a:t> </a:t>
            </a:r>
            <a:endParaRPr lang="cs-CZ" sz="3200" dirty="0"/>
          </a:p>
        </p:txBody>
      </p:sp>
      <p:pic>
        <p:nvPicPr>
          <p:cNvPr id="8194" name="Picture 2" descr="C:\Users\Simona\Downloads\Chateau-Villandry-VueGenerale-Jardins.jpg"/>
          <p:cNvPicPr>
            <a:picLocks noGrp="1" noChangeAspect="1" noChangeArrowheads="1"/>
          </p:cNvPicPr>
          <p:nvPr>
            <p:ph idx="1"/>
          </p:nvPr>
        </p:nvPicPr>
        <p:blipFill>
          <a:blip r:embed="rId3" cstate="print"/>
          <a:srcRect/>
          <a:stretch>
            <a:fillRect/>
          </a:stretch>
        </p:blipFill>
        <p:spPr bwMode="auto">
          <a:xfrm>
            <a:off x="611560" y="1340768"/>
            <a:ext cx="8269387" cy="5517232"/>
          </a:xfrm>
          <a:prstGeom prst="rect">
            <a:avLst/>
          </a:prstGeom>
          <a:noFill/>
        </p:spPr>
      </p:pic>
      <p:sp>
        <p:nvSpPr>
          <p:cNvPr id="8" name="TextovéPole 7"/>
          <p:cNvSpPr txBox="1"/>
          <p:nvPr/>
        </p:nvSpPr>
        <p:spPr>
          <a:xfrm>
            <a:off x="539552" y="980728"/>
            <a:ext cx="1683859" cy="369332"/>
          </a:xfrm>
          <a:prstGeom prst="rect">
            <a:avLst/>
          </a:prstGeom>
          <a:noFill/>
        </p:spPr>
        <p:txBody>
          <a:bodyPr wrap="none" rtlCol="0">
            <a:spAutoFit/>
          </a:bodyPr>
          <a:lstStyle/>
          <a:p>
            <a:r>
              <a:rPr lang="cs-CZ" dirty="0" smtClean="0"/>
              <a:t>Obr. 8. </a:t>
            </a:r>
            <a:r>
              <a:rPr lang="cs-CZ" dirty="0" err="1" smtClean="0"/>
              <a:t>Villandry</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3200" dirty="0" err="1" smtClean="0"/>
              <a:t>Amboise</a:t>
            </a:r>
            <a:endParaRPr lang="cs-CZ" sz="3200" dirty="0"/>
          </a:p>
        </p:txBody>
      </p:sp>
      <p:pic>
        <p:nvPicPr>
          <p:cNvPr id="9218" name="Picture 2" descr="C:\Users\Simona\Downloads\800px-AmboiseLeChateau.JPG"/>
          <p:cNvPicPr>
            <a:picLocks noGrp="1" noChangeAspect="1" noChangeArrowheads="1"/>
          </p:cNvPicPr>
          <p:nvPr>
            <p:ph idx="1"/>
          </p:nvPr>
        </p:nvPicPr>
        <p:blipFill>
          <a:blip r:embed="rId3" cstate="print"/>
          <a:srcRect b="19362"/>
          <a:stretch>
            <a:fillRect/>
          </a:stretch>
        </p:blipFill>
        <p:spPr bwMode="auto">
          <a:xfrm>
            <a:off x="251520" y="1450580"/>
            <a:ext cx="8693212" cy="5148014"/>
          </a:xfrm>
          <a:prstGeom prst="rect">
            <a:avLst/>
          </a:prstGeom>
          <a:noFill/>
        </p:spPr>
      </p:pic>
      <p:sp>
        <p:nvSpPr>
          <p:cNvPr id="6" name="TextovéPole 5"/>
          <p:cNvSpPr txBox="1"/>
          <p:nvPr/>
        </p:nvSpPr>
        <p:spPr>
          <a:xfrm>
            <a:off x="395536" y="980728"/>
            <a:ext cx="1673087" cy="369332"/>
          </a:xfrm>
          <a:prstGeom prst="rect">
            <a:avLst/>
          </a:prstGeom>
          <a:noFill/>
        </p:spPr>
        <p:txBody>
          <a:bodyPr wrap="none" rtlCol="0">
            <a:spAutoFit/>
          </a:bodyPr>
          <a:lstStyle/>
          <a:p>
            <a:r>
              <a:rPr lang="cs-CZ" dirty="0" smtClean="0"/>
              <a:t>Obr. 9. </a:t>
            </a:r>
            <a:r>
              <a:rPr lang="cs-CZ" dirty="0" err="1" smtClean="0"/>
              <a:t>Amboise</a:t>
            </a: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err="1" smtClean="0"/>
              <a:t>Saumur</a:t>
            </a:r>
            <a:r>
              <a:rPr lang="cs-CZ" b="1" dirty="0" smtClean="0"/>
              <a:t> (hrad)</a:t>
            </a:r>
            <a:br>
              <a:rPr lang="cs-CZ" b="1" dirty="0" smtClean="0"/>
            </a:br>
            <a:endParaRPr lang="cs-CZ" dirty="0"/>
          </a:p>
        </p:txBody>
      </p:sp>
      <p:pic>
        <p:nvPicPr>
          <p:cNvPr id="10243" name="Picture 3" descr="C:\Users\Simona\Downloads\Chauteau_Saumur_2.jpg"/>
          <p:cNvPicPr>
            <a:picLocks noGrp="1" noChangeAspect="1" noChangeArrowheads="1"/>
          </p:cNvPicPr>
          <p:nvPr>
            <p:ph idx="1"/>
          </p:nvPr>
        </p:nvPicPr>
        <p:blipFill>
          <a:blip r:embed="rId3" cstate="print"/>
          <a:srcRect/>
          <a:stretch>
            <a:fillRect/>
          </a:stretch>
        </p:blipFill>
        <p:spPr bwMode="auto">
          <a:xfrm>
            <a:off x="2123727" y="1159880"/>
            <a:ext cx="5160561" cy="5698119"/>
          </a:xfrm>
          <a:prstGeom prst="rect">
            <a:avLst/>
          </a:prstGeom>
          <a:noFill/>
        </p:spPr>
      </p:pic>
      <p:sp>
        <p:nvSpPr>
          <p:cNvPr id="7" name="TextovéPole 6"/>
          <p:cNvSpPr txBox="1"/>
          <p:nvPr/>
        </p:nvSpPr>
        <p:spPr>
          <a:xfrm>
            <a:off x="2195736" y="764704"/>
            <a:ext cx="1695529" cy="369332"/>
          </a:xfrm>
          <a:prstGeom prst="rect">
            <a:avLst/>
          </a:prstGeom>
          <a:noFill/>
        </p:spPr>
        <p:txBody>
          <a:bodyPr wrap="none" rtlCol="0">
            <a:spAutoFit/>
          </a:bodyPr>
          <a:lstStyle/>
          <a:p>
            <a:r>
              <a:rPr lang="cs-CZ" dirty="0" smtClean="0"/>
              <a:t>Obr. 10. </a:t>
            </a:r>
            <a:r>
              <a:rPr lang="cs-CZ" dirty="0" err="1" smtClean="0"/>
              <a:t>Saumur</a:t>
            </a:r>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Zdroje literatury</a:t>
            </a:r>
            <a:endParaRPr lang="cs-CZ" sz="3200" dirty="0"/>
          </a:p>
        </p:txBody>
      </p:sp>
      <p:sp>
        <p:nvSpPr>
          <p:cNvPr id="3" name="Zástupný symbol pro obsah 2"/>
          <p:cNvSpPr>
            <a:spLocks noGrp="1"/>
          </p:cNvSpPr>
          <p:nvPr>
            <p:ph idx="1"/>
          </p:nvPr>
        </p:nvSpPr>
        <p:spPr>
          <a:xfrm>
            <a:off x="457200" y="1600200"/>
            <a:ext cx="8507288" cy="4637112"/>
          </a:xfrm>
        </p:spPr>
        <p:txBody>
          <a:bodyPr>
            <a:normAutofit/>
          </a:bodyPr>
          <a:lstStyle/>
          <a:p>
            <a:pPr>
              <a:buFont typeface="+mj-lt"/>
              <a:buAutoNum type="arabicPeriod"/>
            </a:pPr>
            <a:r>
              <a:rPr lang="cs-CZ" altLang="ja-JP" sz="1800" dirty="0" err="1" smtClean="0">
                <a:cs typeface="Arial" charset="0"/>
              </a:rPr>
              <a:t>wikipedia</a:t>
            </a:r>
            <a:r>
              <a:rPr lang="cs-CZ" altLang="ja-JP" sz="1800" dirty="0" smtClean="0">
                <a:cs typeface="Arial" charset="0"/>
              </a:rPr>
              <a:t>: [online]. [cit. 2013-09-27]. Dostupný pod licencí </a:t>
            </a:r>
            <a:r>
              <a:rPr lang="cs-CZ" altLang="ja-JP" sz="1800" dirty="0" err="1" smtClean="0">
                <a:cs typeface="Arial" charset="0"/>
              </a:rPr>
              <a:t>Creative</a:t>
            </a:r>
            <a:r>
              <a:rPr lang="cs-CZ" altLang="ja-JP" sz="1800" dirty="0" smtClean="0">
                <a:cs typeface="Arial" charset="0"/>
              </a:rPr>
              <a:t> </a:t>
            </a:r>
            <a:r>
              <a:rPr lang="cs-CZ" altLang="ja-JP" sz="1800" dirty="0" err="1" smtClean="0">
                <a:cs typeface="Arial" charset="0"/>
              </a:rPr>
              <a:t>Commons</a:t>
            </a:r>
            <a:r>
              <a:rPr lang="en-US" altLang="ja-JP" sz="1800" dirty="0" smtClean="0">
                <a:cs typeface="Arial" charset="0"/>
              </a:rPr>
              <a:t> </a:t>
            </a:r>
            <a:r>
              <a:rPr lang="en-US" altLang="ja-JP" sz="1800" dirty="0" err="1" smtClean="0">
                <a:cs typeface="Arial" charset="0"/>
              </a:rPr>
              <a:t>na</a:t>
            </a:r>
            <a:r>
              <a:rPr lang="en-US" altLang="ja-JP" sz="1800" dirty="0" smtClean="0">
                <a:cs typeface="Arial" charset="0"/>
              </a:rPr>
              <a:t> WWW</a:t>
            </a:r>
            <a:r>
              <a:rPr lang="pl-PL" altLang="ja-JP" sz="1800" dirty="0" smtClean="0">
                <a:cs typeface="Arial" charset="0"/>
              </a:rPr>
              <a:t>: </a:t>
            </a:r>
            <a:r>
              <a:rPr lang="cs-CZ" sz="1800" dirty="0" smtClean="0">
                <a:hlinkClick r:id="rId3"/>
              </a:rPr>
              <a:t>http://cs.wikipedia.org/wiki/Saumur_(hrad)</a:t>
            </a:r>
            <a:endParaRPr lang="cs-CZ" sz="1800" dirty="0" smtClean="0"/>
          </a:p>
          <a:p>
            <a:pPr>
              <a:buFont typeface="+mj-lt"/>
              <a:buAutoNum type="arabicPeriod"/>
            </a:pPr>
            <a:r>
              <a:rPr lang="cs-CZ" altLang="ja-JP" sz="1800" dirty="0" err="1" smtClean="0">
                <a:cs typeface="Arial" charset="0"/>
              </a:rPr>
              <a:t>wikipedia</a:t>
            </a:r>
            <a:r>
              <a:rPr lang="cs-CZ" altLang="ja-JP" sz="1800" dirty="0" smtClean="0">
                <a:cs typeface="Arial" charset="0"/>
              </a:rPr>
              <a:t> : [online]. [cit. 2013-09-27]. Dostupný pod licencí </a:t>
            </a:r>
            <a:r>
              <a:rPr lang="cs-CZ" altLang="ja-JP" sz="1800" dirty="0" err="1" smtClean="0">
                <a:cs typeface="Arial" charset="0"/>
              </a:rPr>
              <a:t>Creative</a:t>
            </a:r>
            <a:r>
              <a:rPr lang="cs-CZ" altLang="ja-JP" sz="1800" dirty="0" smtClean="0">
                <a:cs typeface="Arial" charset="0"/>
              </a:rPr>
              <a:t> </a:t>
            </a:r>
            <a:r>
              <a:rPr lang="cs-CZ" altLang="ja-JP" sz="1800" dirty="0" err="1" smtClean="0">
                <a:cs typeface="Arial" charset="0"/>
              </a:rPr>
              <a:t>Commons</a:t>
            </a:r>
            <a:r>
              <a:rPr lang="en-US" altLang="ja-JP" sz="1800" dirty="0" smtClean="0">
                <a:cs typeface="Arial" charset="0"/>
              </a:rPr>
              <a:t> </a:t>
            </a:r>
            <a:r>
              <a:rPr lang="en-US" altLang="ja-JP" sz="1800" dirty="0" err="1" smtClean="0">
                <a:cs typeface="Arial" charset="0"/>
              </a:rPr>
              <a:t>na</a:t>
            </a:r>
            <a:r>
              <a:rPr lang="en-US" altLang="ja-JP" sz="1800" dirty="0" smtClean="0">
                <a:cs typeface="Arial" charset="0"/>
              </a:rPr>
              <a:t> WWW</a:t>
            </a:r>
            <a:r>
              <a:rPr lang="pl-PL" altLang="ja-JP" sz="1800" dirty="0" smtClean="0">
                <a:cs typeface="Arial" charset="0"/>
              </a:rPr>
              <a:t>: </a:t>
            </a:r>
            <a:r>
              <a:rPr lang="cs-CZ" sz="1800" dirty="0" smtClean="0">
                <a:hlinkClick r:id="rId4"/>
              </a:rPr>
              <a:t>http://cs.wikipedia.org/wiki/Amboise</a:t>
            </a:r>
            <a:endParaRPr lang="cs-CZ" sz="1800" dirty="0" smtClean="0"/>
          </a:p>
          <a:p>
            <a:pPr>
              <a:buFont typeface="+mj-lt"/>
              <a:buAutoNum type="arabicPeriod"/>
            </a:pPr>
            <a:r>
              <a:rPr lang="cs-CZ" altLang="ja-JP" sz="1800" dirty="0" err="1" smtClean="0">
                <a:cs typeface="Arial" charset="0"/>
              </a:rPr>
              <a:t>wikipedia</a:t>
            </a:r>
            <a:r>
              <a:rPr lang="cs-CZ" altLang="ja-JP" sz="1800" dirty="0" smtClean="0">
                <a:cs typeface="Arial" charset="0"/>
              </a:rPr>
              <a:t> : [online]. [cit. 2013-09-27]. Dostupný pod licencí </a:t>
            </a:r>
            <a:r>
              <a:rPr lang="cs-CZ" altLang="ja-JP" sz="1800" dirty="0" err="1" smtClean="0">
                <a:cs typeface="Arial" charset="0"/>
              </a:rPr>
              <a:t>Creative</a:t>
            </a:r>
            <a:r>
              <a:rPr lang="cs-CZ" altLang="ja-JP" sz="1800" dirty="0" smtClean="0">
                <a:cs typeface="Arial" charset="0"/>
              </a:rPr>
              <a:t> </a:t>
            </a:r>
            <a:r>
              <a:rPr lang="cs-CZ" altLang="ja-JP" sz="1800" dirty="0" err="1" smtClean="0">
                <a:cs typeface="Arial" charset="0"/>
              </a:rPr>
              <a:t>Commons</a:t>
            </a:r>
            <a:r>
              <a:rPr lang="en-US" altLang="ja-JP" sz="1800" dirty="0" smtClean="0">
                <a:cs typeface="Arial" charset="0"/>
              </a:rPr>
              <a:t> </a:t>
            </a:r>
            <a:r>
              <a:rPr lang="en-US" altLang="ja-JP" sz="1800" dirty="0" err="1" smtClean="0">
                <a:cs typeface="Arial" charset="0"/>
              </a:rPr>
              <a:t>na</a:t>
            </a:r>
            <a:r>
              <a:rPr lang="en-US" altLang="ja-JP" sz="1800" dirty="0" smtClean="0">
                <a:cs typeface="Arial" charset="0"/>
              </a:rPr>
              <a:t> WWW</a:t>
            </a:r>
            <a:r>
              <a:rPr lang="pl-PL" altLang="ja-JP" sz="1800" dirty="0" smtClean="0">
                <a:cs typeface="Arial" charset="0"/>
              </a:rPr>
              <a:t>: </a:t>
            </a:r>
            <a:r>
              <a:rPr lang="cs-CZ" sz="1800" dirty="0" smtClean="0">
                <a:hlinkClick r:id="rId5"/>
              </a:rPr>
              <a:t>http://cs.wikipedia.org/wiki/Z%C3%A1mek_Chambord</a:t>
            </a:r>
            <a:endParaRPr lang="cs-CZ" sz="1800" dirty="0" smtClean="0"/>
          </a:p>
          <a:p>
            <a:pPr>
              <a:buFont typeface="+mj-lt"/>
              <a:buAutoNum type="arabicPeriod"/>
            </a:pPr>
            <a:r>
              <a:rPr lang="cs-CZ" altLang="ja-JP" sz="1800" dirty="0" err="1" smtClean="0">
                <a:cs typeface="Arial" charset="0"/>
              </a:rPr>
              <a:t>wikipedia</a:t>
            </a:r>
            <a:r>
              <a:rPr lang="cs-CZ" sz="1800" dirty="0" smtClean="0">
                <a:hlinkClick r:id="rId6"/>
              </a:rPr>
              <a:t> </a:t>
            </a:r>
            <a:r>
              <a:rPr lang="cs-CZ" altLang="ja-JP" sz="1800" dirty="0" smtClean="0">
                <a:cs typeface="Arial" charset="0"/>
              </a:rPr>
              <a:t>: [online]. [cit. 2013-09-27]. Dostupný pod licencí </a:t>
            </a:r>
            <a:r>
              <a:rPr lang="cs-CZ" altLang="ja-JP" sz="1800" dirty="0" err="1" smtClean="0">
                <a:cs typeface="Arial" charset="0"/>
              </a:rPr>
              <a:t>Creative</a:t>
            </a:r>
            <a:r>
              <a:rPr lang="cs-CZ" altLang="ja-JP" sz="1800" dirty="0" smtClean="0">
                <a:cs typeface="Arial" charset="0"/>
              </a:rPr>
              <a:t> </a:t>
            </a:r>
            <a:r>
              <a:rPr lang="cs-CZ" altLang="ja-JP" sz="1800" dirty="0" err="1" smtClean="0">
                <a:cs typeface="Arial" charset="0"/>
              </a:rPr>
              <a:t>Commons</a:t>
            </a:r>
            <a:r>
              <a:rPr lang="en-US" altLang="ja-JP" sz="1800" dirty="0" smtClean="0">
                <a:cs typeface="Arial" charset="0"/>
              </a:rPr>
              <a:t> </a:t>
            </a:r>
            <a:r>
              <a:rPr lang="en-US" altLang="ja-JP" sz="1800" dirty="0" err="1" smtClean="0">
                <a:cs typeface="Arial" charset="0"/>
              </a:rPr>
              <a:t>na</a:t>
            </a:r>
            <a:r>
              <a:rPr lang="en-US" altLang="ja-JP" sz="1800" dirty="0" smtClean="0">
                <a:cs typeface="Arial" charset="0"/>
              </a:rPr>
              <a:t> WWW</a:t>
            </a:r>
            <a:r>
              <a:rPr lang="pl-PL" altLang="ja-JP" sz="1800" dirty="0" smtClean="0">
                <a:cs typeface="Arial" charset="0"/>
              </a:rPr>
              <a:t>: </a:t>
            </a:r>
            <a:r>
              <a:rPr lang="cs-CZ" sz="1800" dirty="0" smtClean="0">
                <a:hlinkClick r:id="rId6"/>
              </a:rPr>
              <a:t>http://cs.wikipedia.org/wiki/Z%C3%A1mek_Chenonceau</a:t>
            </a:r>
            <a:endParaRPr lang="cs-CZ" sz="1800" dirty="0" smtClean="0"/>
          </a:p>
          <a:p>
            <a:pPr>
              <a:buFont typeface="+mj-lt"/>
              <a:buAutoNum type="arabicPeriod"/>
            </a:pPr>
            <a:r>
              <a:rPr lang="cs-CZ" altLang="ja-JP" sz="1800" dirty="0" err="1" smtClean="0">
                <a:cs typeface="Arial" charset="0"/>
              </a:rPr>
              <a:t>wikipedia</a:t>
            </a:r>
            <a:r>
              <a:rPr lang="cs-CZ" altLang="ja-JP" sz="1800" dirty="0" smtClean="0">
                <a:cs typeface="Arial" charset="0"/>
              </a:rPr>
              <a:t> : [online]. [cit. 2013-09-27]. Dostupný pod licencí </a:t>
            </a:r>
            <a:r>
              <a:rPr lang="cs-CZ" altLang="ja-JP" sz="1800" dirty="0" err="1" smtClean="0">
                <a:cs typeface="Arial" charset="0"/>
              </a:rPr>
              <a:t>Creative</a:t>
            </a:r>
            <a:r>
              <a:rPr lang="cs-CZ" altLang="ja-JP" sz="1800" dirty="0" smtClean="0">
                <a:cs typeface="Arial" charset="0"/>
              </a:rPr>
              <a:t> </a:t>
            </a:r>
            <a:r>
              <a:rPr lang="cs-CZ" altLang="ja-JP" sz="1800" dirty="0" err="1" smtClean="0">
                <a:cs typeface="Arial" charset="0"/>
              </a:rPr>
              <a:t>Commons</a:t>
            </a:r>
            <a:r>
              <a:rPr lang="en-US" altLang="ja-JP" sz="1800" dirty="0" smtClean="0">
                <a:cs typeface="Arial" charset="0"/>
              </a:rPr>
              <a:t> </a:t>
            </a:r>
            <a:r>
              <a:rPr lang="en-US" altLang="ja-JP" sz="1800" dirty="0" err="1" smtClean="0">
                <a:cs typeface="Arial" charset="0"/>
              </a:rPr>
              <a:t>na</a:t>
            </a:r>
            <a:r>
              <a:rPr lang="en-US" altLang="ja-JP" sz="1800" dirty="0" smtClean="0">
                <a:cs typeface="Arial" charset="0"/>
              </a:rPr>
              <a:t> WWW</a:t>
            </a:r>
            <a:r>
              <a:rPr lang="pl-PL" altLang="ja-JP" sz="1800" dirty="0" smtClean="0">
                <a:cs typeface="Arial" charset="0"/>
              </a:rPr>
              <a:t>: </a:t>
            </a:r>
            <a:r>
              <a:rPr lang="cs-CZ" sz="1800" dirty="0" smtClean="0">
                <a:hlinkClick r:id="rId7"/>
              </a:rPr>
              <a:t>http://cs.wikipedia.org/wiki/Z%C3%A1mek_Blois</a:t>
            </a:r>
            <a:endParaRPr lang="cs-CZ" sz="1800" dirty="0" smtClean="0"/>
          </a:p>
          <a:p>
            <a:pPr>
              <a:buFont typeface="+mj-lt"/>
              <a:buAutoNum type="arabicPeriod"/>
            </a:pPr>
            <a:r>
              <a:rPr lang="cs-CZ" altLang="ja-JP" sz="1800" dirty="0" err="1" smtClean="0">
                <a:cs typeface="Arial" charset="0"/>
              </a:rPr>
              <a:t>wikipedia</a:t>
            </a:r>
            <a:r>
              <a:rPr lang="cs-CZ" altLang="ja-JP" sz="1800" dirty="0" smtClean="0">
                <a:cs typeface="Arial" charset="0"/>
              </a:rPr>
              <a:t> : [online]. [cit. 2013-09-27]. Dostupný pod licencí </a:t>
            </a:r>
            <a:r>
              <a:rPr lang="cs-CZ" altLang="ja-JP" sz="1800" dirty="0" err="1" smtClean="0">
                <a:cs typeface="Arial" charset="0"/>
              </a:rPr>
              <a:t>Creative</a:t>
            </a:r>
            <a:r>
              <a:rPr lang="cs-CZ" altLang="ja-JP" sz="1800" dirty="0" smtClean="0">
                <a:cs typeface="Arial" charset="0"/>
              </a:rPr>
              <a:t> </a:t>
            </a:r>
            <a:r>
              <a:rPr lang="cs-CZ" altLang="ja-JP" sz="1800" dirty="0" err="1" smtClean="0">
                <a:cs typeface="Arial" charset="0"/>
              </a:rPr>
              <a:t>Commons</a:t>
            </a:r>
            <a:r>
              <a:rPr lang="en-US" altLang="ja-JP" sz="1800" dirty="0" smtClean="0">
                <a:cs typeface="Arial" charset="0"/>
              </a:rPr>
              <a:t> </a:t>
            </a:r>
            <a:r>
              <a:rPr lang="en-US" altLang="ja-JP" sz="1800" dirty="0" err="1" smtClean="0">
                <a:cs typeface="Arial" charset="0"/>
              </a:rPr>
              <a:t>na</a:t>
            </a:r>
            <a:r>
              <a:rPr lang="en-US" altLang="ja-JP" sz="1800" dirty="0" smtClean="0">
                <a:cs typeface="Arial" charset="0"/>
              </a:rPr>
              <a:t> WWW</a:t>
            </a:r>
            <a:r>
              <a:rPr lang="pl-PL" altLang="ja-JP" sz="1800" dirty="0" smtClean="0">
                <a:cs typeface="Arial" charset="0"/>
              </a:rPr>
              <a:t>: </a:t>
            </a:r>
            <a:r>
              <a:rPr lang="cs-CZ" sz="1800" dirty="0" smtClean="0">
                <a:hlinkClick r:id="rId8"/>
              </a:rPr>
              <a:t>http://cs.wikipedia.org/wiki/Seznam_z%C3%A1mk%C5%AF_na_Loi%C5%99e</a:t>
            </a:r>
            <a:endParaRPr lang="cs-CZ"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Obrazové zdroje:</a:t>
            </a:r>
            <a:endParaRPr lang="cs-CZ" sz="3200" dirty="0"/>
          </a:p>
        </p:txBody>
      </p:sp>
      <p:sp>
        <p:nvSpPr>
          <p:cNvPr id="3" name="Zástupný symbol pro obsah 2"/>
          <p:cNvSpPr>
            <a:spLocks noGrp="1"/>
          </p:cNvSpPr>
          <p:nvPr>
            <p:ph idx="1"/>
          </p:nvPr>
        </p:nvSpPr>
        <p:spPr/>
        <p:txBody>
          <a:bodyPr>
            <a:normAutofit lnSpcReduction="10000"/>
          </a:bodyPr>
          <a:lstStyle/>
          <a:p>
            <a:pPr>
              <a:buFont typeface="+mj-lt"/>
              <a:buAutoNum type="arabicPeriod"/>
            </a:pPr>
            <a:r>
              <a:rPr lang="cs-CZ" altLang="ja-JP" sz="1400" dirty="0" smtClean="0">
                <a:cs typeface="Arial" charset="0"/>
              </a:rPr>
              <a:t>Zámky na Loiře: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2"/>
              </a:rPr>
              <a:t>http://cs.wikipedia.org/wiki/Soubor:Ch%C3%A2teaux_de_la_Loire_-_Karte.jpg</a:t>
            </a:r>
            <a:endParaRPr lang="cs-CZ" sz="1400" dirty="0" smtClean="0"/>
          </a:p>
          <a:p>
            <a:pPr>
              <a:buFont typeface="+mj-lt"/>
              <a:buAutoNum type="arabicPeriod"/>
            </a:pPr>
            <a:r>
              <a:rPr lang="cs-CZ" altLang="ja-JP" sz="1400" dirty="0" err="1" smtClean="0">
                <a:cs typeface="Arial" charset="0"/>
              </a:rPr>
              <a:t>Blois</a:t>
            </a:r>
            <a:r>
              <a:rPr lang="cs-CZ" altLang="ja-JP" sz="1400" dirty="0" smtClean="0">
                <a:cs typeface="Arial" charset="0"/>
              </a:rPr>
              <a:t>: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3"/>
              </a:rPr>
              <a:t>http://cs.wikipedia.org/wiki/Soubor:Blois.schloss.jpg</a:t>
            </a:r>
            <a:endParaRPr lang="cs-CZ" sz="1400" dirty="0" smtClean="0"/>
          </a:p>
          <a:p>
            <a:pPr>
              <a:buFont typeface="+mj-lt"/>
              <a:buAutoNum type="arabicPeriod"/>
            </a:pPr>
            <a:r>
              <a:rPr lang="cs-CZ" altLang="ja-JP" sz="1400" dirty="0" smtClean="0">
                <a:cs typeface="Arial" charset="0"/>
              </a:rPr>
              <a:t>Schodiště Františka I.: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4"/>
              </a:rPr>
              <a:t>http://cs.wikipedia.org/wiki/Soubor:Chateau_de_Blois_escalier_monumental.jpg</a:t>
            </a:r>
            <a:endParaRPr lang="cs-CZ" sz="1400" dirty="0" smtClean="0"/>
          </a:p>
          <a:p>
            <a:pPr>
              <a:buFont typeface="+mj-lt"/>
              <a:buAutoNum type="arabicPeriod"/>
            </a:pPr>
            <a:r>
              <a:rPr lang="cs-CZ" altLang="ja-JP" sz="1400" dirty="0" err="1" smtClean="0">
                <a:cs typeface="Arial" charset="0"/>
              </a:rPr>
              <a:t>Chenonceau</a:t>
            </a:r>
            <a:r>
              <a:rPr lang="cs-CZ" altLang="ja-JP" sz="1400" dirty="0" smtClean="0">
                <a:cs typeface="Arial" charset="0"/>
              </a:rPr>
              <a:t>: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5"/>
              </a:rPr>
              <a:t>http://cs.wikipedia.org/wiki/Soubor:Chateau_de_Chenonceau_2008E.jpg</a:t>
            </a:r>
            <a:endParaRPr lang="cs-CZ" sz="1400" dirty="0" smtClean="0"/>
          </a:p>
          <a:p>
            <a:pPr>
              <a:buFont typeface="+mj-lt"/>
              <a:buAutoNum type="arabicPeriod"/>
            </a:pPr>
            <a:r>
              <a:rPr lang="cs-CZ" altLang="ja-JP" sz="1400" dirty="0" err="1" smtClean="0">
                <a:cs typeface="Arial" charset="0"/>
              </a:rPr>
              <a:t>Chenonceau</a:t>
            </a:r>
            <a:r>
              <a:rPr lang="cs-CZ" altLang="ja-JP" sz="1400" dirty="0" smtClean="0">
                <a:cs typeface="Arial" charset="0"/>
              </a:rPr>
              <a:t> 2: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6"/>
              </a:rPr>
              <a:t>http://en.wikipedia.org/wiki/File:Chateau_de_Chenonceau..jpg</a:t>
            </a:r>
            <a:endParaRPr lang="cs-CZ" sz="1400" dirty="0" smtClean="0"/>
          </a:p>
          <a:p>
            <a:pPr>
              <a:buFont typeface="+mj-lt"/>
              <a:buAutoNum type="arabicPeriod"/>
            </a:pPr>
            <a:r>
              <a:rPr lang="cs-CZ" altLang="ja-JP" sz="1400" dirty="0" err="1" smtClean="0">
                <a:cs typeface="Arial" charset="0"/>
              </a:rPr>
              <a:t>Chambord</a:t>
            </a:r>
            <a:r>
              <a:rPr lang="cs-CZ" altLang="ja-JP" sz="1400" dirty="0" smtClean="0">
                <a:cs typeface="Arial" charset="0"/>
              </a:rPr>
              <a:t>: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7"/>
              </a:rPr>
              <a:t>http://cs.wikipedia.org/wiki/Soubor:France_Loir-et-Cher_Chambord_Chateau_03.jpg</a:t>
            </a:r>
            <a:endParaRPr lang="cs-CZ" sz="1400" dirty="0"/>
          </a:p>
          <a:p>
            <a:pPr>
              <a:buFont typeface="+mj-lt"/>
              <a:buAutoNum type="arabicPeriod"/>
            </a:pPr>
            <a:r>
              <a:rPr lang="cs-CZ" altLang="ja-JP" sz="1400" dirty="0" err="1" smtClean="0">
                <a:cs typeface="Arial" charset="0"/>
              </a:rPr>
              <a:t>Chambord</a:t>
            </a:r>
            <a:r>
              <a:rPr lang="cs-CZ" altLang="ja-JP" sz="1400" dirty="0" smtClean="0">
                <a:cs typeface="Arial" charset="0"/>
              </a:rPr>
              <a:t> 2: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8"/>
              </a:rPr>
              <a:t>http://en.wikipedia.org/wiki/File:ChateauChambordArialView01.jpg</a:t>
            </a:r>
            <a:endParaRPr lang="cs-CZ" sz="1400" dirty="0" smtClean="0"/>
          </a:p>
          <a:p>
            <a:pPr>
              <a:buFont typeface="+mj-lt"/>
              <a:buAutoNum type="arabicPeriod"/>
            </a:pPr>
            <a:r>
              <a:rPr lang="cs-CZ" altLang="ja-JP" sz="1400" dirty="0" err="1" smtClean="0">
                <a:cs typeface="Arial" charset="0"/>
              </a:rPr>
              <a:t>Villandry</a:t>
            </a:r>
            <a:r>
              <a:rPr lang="cs-CZ" altLang="ja-JP" sz="1400" dirty="0" smtClean="0">
                <a:cs typeface="Arial" charset="0"/>
              </a:rPr>
              <a:t>: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9"/>
              </a:rPr>
              <a:t>http://en.wikipedia.org/wiki/File:Chateau-Villandry-VueGenerale-Jardins.jpg</a:t>
            </a:r>
            <a:endParaRPr lang="cs-CZ" sz="1400" dirty="0" smtClean="0"/>
          </a:p>
          <a:p>
            <a:pPr>
              <a:buFont typeface="+mj-lt"/>
              <a:buAutoNum type="arabicPeriod"/>
            </a:pPr>
            <a:r>
              <a:rPr lang="cs-CZ" altLang="ja-JP" sz="1400" dirty="0" err="1" smtClean="0">
                <a:cs typeface="Arial" charset="0"/>
              </a:rPr>
              <a:t>Amboise</a:t>
            </a:r>
            <a:r>
              <a:rPr lang="cs-CZ" altLang="ja-JP" sz="1400" dirty="0" smtClean="0">
                <a:cs typeface="Arial" charset="0"/>
              </a:rPr>
              <a:t>: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0"/>
              </a:rPr>
              <a:t>http://cs.wikipedia.org/wiki/Soubor:AmboiseLeChateau.JPG</a:t>
            </a:r>
            <a:endParaRPr lang="cs-CZ" sz="1400" dirty="0" smtClean="0"/>
          </a:p>
          <a:p>
            <a:pPr>
              <a:buFont typeface="+mj-lt"/>
              <a:buAutoNum type="arabicPeriod"/>
            </a:pPr>
            <a:r>
              <a:rPr lang="cs-CZ" altLang="ja-JP" sz="1400" dirty="0" err="1" smtClean="0">
                <a:cs typeface="Arial" charset="0"/>
              </a:rPr>
              <a:t>Saumur</a:t>
            </a:r>
            <a:r>
              <a:rPr lang="cs-CZ" altLang="ja-JP" sz="1400" dirty="0" smtClean="0">
                <a:cs typeface="Arial" charset="0"/>
              </a:rPr>
              <a:t>: [online]. [cit. 2013-09-27].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1"/>
              </a:rPr>
              <a:t>http://cs.wikipedia.org/wiki/Soubor:Chauteau_Saumur_2.jpg</a:t>
            </a:r>
            <a:endParaRPr lang="cs-CZ" sz="1400"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396</TotalTime>
  <Words>1035</Words>
  <Application>Microsoft Office PowerPoint</Application>
  <PresentationFormat>Předvádění na obrazovce (4:3)</PresentationFormat>
  <Paragraphs>99</Paragraphs>
  <Slides>15</Slides>
  <Notes>11</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15</vt:i4>
      </vt:variant>
    </vt:vector>
  </HeadingPairs>
  <TitlesOfParts>
    <vt:vector size="17" baseType="lpstr">
      <vt:lpstr>Motiv sady Office</vt:lpstr>
      <vt:lpstr>Balíček</vt:lpstr>
      <vt:lpstr>Zámky na Loiře</vt:lpstr>
      <vt:lpstr>Snímek 2</vt:lpstr>
      <vt:lpstr>Snímek 3</vt:lpstr>
      <vt:lpstr>Zámky na Loiře</vt:lpstr>
      <vt:lpstr>Blois</vt:lpstr>
      <vt:lpstr>Snímek 6</vt:lpstr>
      <vt:lpstr>Zámek Chenonceau</vt:lpstr>
      <vt:lpstr>Obr. 5. Chenonceau 2</vt:lpstr>
      <vt:lpstr>Chambord</vt:lpstr>
      <vt:lpstr>Obr. 7. Chambord  2</vt:lpstr>
      <vt:lpstr>Chateau Villandry </vt:lpstr>
      <vt:lpstr>Amboise</vt:lpstr>
      <vt:lpstr>Saumur (hrad) </vt:lpstr>
      <vt:lpstr>Zdroje literatury</vt:lpstr>
      <vt:lpstr>Obrazové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Zámky na Loiře</dc:title>
  <dc:creator>Simona</dc:creator>
  <cp:lastModifiedBy>Simona</cp:lastModifiedBy>
  <cp:revision>3</cp:revision>
  <dcterms:created xsi:type="dcterms:W3CDTF">2013-09-27T06:43:34Z</dcterms:created>
  <dcterms:modified xsi:type="dcterms:W3CDTF">2013-09-27T13:20:12Z</dcterms:modified>
</cp:coreProperties>
</file>