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5" r:id="rId3"/>
    <p:sldId id="269" r:id="rId4"/>
    <p:sldId id="261" r:id="rId5"/>
    <p:sldId id="263" r:id="rId6"/>
    <p:sldId id="276" r:id="rId7"/>
    <p:sldId id="266" r:id="rId8"/>
    <p:sldId id="267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ona.idnes.cz/foto.aspx?r=recepty&amp;c=A110713_151536_recepty_abr&amp;foto=ABR3c6bce_28ONA29b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PRACOVNÍ VÝCHOVA</a:t>
            </a:r>
          </a:p>
          <a:p>
            <a:r>
              <a:rPr lang="cs-CZ" dirty="0" smtClean="0"/>
              <a:t>ROČNÍK:7.</a:t>
            </a:r>
          </a:p>
          <a:p>
            <a:r>
              <a:rPr lang="cs-CZ" dirty="0" smtClean="0"/>
              <a:t>TÉMA: VAŘENÍ V CVIČNÉ KUCHYNI – ZELENINOVÁ POLÉVKA</a:t>
            </a:r>
          </a:p>
          <a:p>
            <a:r>
              <a:rPr lang="cs-CZ" dirty="0" smtClean="0"/>
              <a:t>AUTOR: MGR. IVA ŠKVARLOVÁ</a:t>
            </a:r>
          </a:p>
          <a:p>
            <a:r>
              <a:rPr lang="cs-CZ" dirty="0" smtClean="0"/>
              <a:t>DATUM VYTVOŘENÍ: 01.11. </a:t>
            </a:r>
            <a:r>
              <a:rPr lang="cs-CZ" smtClean="0"/>
              <a:t>2011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 32 _IŠ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316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a)  </a:t>
            </a:r>
            <a:r>
              <a:rPr lang="cs-CZ" b="1" dirty="0" smtClean="0"/>
              <a:t>Cílová </a:t>
            </a:r>
            <a:r>
              <a:rPr lang="cs-CZ" b="1" dirty="0"/>
              <a:t>skupina</a:t>
            </a:r>
            <a:r>
              <a:rPr lang="cs-CZ" dirty="0" smtClean="0"/>
              <a:t>: Práce </a:t>
            </a:r>
            <a:r>
              <a:rPr lang="cs-CZ" dirty="0"/>
              <a:t>je určena pro žáky 7. ročníku  </a:t>
            </a:r>
          </a:p>
          <a:p>
            <a:pPr marL="0" indent="0">
              <a:buNone/>
            </a:pPr>
            <a:r>
              <a:rPr lang="cs-CZ" dirty="0" smtClean="0"/>
              <a:t>              b)</a:t>
            </a:r>
            <a:r>
              <a:rPr lang="cs-CZ" b="1" dirty="0" smtClean="0"/>
              <a:t>Téma</a:t>
            </a:r>
            <a:r>
              <a:rPr lang="cs-CZ" dirty="0" smtClean="0"/>
              <a:t>: Teoretické </a:t>
            </a:r>
            <a:r>
              <a:rPr lang="cs-CZ" dirty="0"/>
              <a:t>základy zpracování surovin,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praktická </a:t>
            </a:r>
            <a:r>
              <a:rPr lang="cs-CZ" dirty="0"/>
              <a:t>práce, </a:t>
            </a:r>
            <a:r>
              <a:rPr lang="cs-CZ" dirty="0" smtClean="0"/>
              <a:t>polévka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c)</a:t>
            </a:r>
            <a:r>
              <a:rPr lang="cs-CZ" b="1" dirty="0" smtClean="0"/>
              <a:t>Cí</a:t>
            </a:r>
            <a:r>
              <a:rPr lang="cs-CZ" dirty="0" smtClean="0"/>
              <a:t>l</a:t>
            </a:r>
            <a:r>
              <a:rPr lang="cs-CZ" dirty="0"/>
              <a:t>: </a:t>
            </a:r>
            <a:r>
              <a:rPr lang="cs-CZ" dirty="0" smtClean="0"/>
              <a:t>Žáci </a:t>
            </a:r>
            <a:r>
              <a:rPr lang="cs-CZ" dirty="0"/>
              <a:t>využijí teoretické poznatky při práci v kuchyni,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získají </a:t>
            </a:r>
            <a:r>
              <a:rPr lang="cs-CZ" dirty="0"/>
              <a:t>manuální </a:t>
            </a:r>
            <a:r>
              <a:rPr lang="cs-CZ" dirty="0" smtClean="0"/>
              <a:t> zručnost </a:t>
            </a:r>
            <a:r>
              <a:rPr lang="cs-CZ" dirty="0"/>
              <a:t>a kuchařské dovedností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d)</a:t>
            </a:r>
            <a:r>
              <a:rPr lang="cs-CZ" b="1" dirty="0" smtClean="0"/>
              <a:t>Pomůcky</a:t>
            </a:r>
            <a:r>
              <a:rPr lang="cs-CZ" dirty="0" smtClean="0"/>
              <a:t>: pracovní </a:t>
            </a:r>
            <a:r>
              <a:rPr lang="cs-CZ" dirty="0"/>
              <a:t>list, suroviny, potřeby k vaření ve školní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cvičné kuchyňce, pracovní </a:t>
            </a:r>
            <a:r>
              <a:rPr lang="cs-CZ" dirty="0"/>
              <a:t>oblečení </a:t>
            </a:r>
          </a:p>
          <a:p>
            <a:pPr marL="0" indent="0">
              <a:buNone/>
            </a:pPr>
            <a:r>
              <a:rPr lang="cs-CZ" dirty="0" smtClean="0"/>
              <a:t>                e)</a:t>
            </a:r>
            <a:r>
              <a:rPr lang="cs-CZ" b="1" dirty="0" smtClean="0"/>
              <a:t>Klíčová </a:t>
            </a:r>
            <a:r>
              <a:rPr lang="cs-CZ" b="1" dirty="0"/>
              <a:t>slova</a:t>
            </a:r>
            <a:r>
              <a:rPr lang="cs-CZ" dirty="0" smtClean="0"/>
              <a:t>:  polévka, jíška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f)</a:t>
            </a:r>
            <a:r>
              <a:rPr lang="cs-CZ" b="1" dirty="0" smtClean="0"/>
              <a:t>Pilotáž</a:t>
            </a:r>
            <a:r>
              <a:rPr lang="cs-CZ" dirty="0" smtClean="0"/>
              <a:t>:   </a:t>
            </a:r>
          </a:p>
          <a:p>
            <a:pPr marL="0" indent="0">
              <a:buNone/>
            </a:pPr>
            <a:r>
              <a:rPr lang="cs-CZ" dirty="0" smtClean="0"/>
              <a:t> Žáci </a:t>
            </a:r>
            <a:r>
              <a:rPr lang="cs-CZ" dirty="0"/>
              <a:t>si ověřili svou manuální zručnosti při </a:t>
            </a:r>
            <a:r>
              <a:rPr lang="cs-CZ" dirty="0" smtClean="0"/>
              <a:t>přípravě polévky. </a:t>
            </a:r>
            <a:r>
              <a:rPr lang="cs-CZ" dirty="0"/>
              <a:t>Ocenili přehlednost zápisu receptu, zadání postupu práce a také možnost ochutnávkou ihned ověřit kvalitu svého výrobku. Také ocenili možnost aplikovat své nové vědomosti doma.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3200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PRACOVNÍ LIST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PRACOVNÍ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LIST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Zeleninová </a:t>
            </a:r>
            <a:r>
              <a:rPr lang="cs-CZ" dirty="0">
                <a:solidFill>
                  <a:srgbClr val="00B050"/>
                </a:solidFill>
              </a:rPr>
              <a:t>polévka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1.Obeznámení </a:t>
            </a:r>
            <a:r>
              <a:rPr lang="cs-CZ" dirty="0"/>
              <a:t>s receptem</a:t>
            </a:r>
          </a:p>
          <a:p>
            <a:pPr marL="0" indent="0">
              <a:buNone/>
            </a:pPr>
            <a:r>
              <a:rPr lang="cs-CZ" dirty="0" smtClean="0"/>
              <a:t> 2.Příprava zeleniny          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3.Vaření polévky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4.Příprava jíšky</a:t>
            </a:r>
          </a:p>
          <a:p>
            <a:pPr marL="0" indent="0">
              <a:buNone/>
            </a:pPr>
            <a:r>
              <a:rPr lang="cs-CZ" dirty="0" smtClean="0"/>
              <a:t> 5.Ochucení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6.Servírování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7.Ochutnávka    </a:t>
            </a:r>
            <a:endParaRPr lang="cs-CZ" dirty="0"/>
          </a:p>
          <a:p>
            <a:endParaRPr lang="cs-CZ" dirty="0"/>
          </a:p>
        </p:txBody>
      </p:sp>
      <p:pic>
        <p:nvPicPr>
          <p:cNvPr id="4" name="Obrázek 3" descr="C:\Users\ZS SLOVAN\AppData\Local\Microsoft\Windows\Temporary Internet Files\Content.IE5\A6MWZD1V\MC900347407[1].wmf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556792"/>
            <a:ext cx="2183765" cy="15271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39626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Zeleninová polévka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lvl="0" indent="0">
              <a:buNone/>
            </a:pPr>
            <a:r>
              <a:rPr lang="cs-CZ" b="1" dirty="0"/>
              <a:t>Suroviny </a:t>
            </a:r>
            <a:endParaRPr lang="cs-CZ" dirty="0"/>
          </a:p>
          <a:p>
            <a:r>
              <a:rPr lang="cs-CZ" dirty="0" smtClean="0"/>
              <a:t>Čerstvá</a:t>
            </a:r>
            <a:r>
              <a:rPr lang="cs-CZ" b="1" dirty="0" smtClean="0"/>
              <a:t> </a:t>
            </a:r>
            <a:r>
              <a:rPr lang="cs-CZ" dirty="0" smtClean="0"/>
              <a:t>mrkev, petržel, hrášek, zelená fazolka</a:t>
            </a:r>
          </a:p>
          <a:p>
            <a:pPr marL="0" indent="0">
              <a:buNone/>
            </a:pPr>
            <a:r>
              <a:rPr lang="cs-CZ" b="1" dirty="0" smtClean="0"/>
              <a:t>NEBO</a:t>
            </a:r>
          </a:p>
          <a:p>
            <a:pPr lvl="0"/>
            <a:r>
              <a:rPr lang="cs-CZ" dirty="0" smtClean="0"/>
              <a:t>mražená polévková zeleninová směs</a:t>
            </a:r>
          </a:p>
          <a:p>
            <a:pPr lvl="0"/>
            <a:r>
              <a:rPr lang="cs-CZ" dirty="0" smtClean="0"/>
              <a:t>1 menší cibule</a:t>
            </a:r>
          </a:p>
          <a:p>
            <a:pPr lvl="0"/>
            <a:r>
              <a:rPr lang="cs-CZ" dirty="0" smtClean="0"/>
              <a:t>2 menší brambory</a:t>
            </a:r>
          </a:p>
          <a:p>
            <a:pPr lvl="0"/>
            <a:r>
              <a:rPr lang="cs-CZ" dirty="0" smtClean="0"/>
              <a:t>2 lžíce másla</a:t>
            </a:r>
          </a:p>
          <a:p>
            <a:pPr lvl="0"/>
            <a:r>
              <a:rPr lang="cs-CZ" dirty="0" smtClean="0"/>
              <a:t>2 lžíce hladké mouky</a:t>
            </a:r>
          </a:p>
          <a:p>
            <a:pPr lvl="0"/>
            <a:r>
              <a:rPr lang="cs-CZ" dirty="0" smtClean="0"/>
              <a:t>1,5 litru vody</a:t>
            </a:r>
          </a:p>
          <a:p>
            <a:pPr lvl="0"/>
            <a:r>
              <a:rPr lang="cs-CZ" dirty="0" smtClean="0"/>
              <a:t>nať z lahůdkové cibulky nebo petrželky</a:t>
            </a:r>
          </a:p>
          <a:p>
            <a:pPr lvl="0"/>
            <a:r>
              <a:rPr lang="cs-CZ" dirty="0" smtClean="0"/>
              <a:t>špetka pepře, sůl</a:t>
            </a:r>
          </a:p>
          <a:p>
            <a:endParaRPr lang="cs-CZ" dirty="0"/>
          </a:p>
        </p:txBody>
      </p:sp>
      <p:pic>
        <p:nvPicPr>
          <p:cNvPr id="1026" name="Picture 2" descr="C:\Users\ZS SLOVAN\AppData\Local\Microsoft\Windows\Temporary Internet Files\Content.IE5\L4P2QOMS\MP90022739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928" y="2276872"/>
            <a:ext cx="2305856" cy="3441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Zeleninová polévka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        </a:t>
            </a:r>
            <a:r>
              <a:rPr lang="cs-CZ" b="1" dirty="0" smtClean="0">
                <a:solidFill>
                  <a:srgbClr val="FF0000"/>
                </a:solidFill>
              </a:rPr>
              <a:t>Postup práce:</a:t>
            </a:r>
          </a:p>
          <a:p>
            <a:pPr marL="0" lvl="0" indent="0">
              <a:buNone/>
            </a:pPr>
            <a:r>
              <a:rPr lang="cs-CZ" b="1" dirty="0" smtClean="0"/>
              <a:t>1</a:t>
            </a:r>
            <a:r>
              <a:rPr lang="cs-CZ" dirty="0" smtClean="0"/>
              <a:t>.V hrnci rozpusťte máslo, na které nasypte oloupanou a na jemno nakrájenou cibulku.</a:t>
            </a:r>
          </a:p>
          <a:p>
            <a:pPr marL="0" lvl="0" indent="0">
              <a:buNone/>
            </a:pPr>
            <a:r>
              <a:rPr lang="cs-CZ" b="1" dirty="0" smtClean="0"/>
              <a:t>2</a:t>
            </a:r>
            <a:r>
              <a:rPr lang="cs-CZ" dirty="0" smtClean="0"/>
              <a:t>.Cibulku nechte na másle zesklovatět, pak přidejte mraženou zeleninu.</a:t>
            </a:r>
          </a:p>
          <a:p>
            <a:pPr marL="0" lvl="0" indent="0">
              <a:buNone/>
            </a:pPr>
            <a:r>
              <a:rPr lang="cs-CZ" b="1" dirty="0" smtClean="0"/>
              <a:t>3</a:t>
            </a:r>
            <a:r>
              <a:rPr lang="cs-CZ" dirty="0" smtClean="0"/>
              <a:t>.Mraženou zeleninu v hrnci trochu na cibulce restujte, ještě chvilku smažte a potom směs zalijte horkou vodou.</a:t>
            </a:r>
          </a:p>
          <a:p>
            <a:pPr marL="0" lvl="0" indent="0">
              <a:buNone/>
            </a:pPr>
            <a:r>
              <a:rPr lang="cs-CZ" b="1" dirty="0" smtClean="0"/>
              <a:t>4</a:t>
            </a:r>
            <a:r>
              <a:rPr lang="cs-CZ" dirty="0" smtClean="0"/>
              <a:t>.Polévku osolte, opepřete a vařte 20 minut.</a:t>
            </a:r>
          </a:p>
          <a:p>
            <a:pPr marL="0" lvl="0" indent="0">
              <a:buNone/>
            </a:pPr>
            <a:r>
              <a:rPr lang="cs-CZ" b="1" dirty="0" smtClean="0"/>
              <a:t>5.</a:t>
            </a:r>
            <a:r>
              <a:rPr lang="cs-CZ" dirty="0" smtClean="0"/>
              <a:t>Po dvaceti minutách vaření polévky  připravte jíšku,vlijte do polévky</a:t>
            </a:r>
            <a:r>
              <a:rPr lang="cs-CZ" dirty="0"/>
              <a:t>. </a:t>
            </a:r>
            <a:endParaRPr lang="cs-CZ" dirty="0" smtClean="0"/>
          </a:p>
          <a:p>
            <a:pPr marL="0" lvl="0" indent="0">
              <a:buNone/>
            </a:pPr>
            <a:r>
              <a:rPr lang="cs-CZ" b="1" dirty="0" smtClean="0"/>
              <a:t>6.</a:t>
            </a:r>
            <a:r>
              <a:rPr lang="cs-CZ" dirty="0" smtClean="0"/>
              <a:t>Těsně před podáváním polévku ozdobte na proužky nakrájenou cibulovou natí a servírujte s čerstvou houskou anebo s čerstvými v troubě opečenými plátky bagety.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PAK </a:t>
            </a:r>
            <a:r>
              <a:rPr lang="cs-CZ" dirty="0">
                <a:solidFill>
                  <a:srgbClr val="FF0000"/>
                </a:solidFill>
              </a:rPr>
              <a:t>UŽ JEN DOBROU CHUŤ 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J</a:t>
            </a:r>
            <a:r>
              <a:rPr lang="cs-CZ" dirty="0" smtClean="0">
                <a:solidFill>
                  <a:srgbClr val="FF0000"/>
                </a:solidFill>
              </a:rPr>
              <a:t>íška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>
                <a:solidFill>
                  <a:srgbClr val="FF0000"/>
                </a:solidFill>
              </a:rPr>
              <a:t>Jíška</a:t>
            </a:r>
            <a:r>
              <a:rPr lang="cs-CZ" dirty="0"/>
              <a:t> se zhotovuje </a:t>
            </a:r>
            <a:r>
              <a:rPr lang="cs-CZ" dirty="0" smtClean="0"/>
              <a:t>z přibližně </a:t>
            </a:r>
            <a:r>
              <a:rPr lang="cs-CZ" dirty="0"/>
              <a:t>stejného množství tuku a mouky. Používá se do ní </a:t>
            </a:r>
            <a:r>
              <a:rPr lang="cs-CZ" dirty="0" smtClean="0"/>
              <a:t>především hladká mouka, </a:t>
            </a:r>
            <a:r>
              <a:rPr lang="cs-CZ" dirty="0"/>
              <a:t>která zajistí pokrmu </a:t>
            </a:r>
            <a:r>
              <a:rPr lang="cs-CZ" dirty="0" smtClean="0"/>
              <a:t>jemnost a zahustí ho.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Suroviny:</a:t>
            </a:r>
            <a:r>
              <a:rPr lang="cs-CZ" dirty="0" smtClean="0"/>
              <a:t>5 dkg másla,5dkg hladké mouky,1dcl vlažné vody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smtClean="0">
                <a:solidFill>
                  <a:srgbClr val="FF0000"/>
                </a:solidFill>
              </a:rPr>
              <a:t>Základní postup</a:t>
            </a:r>
            <a:r>
              <a:rPr lang="cs-CZ" dirty="0" smtClean="0"/>
              <a:t>:</a:t>
            </a:r>
          </a:p>
          <a:p>
            <a:r>
              <a:rPr lang="cs-CZ" dirty="0"/>
              <a:t>D</a:t>
            </a:r>
            <a:r>
              <a:rPr lang="cs-CZ" dirty="0" smtClean="0"/>
              <a:t>o </a:t>
            </a:r>
            <a:r>
              <a:rPr lang="cs-CZ" dirty="0"/>
              <a:t>rozehřátého </a:t>
            </a:r>
            <a:r>
              <a:rPr lang="cs-CZ" dirty="0" smtClean="0"/>
              <a:t>tuku </a:t>
            </a:r>
            <a:r>
              <a:rPr lang="cs-CZ" dirty="0"/>
              <a:t>se vmíchá mouka. Pak se praží, dokud nezmizí </a:t>
            </a:r>
            <a:r>
              <a:rPr lang="cs-CZ" dirty="0" smtClean="0"/>
              <a:t>chuť mouky, barva jíšky je světle hnědá. </a:t>
            </a:r>
            <a:r>
              <a:rPr lang="cs-CZ" dirty="0"/>
              <a:t>Čerstvě zhotovená jíška se zalije </a:t>
            </a:r>
            <a:r>
              <a:rPr lang="cs-CZ" dirty="0" smtClean="0"/>
              <a:t>vodou a </a:t>
            </a:r>
            <a:r>
              <a:rPr lang="cs-CZ" dirty="0"/>
              <a:t>povaří se alespoň </a:t>
            </a:r>
            <a:r>
              <a:rPr lang="cs-CZ" dirty="0" smtClean="0"/>
              <a:t>5 minut. </a:t>
            </a:r>
          </a:p>
          <a:p>
            <a:r>
              <a:rPr lang="cs-CZ" dirty="0" smtClean="0"/>
              <a:t>Tekutina </a:t>
            </a:r>
            <a:r>
              <a:rPr lang="cs-CZ" dirty="0"/>
              <a:t>by se měla přidávat po menších částech za stálého míchání, aby nevznikly hrudky, a neměla by být horká či dokonce vařící.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6670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Zeleninová polévka</a:t>
            </a:r>
            <a:endParaRPr lang="cs-CZ" dirty="0"/>
          </a:p>
        </p:txBody>
      </p:sp>
      <p:pic>
        <p:nvPicPr>
          <p:cNvPr id="4" name="Zástupný symbol pro obsah 3" descr="Zelňačka.">
            <a:hlinkClick r:id="rId2"/>
          </p:cNvPr>
          <p:cNvPicPr>
            <a:picLocks noGrp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143108" y="2500306"/>
            <a:ext cx="5572164" cy="2928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SERVÍROVÁNÍ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2" name="Picture 4" descr="C:\Users\ZS SLOVAN\AppData\Local\Microsoft\Windows\Temporary Internet Files\Content.IE5\SWYL7UV4\MP9004223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28800"/>
            <a:ext cx="7273354" cy="4847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5774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Seznam zdrojů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Zdroj: vlastní tvorba autora</a:t>
            </a:r>
          </a:p>
          <a:p>
            <a:r>
              <a:rPr lang="cs-CZ" dirty="0"/>
              <a:t>Foto: vlastní fotoalbum autora</a:t>
            </a:r>
          </a:p>
          <a:p>
            <a:r>
              <a:rPr lang="en-US" dirty="0"/>
              <a:t>Dostupný z http://office.microsoft.com/cs-cz/images/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1834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285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PRACOVNÍ LIST</vt:lpstr>
      <vt:lpstr>Zeleninová polévka</vt:lpstr>
      <vt:lpstr>Zeleninová polévka </vt:lpstr>
      <vt:lpstr>Jíška</vt:lpstr>
      <vt:lpstr>Zeleninová polévka</vt:lpstr>
      <vt:lpstr>SERVÍROVÁNÍ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Pracovní výchova 2011 -12</dc:title>
  <dc:creator>Iva</dc:creator>
  <cp:lastModifiedBy>ZS SLOVAN</cp:lastModifiedBy>
  <cp:revision>27</cp:revision>
  <dcterms:created xsi:type="dcterms:W3CDTF">2011-10-07T18:02:10Z</dcterms:created>
  <dcterms:modified xsi:type="dcterms:W3CDTF">2012-08-02T12:51:25Z</dcterms:modified>
</cp:coreProperties>
</file>