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98" r:id="rId2"/>
    <p:sldId id="256" r:id="rId3"/>
    <p:sldId id="292" r:id="rId4"/>
    <p:sldId id="264" r:id="rId5"/>
    <p:sldId id="266" r:id="rId6"/>
    <p:sldId id="262" r:id="rId7"/>
    <p:sldId id="260" r:id="rId8"/>
    <p:sldId id="297" r:id="rId9"/>
    <p:sldId id="296" r:id="rId10"/>
    <p:sldId id="263" r:id="rId11"/>
    <p:sldId id="258" r:id="rId12"/>
    <p:sldId id="261" r:id="rId13"/>
    <p:sldId id="257" r:id="rId14"/>
    <p:sldId id="271" r:id="rId15"/>
    <p:sldId id="285" r:id="rId16"/>
    <p:sldId id="295" r:id="rId17"/>
    <p:sldId id="29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2" autoAdjust="0"/>
    <p:restoredTop sz="94709" autoAdjust="0"/>
  </p:normalViewPr>
  <p:slideViewPr>
    <p:cSldViewPr>
      <p:cViewPr varScale="1">
        <p:scale>
          <a:sx n="103" d="100"/>
          <a:sy n="103" d="100"/>
        </p:scale>
        <p:origin x="-1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1291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69F117-1A6B-4228-869C-C085F720BEE1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647344-8B60-44C0-BC30-1D6F650BE4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8928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647344-8B60-44C0-BC30-1D6F650BE4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 b="1" i="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C8DD65-B9CA-4022-8B25-62EFE69262CE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357E9C-B0E1-463B-BE7C-29C75730B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masvorel.cz/hlemyzd-zahradni-helix-pomatia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9/Chroust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iroda.cz/lexikon.php?detail=873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1/Aedes_albopictus_on_human_skin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upload.wikimedia.org/wikipedia/commons/a/a0/Mantid_August_2007-2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f/Musca_domestica_September_2007-1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e/Mrowka_rudnica_formica_rufa_small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umpersky.rej.cz/clanky/nosorozik-kapucinek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ephoto.cz/priroda/170-rohac-obecny-nejvetsi-brouk.htm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naturephoto.com/galerie/bezobratli-invertebrates-wirbellosen/bezobratli-invertebrates-wirbellose/4162-slimak-nejvetsi-limax-maximus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8/Lady_beetle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zistromy.cz/cz/les/zivocichove-v-lese/hmyz/brouci/tesarik-obrovsky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0/Regenwurm1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331640" y="4509120"/>
            <a:ext cx="6264275" cy="1872207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	Mgr. Světlana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Bezobratlí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říjen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 b="1">
                <a:solidFill>
                  <a:schemeClr val="accent1">
                    <a:lumMod val="75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TextovéPole 16"/>
          <p:cNvSpPr txBox="1"/>
          <p:nvPr/>
        </p:nvSpPr>
        <p:spPr>
          <a:xfrm>
            <a:off x="1403648" y="4005064"/>
            <a:ext cx="64084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800" b="1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9" name="Obrázek 8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476672"/>
            <a:ext cx="6532240" cy="110227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Živočichové na Břeclavsku - bezobratlí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1628800"/>
            <a:ext cx="6172200" cy="1296144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Encyklopedický seznam a </a:t>
            </a: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popis živočichů</a:t>
            </a:r>
          </a:p>
          <a:p>
            <a:r>
              <a:rPr lang="cs-CZ">
                <a:solidFill>
                  <a:schemeClr val="accent1">
                    <a:lumMod val="75000"/>
                  </a:schemeClr>
                </a:solidFill>
              </a:rPr>
              <a:t>Karty je možno vytisknout a používat jako doplňkový materiál při výuce.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Seznam živočichů – hmyz a bezobratlí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Hlemýžď zahradní</a:t>
            </a:r>
          </a:p>
          <a:p>
            <a:r>
              <a:rPr lang="cs-CZ" dirty="0" smtClean="0"/>
              <a:t>Chroust obecný</a:t>
            </a:r>
          </a:p>
          <a:p>
            <a:r>
              <a:rPr lang="cs-CZ" dirty="0" err="1" smtClean="0"/>
              <a:t>Komárovití</a:t>
            </a:r>
            <a:endParaRPr lang="cs-CZ" dirty="0" smtClean="0"/>
          </a:p>
          <a:p>
            <a:r>
              <a:rPr lang="cs-CZ" dirty="0" smtClean="0"/>
              <a:t>Klíště obecné</a:t>
            </a:r>
          </a:p>
          <a:p>
            <a:r>
              <a:rPr lang="cs-CZ" dirty="0" smtClean="0"/>
              <a:t>Kudlanka nábožná</a:t>
            </a:r>
          </a:p>
          <a:p>
            <a:r>
              <a:rPr lang="cs-CZ" dirty="0" smtClean="0"/>
              <a:t>Moucha domácí</a:t>
            </a:r>
          </a:p>
          <a:p>
            <a:r>
              <a:rPr lang="cs-CZ" dirty="0" err="1" smtClean="0"/>
              <a:t>Mravencovití</a:t>
            </a:r>
            <a:endParaRPr lang="cs-CZ" dirty="0" smtClean="0"/>
          </a:p>
          <a:p>
            <a:r>
              <a:rPr lang="cs-CZ" dirty="0" smtClean="0"/>
              <a:t>Nosorožík kapucínek</a:t>
            </a:r>
          </a:p>
          <a:p>
            <a:r>
              <a:rPr lang="cs-CZ" dirty="0" smtClean="0"/>
              <a:t>Roháč obecný</a:t>
            </a:r>
          </a:p>
          <a:p>
            <a:r>
              <a:rPr lang="cs-CZ" dirty="0" smtClean="0"/>
              <a:t>Slimák největší</a:t>
            </a:r>
          </a:p>
          <a:p>
            <a:r>
              <a:rPr lang="cs-CZ" dirty="0" smtClean="0"/>
              <a:t>Slunéčko sedmitečné</a:t>
            </a:r>
          </a:p>
          <a:p>
            <a:r>
              <a:rPr lang="cs-CZ" dirty="0" smtClean="0"/>
              <a:t>Tesařík obrovský</a:t>
            </a:r>
          </a:p>
          <a:p>
            <a:r>
              <a:rPr lang="cs-CZ" dirty="0" smtClean="0"/>
              <a:t>Žížala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Hlemýžď zahradní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třída: plži</a:t>
            </a:r>
          </a:p>
          <a:p>
            <a:r>
              <a:rPr lang="cs-CZ" dirty="0" smtClean="0"/>
              <a:t>délka: </a:t>
            </a:r>
            <a:r>
              <a:rPr lang="en-US" dirty="0" err="1" smtClean="0"/>
              <a:t>kulovit</a:t>
            </a:r>
            <a:r>
              <a:rPr lang="cs-CZ" dirty="0" smtClean="0"/>
              <a:t>á</a:t>
            </a:r>
            <a:r>
              <a:rPr lang="en-US" dirty="0" smtClean="0"/>
              <a:t> </a:t>
            </a:r>
            <a:r>
              <a:rPr lang="en-US" dirty="0" err="1" smtClean="0"/>
              <a:t>pravotočiv</a:t>
            </a:r>
            <a:r>
              <a:rPr lang="cs-CZ" dirty="0" smtClean="0"/>
              <a:t>á</a:t>
            </a:r>
            <a:r>
              <a:rPr lang="en-US" dirty="0" smtClean="0"/>
              <a:t> u</a:t>
            </a:r>
            <a:r>
              <a:rPr lang="cs-CZ" dirty="0" smtClean="0"/>
              <a:t>lita,</a:t>
            </a:r>
            <a:r>
              <a:rPr lang="en-US" dirty="0" smtClean="0"/>
              <a:t> </a:t>
            </a:r>
            <a:r>
              <a:rPr lang="en-US" dirty="0" err="1" smtClean="0"/>
              <a:t>širo</a:t>
            </a:r>
            <a:r>
              <a:rPr lang="cs-CZ" dirty="0" err="1" smtClean="0"/>
              <a:t>ká</a:t>
            </a:r>
            <a:r>
              <a:rPr lang="en-US" dirty="0" smtClean="0"/>
              <a:t> 32-50 mm a </a:t>
            </a:r>
            <a:r>
              <a:rPr lang="en-US" dirty="0" err="1" smtClean="0"/>
              <a:t>vysok</a:t>
            </a:r>
            <a:r>
              <a:rPr lang="cs-CZ" dirty="0" smtClean="0"/>
              <a:t>á</a:t>
            </a:r>
            <a:r>
              <a:rPr lang="en-US" dirty="0" smtClean="0"/>
              <a:t> 30-50 mm</a:t>
            </a:r>
            <a:r>
              <a:rPr lang="cs-CZ" dirty="0" smtClean="0"/>
              <a:t>. </a:t>
            </a:r>
            <a:r>
              <a:rPr lang="en-US" dirty="0" err="1" smtClean="0"/>
              <a:t>Tělo</a:t>
            </a:r>
            <a:r>
              <a:rPr lang="en-US" dirty="0" smtClean="0"/>
              <a:t> je </a:t>
            </a:r>
            <a:r>
              <a:rPr lang="cs-CZ" dirty="0" smtClean="0"/>
              <a:t>d</a:t>
            </a:r>
            <a:r>
              <a:rPr lang="en-US" dirty="0" err="1" smtClean="0"/>
              <a:t>louhé</a:t>
            </a:r>
            <a:r>
              <a:rPr lang="en-US" dirty="0" smtClean="0"/>
              <a:t> </a:t>
            </a:r>
            <a:r>
              <a:rPr lang="en-US" dirty="0" err="1" smtClean="0"/>
              <a:t>asi</a:t>
            </a:r>
            <a:r>
              <a:rPr lang="en-US" dirty="0" smtClean="0"/>
              <a:t> 10</a:t>
            </a:r>
            <a:r>
              <a:rPr lang="cs-CZ" dirty="0" smtClean="0"/>
              <a:t> cm.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 smtClean="0"/>
              <a:t>charakteristika:</a:t>
            </a:r>
            <a:r>
              <a:rPr lang="en-US" dirty="0" smtClean="0"/>
              <a:t> H</a:t>
            </a:r>
            <a:r>
              <a:rPr lang="cs-CZ" dirty="0" err="1" smtClean="0"/>
              <a:t>lava</a:t>
            </a:r>
            <a:r>
              <a:rPr lang="en-US" dirty="0" smtClean="0"/>
              <a:t> </a:t>
            </a:r>
            <a:r>
              <a:rPr lang="en-US" dirty="0" err="1" smtClean="0"/>
              <a:t>nese</a:t>
            </a:r>
            <a:r>
              <a:rPr lang="en-US" dirty="0" smtClean="0"/>
              <a:t> 2 </a:t>
            </a:r>
            <a:r>
              <a:rPr lang="en-US" dirty="0" err="1" smtClean="0"/>
              <a:t>páry</a:t>
            </a:r>
            <a:r>
              <a:rPr lang="en-US" dirty="0" smtClean="0"/>
              <a:t> </a:t>
            </a:r>
            <a:r>
              <a:rPr lang="en-US" dirty="0" err="1" smtClean="0"/>
              <a:t>tykadel</a:t>
            </a:r>
            <a:r>
              <a:rPr lang="en-US" dirty="0" smtClean="0"/>
              <a:t>, z </a:t>
            </a:r>
            <a:r>
              <a:rPr lang="en-US" dirty="0" err="1" smtClean="0"/>
              <a:t>nichž</a:t>
            </a:r>
            <a:r>
              <a:rPr lang="en-US" dirty="0" smtClean="0"/>
              <a:t> ten </a:t>
            </a:r>
            <a:r>
              <a:rPr lang="en-US" dirty="0" err="1" smtClean="0"/>
              <a:t>delší</a:t>
            </a:r>
            <a:r>
              <a:rPr lang="en-US" dirty="0" smtClean="0"/>
              <a:t> </a:t>
            </a:r>
            <a:r>
              <a:rPr lang="en-US" dirty="0" err="1" smtClean="0"/>
              <a:t>pár</a:t>
            </a:r>
            <a:r>
              <a:rPr lang="en-US" dirty="0" smtClean="0"/>
              <a:t> </a:t>
            </a:r>
            <a:r>
              <a:rPr lang="en-US" dirty="0" err="1" smtClean="0"/>
              <a:t>nese</a:t>
            </a:r>
            <a:r>
              <a:rPr lang="en-US" dirty="0" smtClean="0"/>
              <a:t> o</a:t>
            </a:r>
            <a:r>
              <a:rPr lang="cs-CZ" dirty="0" smtClean="0"/>
              <a:t>či</a:t>
            </a:r>
            <a:r>
              <a:rPr lang="en-US" dirty="0" smtClean="0"/>
              <a:t> a </a:t>
            </a:r>
            <a:r>
              <a:rPr lang="en-US" dirty="0" err="1" smtClean="0"/>
              <a:t>kratší</a:t>
            </a:r>
            <a:r>
              <a:rPr lang="en-US" dirty="0" smtClean="0"/>
              <a:t> </a:t>
            </a:r>
            <a:r>
              <a:rPr lang="en-US" dirty="0" err="1" smtClean="0"/>
              <a:t>pár</a:t>
            </a:r>
            <a:r>
              <a:rPr lang="en-US" dirty="0" smtClean="0"/>
              <a:t> je </a:t>
            </a:r>
            <a:r>
              <a:rPr lang="en-US" dirty="0" err="1" smtClean="0"/>
              <a:t>orgánem</a:t>
            </a:r>
            <a:r>
              <a:rPr lang="en-US" dirty="0" smtClean="0"/>
              <a:t> č</a:t>
            </a:r>
            <a:r>
              <a:rPr lang="cs-CZ" dirty="0" err="1" smtClean="0"/>
              <a:t>ichu</a:t>
            </a:r>
            <a:r>
              <a:rPr lang="cs-CZ" dirty="0" smtClean="0"/>
              <a:t> a hmatu</a:t>
            </a:r>
            <a:r>
              <a:rPr lang="en-US" dirty="0" smtClean="0"/>
              <a:t>. </a:t>
            </a:r>
            <a:r>
              <a:rPr lang="en-US" dirty="0" err="1" smtClean="0"/>
              <a:t>Ústní</a:t>
            </a:r>
            <a:r>
              <a:rPr lang="en-US" dirty="0" smtClean="0"/>
              <a:t> </a:t>
            </a:r>
            <a:r>
              <a:rPr lang="en-US" dirty="0" err="1" smtClean="0"/>
              <a:t>otvor</a:t>
            </a:r>
            <a:r>
              <a:rPr lang="en-US" dirty="0" smtClean="0"/>
              <a:t> </a:t>
            </a:r>
            <a:r>
              <a:rPr lang="en-US" dirty="0" err="1" smtClean="0"/>
              <a:t>obsahuje</a:t>
            </a:r>
            <a:r>
              <a:rPr lang="en-US" dirty="0" smtClean="0"/>
              <a:t> </a:t>
            </a:r>
            <a:r>
              <a:rPr lang="en-US" dirty="0" err="1" smtClean="0"/>
              <a:t>uvnitř</a:t>
            </a:r>
            <a:r>
              <a:rPr lang="en-US" dirty="0" smtClean="0"/>
              <a:t> r</a:t>
            </a:r>
            <a:r>
              <a:rPr lang="cs-CZ" dirty="0" err="1" smtClean="0"/>
              <a:t>adulu</a:t>
            </a:r>
            <a:r>
              <a:rPr lang="en-US" dirty="0" smtClean="0"/>
              <a:t>, </a:t>
            </a:r>
            <a:r>
              <a:rPr lang="en-US" dirty="0" err="1" smtClean="0"/>
              <a:t>což</a:t>
            </a:r>
            <a:r>
              <a:rPr lang="en-US" dirty="0" smtClean="0"/>
              <a:t> je </a:t>
            </a:r>
            <a:r>
              <a:rPr lang="en-US" dirty="0" err="1" smtClean="0"/>
              <a:t>pilníkovitá</a:t>
            </a:r>
            <a:r>
              <a:rPr lang="en-US" dirty="0" smtClean="0"/>
              <a:t> </a:t>
            </a:r>
            <a:r>
              <a:rPr lang="en-US" dirty="0" err="1" smtClean="0"/>
              <a:t>chitinová</a:t>
            </a:r>
            <a:r>
              <a:rPr lang="en-US" dirty="0" smtClean="0"/>
              <a:t> </a:t>
            </a:r>
            <a:r>
              <a:rPr lang="en-US" dirty="0" err="1" smtClean="0"/>
              <a:t>destička</a:t>
            </a:r>
            <a:r>
              <a:rPr lang="en-US" dirty="0" smtClean="0"/>
              <a:t>. </a:t>
            </a:r>
            <a:r>
              <a:rPr lang="en-US" dirty="0" err="1" smtClean="0"/>
              <a:t>Svalnatá</a:t>
            </a:r>
            <a:r>
              <a:rPr lang="en-US" dirty="0" smtClean="0"/>
              <a:t> </a:t>
            </a:r>
            <a:r>
              <a:rPr lang="en-US" dirty="0" err="1" smtClean="0"/>
              <a:t>noha</a:t>
            </a:r>
            <a:r>
              <a:rPr lang="en-US" dirty="0" smtClean="0"/>
              <a:t> </a:t>
            </a:r>
            <a:r>
              <a:rPr lang="en-US" dirty="0" err="1" smtClean="0"/>
              <a:t>vylučuje</a:t>
            </a:r>
            <a:r>
              <a:rPr lang="en-US" dirty="0" smtClean="0"/>
              <a:t> h</a:t>
            </a:r>
            <a:r>
              <a:rPr lang="cs-CZ" dirty="0" smtClean="0"/>
              <a:t>len</a:t>
            </a:r>
            <a:r>
              <a:rPr lang="en-US" dirty="0" smtClean="0"/>
              <a:t>, </a:t>
            </a:r>
            <a:r>
              <a:rPr lang="en-US" dirty="0" err="1" smtClean="0"/>
              <a:t>který</a:t>
            </a:r>
            <a:r>
              <a:rPr lang="en-US" dirty="0" smtClean="0"/>
              <a:t> </a:t>
            </a:r>
            <a:r>
              <a:rPr lang="en-US" dirty="0" err="1" smtClean="0"/>
              <a:t>slouží</a:t>
            </a:r>
            <a:r>
              <a:rPr lang="en-US" dirty="0" smtClean="0"/>
              <a:t> k </a:t>
            </a:r>
            <a:r>
              <a:rPr lang="en-US" dirty="0" err="1" smtClean="0"/>
              <a:t>pohybu</a:t>
            </a:r>
            <a:r>
              <a:rPr lang="en-US" dirty="0" smtClean="0"/>
              <a:t>.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žlutohnědou</a:t>
            </a:r>
            <a:r>
              <a:rPr lang="en-US" dirty="0" smtClean="0"/>
              <a:t> </a:t>
            </a:r>
            <a:r>
              <a:rPr lang="en-US" dirty="0" err="1" smtClean="0"/>
              <a:t>schránku</a:t>
            </a:r>
            <a:r>
              <a:rPr lang="en-US" dirty="0" smtClean="0"/>
              <a:t> s </a:t>
            </a:r>
            <a:r>
              <a:rPr lang="en-US" dirty="0" err="1" smtClean="0"/>
              <a:t>tmavými</a:t>
            </a:r>
            <a:r>
              <a:rPr lang="en-US" dirty="0" smtClean="0"/>
              <a:t> </a:t>
            </a:r>
            <a:r>
              <a:rPr lang="en-US" dirty="0" err="1" smtClean="0"/>
              <a:t>pásky</a:t>
            </a:r>
            <a:r>
              <a:rPr lang="en-US" dirty="0" smtClean="0"/>
              <a:t>. </a:t>
            </a:r>
            <a:r>
              <a:rPr lang="en-US" dirty="0" err="1" smtClean="0"/>
              <a:t>Dožívá</a:t>
            </a:r>
            <a:r>
              <a:rPr lang="en-US" dirty="0" smtClean="0"/>
              <a:t> se </a:t>
            </a:r>
            <a:r>
              <a:rPr lang="en-US" dirty="0" err="1" smtClean="0"/>
              <a:t>až</a:t>
            </a:r>
            <a:r>
              <a:rPr lang="en-US" dirty="0" smtClean="0"/>
              <a:t> </a:t>
            </a:r>
            <a:r>
              <a:rPr lang="en-US" dirty="0" err="1" smtClean="0"/>
              <a:t>šesti</a:t>
            </a:r>
            <a:r>
              <a:rPr lang="en-US" dirty="0" smtClean="0"/>
              <a:t> let, </a:t>
            </a:r>
            <a:r>
              <a:rPr lang="en-US" dirty="0" err="1" smtClean="0"/>
              <a:t>vyskytuje</a:t>
            </a:r>
            <a:r>
              <a:rPr lang="en-US" dirty="0" smtClean="0"/>
              <a:t> se v k</a:t>
            </a:r>
            <a:r>
              <a:rPr lang="cs-CZ" dirty="0" err="1" smtClean="0"/>
              <a:t>řovinách</a:t>
            </a:r>
            <a:r>
              <a:rPr lang="cs-CZ" dirty="0" smtClean="0"/>
              <a:t> a hájích</a:t>
            </a:r>
            <a:r>
              <a:rPr lang="en-US" dirty="0" smtClean="0"/>
              <a:t>, ale </a:t>
            </a:r>
            <a:r>
              <a:rPr lang="en-US" dirty="0" err="1" smtClean="0"/>
              <a:t>často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v z</a:t>
            </a:r>
            <a:r>
              <a:rPr lang="cs-CZ" dirty="0" err="1" smtClean="0"/>
              <a:t>ahradách</a:t>
            </a:r>
            <a:r>
              <a:rPr lang="en-US" dirty="0" smtClean="0"/>
              <a:t>. </a:t>
            </a:r>
            <a:r>
              <a:rPr lang="en-US" dirty="0" err="1" smtClean="0"/>
              <a:t>Zimu</a:t>
            </a:r>
            <a:r>
              <a:rPr lang="en-US" dirty="0" smtClean="0"/>
              <a:t> </a:t>
            </a:r>
            <a:r>
              <a:rPr lang="en-US" dirty="0" err="1" smtClean="0"/>
              <a:t>přečkává</a:t>
            </a:r>
            <a:r>
              <a:rPr lang="en-US" dirty="0" smtClean="0"/>
              <a:t> v </a:t>
            </a:r>
            <a:r>
              <a:rPr lang="en-US" dirty="0" err="1" smtClean="0"/>
              <a:t>půd</a:t>
            </a:r>
            <a:r>
              <a:rPr lang="cs-CZ" dirty="0" err="1" smtClean="0"/>
              <a:t>ě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556792"/>
            <a:ext cx="3657600" cy="2745575"/>
          </a:xfrm>
        </p:spPr>
      </p:pic>
      <p:sp>
        <p:nvSpPr>
          <p:cNvPr id="6" name="Obdélník 5"/>
          <p:cNvSpPr/>
          <p:nvPr/>
        </p:nvSpPr>
        <p:spPr>
          <a:xfrm>
            <a:off x="467544" y="4726885"/>
            <a:ext cx="3888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http://www.tomasvorel.cz/hlemyzd-zahradni-helix-pomatia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Chroust obecný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357298"/>
            <a:ext cx="3657600" cy="481490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řád: brouci</a:t>
            </a:r>
          </a:p>
          <a:p>
            <a:r>
              <a:rPr lang="cs-CZ" dirty="0" smtClean="0"/>
              <a:t>délka: až 3 cm</a:t>
            </a:r>
          </a:p>
          <a:p>
            <a:r>
              <a:rPr lang="cs-CZ" dirty="0" smtClean="0"/>
              <a:t>charakteristika: Chroust </a:t>
            </a:r>
            <a:r>
              <a:rPr lang="en-US" dirty="0" err="1" smtClean="0"/>
              <a:t>lét</a:t>
            </a:r>
            <a:r>
              <a:rPr lang="cs-CZ" dirty="0" smtClean="0"/>
              <a:t>á</a:t>
            </a:r>
            <a:r>
              <a:rPr lang="en-US" dirty="0" smtClean="0"/>
              <a:t> </a:t>
            </a:r>
            <a:r>
              <a:rPr lang="en-US" dirty="0" err="1" smtClean="0"/>
              <a:t>obvykle</a:t>
            </a:r>
            <a:r>
              <a:rPr lang="en-US" dirty="0" smtClean="0"/>
              <a:t> </a:t>
            </a:r>
            <a:r>
              <a:rPr lang="en-US" dirty="0" err="1" smtClean="0"/>
              <a:t>za</a:t>
            </a:r>
            <a:r>
              <a:rPr lang="en-US" dirty="0" smtClean="0"/>
              <a:t> </a:t>
            </a:r>
            <a:r>
              <a:rPr lang="en-US" dirty="0" err="1" smtClean="0"/>
              <a:t>tmy</a:t>
            </a:r>
            <a:r>
              <a:rPr lang="en-US" dirty="0" smtClean="0"/>
              <a:t>. Pro </a:t>
            </a:r>
            <a:r>
              <a:rPr lang="en-US" dirty="0" err="1" smtClean="0"/>
              <a:t>chrousta</a:t>
            </a:r>
            <a:r>
              <a:rPr lang="en-US" dirty="0" smtClean="0"/>
              <a:t> </a:t>
            </a:r>
            <a:r>
              <a:rPr lang="en-US" dirty="0" err="1" smtClean="0"/>
              <a:t>obecného</a:t>
            </a:r>
            <a:r>
              <a:rPr lang="en-US" dirty="0" smtClean="0"/>
              <a:t> je </a:t>
            </a:r>
            <a:r>
              <a:rPr lang="en-US" dirty="0" err="1" smtClean="0"/>
              <a:t>charakteristické</a:t>
            </a:r>
            <a:r>
              <a:rPr lang="en-US" dirty="0" smtClean="0"/>
              <a:t> </a:t>
            </a:r>
            <a:r>
              <a:rPr lang="en-US" dirty="0" err="1" smtClean="0"/>
              <a:t>hnědé</a:t>
            </a:r>
            <a:r>
              <a:rPr lang="en-US" dirty="0" smtClean="0"/>
              <a:t> </a:t>
            </a:r>
            <a:r>
              <a:rPr lang="en-US" dirty="0" err="1" smtClean="0"/>
              <a:t>zbarvení</a:t>
            </a:r>
            <a:r>
              <a:rPr lang="en-US" dirty="0" smtClean="0"/>
              <a:t> a </a:t>
            </a:r>
            <a:r>
              <a:rPr lang="en-US" dirty="0" err="1" smtClean="0"/>
              <a:t>zlaté</a:t>
            </a:r>
            <a:r>
              <a:rPr lang="en-US" dirty="0" smtClean="0"/>
              <a:t> </a:t>
            </a:r>
            <a:r>
              <a:rPr lang="en-US" dirty="0" err="1" smtClean="0"/>
              <a:t>chloupky</a:t>
            </a:r>
            <a:r>
              <a:rPr lang="en-US" dirty="0" smtClean="0"/>
              <a:t> pod k</a:t>
            </a:r>
            <a:r>
              <a:rPr lang="cs-CZ" dirty="0" err="1" smtClean="0"/>
              <a:t>rovkami</a:t>
            </a:r>
            <a:r>
              <a:rPr lang="en-US" dirty="0" smtClean="0"/>
              <a:t>. S</a:t>
            </a:r>
            <a:r>
              <a:rPr lang="cs-CZ" dirty="0" err="1" smtClean="0"/>
              <a:t>amec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t</a:t>
            </a:r>
            <a:r>
              <a:rPr lang="cs-CZ" dirty="0" err="1" smtClean="0"/>
              <a:t>ykadlové</a:t>
            </a:r>
            <a:r>
              <a:rPr lang="cs-CZ" dirty="0" smtClean="0"/>
              <a:t> </a:t>
            </a:r>
            <a:r>
              <a:rPr lang="en-US" dirty="0" err="1" smtClean="0"/>
              <a:t>paličce</a:t>
            </a:r>
            <a:r>
              <a:rPr lang="en-US" dirty="0" smtClean="0"/>
              <a:t> 7 </a:t>
            </a:r>
            <a:r>
              <a:rPr lang="en-US" dirty="0" err="1" smtClean="0"/>
              <a:t>lístků</a:t>
            </a:r>
            <a:r>
              <a:rPr lang="en-US" dirty="0" smtClean="0"/>
              <a:t>, </a:t>
            </a:r>
            <a:r>
              <a:rPr lang="en-US" dirty="0" err="1" smtClean="0"/>
              <a:t>zatímco</a:t>
            </a:r>
            <a:r>
              <a:rPr lang="en-US" dirty="0" smtClean="0"/>
              <a:t> s</a:t>
            </a:r>
            <a:r>
              <a:rPr lang="cs-CZ" dirty="0" err="1" smtClean="0"/>
              <a:t>amička</a:t>
            </a:r>
            <a:r>
              <a:rPr lang="en-US" dirty="0" smtClean="0"/>
              <a:t> </a:t>
            </a:r>
            <a:r>
              <a:rPr lang="en-US" dirty="0" err="1" smtClean="0"/>
              <a:t>jich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pouze</a:t>
            </a:r>
            <a:r>
              <a:rPr lang="en-US" dirty="0" smtClean="0"/>
              <a:t> 6. </a:t>
            </a:r>
            <a:r>
              <a:rPr lang="en-US" dirty="0" err="1" smtClean="0"/>
              <a:t>Dospělci</a:t>
            </a:r>
            <a:r>
              <a:rPr lang="en-US" dirty="0" smtClean="0"/>
              <a:t> se </a:t>
            </a:r>
            <a:r>
              <a:rPr lang="en-US" dirty="0" err="1" smtClean="0"/>
              <a:t>objevují</a:t>
            </a:r>
            <a:r>
              <a:rPr lang="en-US" dirty="0" smtClean="0"/>
              <a:t> </a:t>
            </a:r>
            <a:r>
              <a:rPr lang="en-US" dirty="0" err="1" smtClean="0"/>
              <a:t>koncem</a:t>
            </a:r>
            <a:r>
              <a:rPr lang="en-US" dirty="0" smtClean="0"/>
              <a:t> d</a:t>
            </a:r>
            <a:r>
              <a:rPr lang="cs-CZ" dirty="0" err="1" smtClean="0"/>
              <a:t>ubna</a:t>
            </a:r>
            <a:r>
              <a:rPr lang="en-US" dirty="0" smtClean="0"/>
              <a:t> </a:t>
            </a:r>
            <a:r>
              <a:rPr lang="en-US" dirty="0" err="1" smtClean="0"/>
              <a:t>nebo</a:t>
            </a:r>
            <a:r>
              <a:rPr lang="en-US" dirty="0" smtClean="0"/>
              <a:t> v k</a:t>
            </a:r>
            <a:r>
              <a:rPr lang="cs-CZ" dirty="0" err="1" smtClean="0"/>
              <a:t>větnu</a:t>
            </a:r>
            <a:r>
              <a:rPr lang="en-US" dirty="0" smtClean="0"/>
              <a:t> a </a:t>
            </a:r>
            <a:r>
              <a:rPr lang="en-US" dirty="0" err="1" smtClean="0"/>
              <a:t>téměř</a:t>
            </a:r>
            <a:r>
              <a:rPr lang="en-US" dirty="0" smtClean="0"/>
              <a:t> </a:t>
            </a:r>
            <a:r>
              <a:rPr lang="en-US" dirty="0" err="1" smtClean="0"/>
              <a:t>okamžitě</a:t>
            </a:r>
            <a:r>
              <a:rPr lang="en-US" dirty="0" smtClean="0"/>
              <a:t> se </a:t>
            </a:r>
            <a:r>
              <a:rPr lang="en-US" dirty="0" err="1" smtClean="0"/>
              <a:t>páří</a:t>
            </a:r>
            <a:r>
              <a:rPr lang="en-US" dirty="0" smtClean="0"/>
              <a:t>. Po </a:t>
            </a:r>
            <a:r>
              <a:rPr lang="en-US" dirty="0" err="1" smtClean="0"/>
              <a:t>dvou</a:t>
            </a:r>
            <a:r>
              <a:rPr lang="en-US" dirty="0" smtClean="0"/>
              <a:t> </a:t>
            </a:r>
            <a:r>
              <a:rPr lang="en-US" dirty="0" err="1" smtClean="0"/>
              <a:t>týdnech</a:t>
            </a:r>
            <a:r>
              <a:rPr lang="en-US" dirty="0" smtClean="0"/>
              <a:t> </a:t>
            </a:r>
            <a:r>
              <a:rPr lang="en-US" dirty="0" err="1" smtClean="0"/>
              <a:t>dospělosti</a:t>
            </a:r>
            <a:r>
              <a:rPr lang="en-US" dirty="0" smtClean="0"/>
              <a:t> </a:t>
            </a:r>
            <a:r>
              <a:rPr lang="cs-CZ" dirty="0" smtClean="0"/>
              <a:t>samičky</a:t>
            </a:r>
            <a:r>
              <a:rPr lang="en-US" dirty="0" smtClean="0"/>
              <a:t> </a:t>
            </a:r>
            <a:r>
              <a:rPr lang="en-US" dirty="0" err="1" smtClean="0"/>
              <a:t>začnou</a:t>
            </a:r>
            <a:r>
              <a:rPr lang="en-US" dirty="0" smtClean="0"/>
              <a:t> </a:t>
            </a:r>
            <a:r>
              <a:rPr lang="en-US" dirty="0" err="1" smtClean="0"/>
              <a:t>klást</a:t>
            </a:r>
            <a:r>
              <a:rPr lang="en-US" dirty="0" smtClean="0"/>
              <a:t> v</a:t>
            </a:r>
            <a:r>
              <a:rPr lang="cs-CZ" dirty="0" err="1" smtClean="0"/>
              <a:t>ajíčka</a:t>
            </a:r>
            <a:r>
              <a:rPr lang="en-US" dirty="0" smtClean="0"/>
              <a:t>, </a:t>
            </a:r>
            <a:r>
              <a:rPr lang="en-US" dirty="0" err="1" smtClean="0"/>
              <a:t>která</a:t>
            </a:r>
            <a:r>
              <a:rPr lang="en-US" dirty="0" smtClean="0"/>
              <a:t> </a:t>
            </a:r>
            <a:r>
              <a:rPr lang="en-US" dirty="0" err="1" smtClean="0"/>
              <a:t>zahrabávají</a:t>
            </a:r>
            <a:r>
              <a:rPr lang="en-US" dirty="0" smtClean="0"/>
              <a:t> 10–20 cm do </a:t>
            </a:r>
            <a:r>
              <a:rPr lang="en-US" dirty="0" err="1" smtClean="0"/>
              <a:t>země</a:t>
            </a:r>
            <a:r>
              <a:rPr lang="en-US" dirty="0" smtClean="0"/>
              <a:t>.</a:t>
            </a:r>
            <a:r>
              <a:rPr lang="cs-CZ" dirty="0" smtClean="0"/>
              <a:t> Larvy – ponravy</a:t>
            </a:r>
            <a:r>
              <a:rPr lang="en-US" dirty="0" smtClean="0"/>
              <a:t> </a:t>
            </a:r>
            <a:r>
              <a:rPr lang="cs-CZ" dirty="0" smtClean="0"/>
              <a:t>ž</a:t>
            </a:r>
            <a:r>
              <a:rPr lang="en-US" dirty="0" err="1" smtClean="0"/>
              <a:t>ijí</a:t>
            </a:r>
            <a:r>
              <a:rPr lang="en-US" dirty="0" smtClean="0"/>
              <a:t> v </a:t>
            </a:r>
            <a:r>
              <a:rPr lang="en-US" dirty="0" err="1" smtClean="0"/>
              <a:t>zemi</a:t>
            </a:r>
            <a:r>
              <a:rPr lang="en-US" dirty="0" smtClean="0"/>
              <a:t> 4 </a:t>
            </a:r>
            <a:r>
              <a:rPr lang="en-US" dirty="0" err="1" smtClean="0"/>
              <a:t>roky</a:t>
            </a:r>
            <a:r>
              <a:rPr lang="en-US" dirty="0" smtClean="0"/>
              <a:t>, </a:t>
            </a:r>
            <a:r>
              <a:rPr lang="en-US" dirty="0" err="1" smtClean="0"/>
              <a:t>pak</a:t>
            </a:r>
            <a:r>
              <a:rPr lang="en-US" dirty="0" smtClean="0"/>
              <a:t> se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podzim</a:t>
            </a:r>
            <a:r>
              <a:rPr lang="en-US" dirty="0" smtClean="0"/>
              <a:t> </a:t>
            </a:r>
            <a:r>
              <a:rPr lang="en-US" dirty="0" err="1" smtClean="0"/>
              <a:t>zakuklí</a:t>
            </a:r>
            <a:r>
              <a:rPr lang="en-US" dirty="0" smtClean="0"/>
              <a:t> a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jaře</a:t>
            </a:r>
            <a:r>
              <a:rPr lang="en-US" dirty="0" smtClean="0"/>
              <a:t> </a:t>
            </a:r>
            <a:r>
              <a:rPr lang="en-US" dirty="0" err="1" smtClean="0"/>
              <a:t>vylézají</a:t>
            </a:r>
            <a:r>
              <a:rPr lang="en-US" dirty="0" smtClean="0"/>
              <a:t> </a:t>
            </a:r>
            <a:r>
              <a:rPr lang="en-US" dirty="0" err="1" smtClean="0"/>
              <a:t>opět</a:t>
            </a:r>
            <a:r>
              <a:rPr lang="en-US" dirty="0" smtClean="0"/>
              <a:t> </a:t>
            </a:r>
            <a:r>
              <a:rPr lang="en-US" dirty="0" err="1" smtClean="0"/>
              <a:t>dospělci</a:t>
            </a:r>
            <a:r>
              <a:rPr lang="en-US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upload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928587"/>
            <a:ext cx="3657600" cy="2364509"/>
          </a:xfrm>
        </p:spPr>
      </p:pic>
      <p:sp>
        <p:nvSpPr>
          <p:cNvPr id="11" name="Obdélník 10"/>
          <p:cNvSpPr/>
          <p:nvPr/>
        </p:nvSpPr>
        <p:spPr>
          <a:xfrm>
            <a:off x="395536" y="4654877"/>
            <a:ext cx="3816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http://upload.wikimedia.org/wikipedia/commons/0/09/Chroust.jpg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Klíště obecné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řád: </a:t>
            </a:r>
            <a:r>
              <a:rPr lang="cs-CZ" dirty="0" err="1" smtClean="0"/>
              <a:t>klíšťatovci</a:t>
            </a:r>
            <a:endParaRPr lang="cs-CZ" dirty="0" smtClean="0"/>
          </a:p>
          <a:p>
            <a:r>
              <a:rPr lang="cs-CZ" dirty="0" smtClean="0"/>
              <a:t>délka: od 2 mm do 1 cm do nasátí</a:t>
            </a:r>
          </a:p>
          <a:p>
            <a:r>
              <a:rPr lang="cs-CZ" dirty="0" smtClean="0"/>
              <a:t>charakteristika: Klíště je roztoč. </a:t>
            </a:r>
            <a:r>
              <a:rPr lang="en-US" dirty="0" err="1" smtClean="0"/>
              <a:t>Živí</a:t>
            </a:r>
            <a:r>
              <a:rPr lang="en-US" dirty="0" smtClean="0"/>
              <a:t> se </a:t>
            </a:r>
            <a:r>
              <a:rPr lang="en-US" dirty="0" err="1" smtClean="0"/>
              <a:t>sáním</a:t>
            </a:r>
            <a:r>
              <a:rPr lang="en-US" dirty="0" smtClean="0"/>
              <a:t> </a:t>
            </a:r>
            <a:r>
              <a:rPr lang="cs-CZ" dirty="0" smtClean="0"/>
              <a:t>krve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s</a:t>
            </a:r>
            <a:r>
              <a:rPr lang="cs-CZ" dirty="0" err="1" smtClean="0"/>
              <a:t>avcích</a:t>
            </a:r>
            <a:r>
              <a:rPr lang="cs-CZ" dirty="0" smtClean="0"/>
              <a:t>, plazech nebo ptácích.</a:t>
            </a:r>
            <a:r>
              <a:rPr lang="en-US" dirty="0" smtClean="0"/>
              <a:t> </a:t>
            </a:r>
            <a:r>
              <a:rPr lang="en-US" dirty="0" err="1" smtClean="0"/>
              <a:t>Klíšťata</a:t>
            </a:r>
            <a:r>
              <a:rPr lang="en-US" dirty="0" smtClean="0"/>
              <a:t> </a:t>
            </a:r>
            <a:r>
              <a:rPr lang="en-US" dirty="0" err="1" smtClean="0"/>
              <a:t>figurují</a:t>
            </a:r>
            <a:r>
              <a:rPr lang="en-US" dirty="0" smtClean="0"/>
              <a:t> </a:t>
            </a:r>
            <a:r>
              <a:rPr lang="en-US" dirty="0" err="1" smtClean="0"/>
              <a:t>jako</a:t>
            </a:r>
            <a:r>
              <a:rPr lang="en-US" dirty="0" smtClean="0"/>
              <a:t> </a:t>
            </a:r>
            <a:r>
              <a:rPr lang="en-US" dirty="0" err="1" smtClean="0"/>
              <a:t>přenašeči</a:t>
            </a:r>
            <a:r>
              <a:rPr lang="en-US" dirty="0" smtClean="0"/>
              <a:t> </a:t>
            </a:r>
            <a:r>
              <a:rPr lang="en-US" dirty="0" err="1" smtClean="0"/>
              <a:t>řady</a:t>
            </a:r>
            <a:r>
              <a:rPr lang="en-US" dirty="0" smtClean="0"/>
              <a:t> </a:t>
            </a:r>
            <a:r>
              <a:rPr lang="en-US" dirty="0" err="1" smtClean="0"/>
              <a:t>infekčních</a:t>
            </a:r>
            <a:r>
              <a:rPr lang="en-US" dirty="0" smtClean="0"/>
              <a:t> </a:t>
            </a:r>
            <a:r>
              <a:rPr lang="en-US" dirty="0" err="1" smtClean="0"/>
              <a:t>chorob</a:t>
            </a:r>
            <a:r>
              <a:rPr lang="en-US" dirty="0" smtClean="0"/>
              <a:t>. </a:t>
            </a:r>
            <a:r>
              <a:rPr lang="en-US" dirty="0" err="1" smtClean="0"/>
              <a:t>Mezi</a:t>
            </a:r>
            <a:r>
              <a:rPr lang="en-US" dirty="0" smtClean="0"/>
              <a:t> </a:t>
            </a:r>
            <a:r>
              <a:rPr lang="en-US" dirty="0" err="1" smtClean="0"/>
              <a:t>nejfrekventovanější</a:t>
            </a:r>
            <a:r>
              <a:rPr lang="en-US" dirty="0" smtClean="0"/>
              <a:t> </a:t>
            </a:r>
            <a:r>
              <a:rPr lang="en-US" dirty="0" err="1" smtClean="0"/>
              <a:t>choroby</a:t>
            </a:r>
            <a:r>
              <a:rPr lang="en-US" dirty="0" smtClean="0"/>
              <a:t> </a:t>
            </a:r>
            <a:r>
              <a:rPr lang="en-US" dirty="0" err="1" smtClean="0"/>
              <a:t>přenášené</a:t>
            </a:r>
            <a:r>
              <a:rPr lang="en-US" dirty="0" smtClean="0"/>
              <a:t> </a:t>
            </a:r>
            <a:r>
              <a:rPr lang="en-US" dirty="0" err="1" smtClean="0"/>
              <a:t>klíštětem</a:t>
            </a:r>
            <a:r>
              <a:rPr lang="en-US" dirty="0" smtClean="0"/>
              <a:t> </a:t>
            </a:r>
            <a:r>
              <a:rPr lang="en-US" dirty="0" err="1" smtClean="0"/>
              <a:t>obecným</a:t>
            </a:r>
            <a:r>
              <a:rPr lang="en-US" dirty="0" smtClean="0"/>
              <a:t> </a:t>
            </a:r>
            <a:r>
              <a:rPr lang="en-US" dirty="0" err="1" smtClean="0"/>
              <a:t>patří</a:t>
            </a:r>
            <a:r>
              <a:rPr lang="en-US" dirty="0" smtClean="0"/>
              <a:t> </a:t>
            </a:r>
            <a:r>
              <a:rPr lang="cs-CZ" dirty="0" err="1" smtClean="0"/>
              <a:t>lymeská</a:t>
            </a:r>
            <a:r>
              <a:rPr lang="cs-CZ" dirty="0" smtClean="0"/>
              <a:t> </a:t>
            </a:r>
            <a:r>
              <a:rPr lang="cs-CZ" dirty="0" err="1" smtClean="0"/>
              <a:t>borrelióza</a:t>
            </a:r>
            <a:r>
              <a:rPr lang="cs-CZ" dirty="0" smtClean="0"/>
              <a:t> </a:t>
            </a:r>
            <a:r>
              <a:rPr lang="cs-CZ" dirty="0" smtClean="0"/>
              <a:t>a klíšťová encefalitida.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3500" y="1916832"/>
            <a:ext cx="1905000" cy="2540000"/>
          </a:xfrm>
        </p:spPr>
      </p:pic>
      <p:sp>
        <p:nvSpPr>
          <p:cNvPr id="5" name="Obdélník 4"/>
          <p:cNvSpPr/>
          <p:nvPr/>
        </p:nvSpPr>
        <p:spPr>
          <a:xfrm>
            <a:off x="467544" y="4653136"/>
            <a:ext cx="3888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http://www.priroda.cz/lexikon.php?detail=873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Komárovití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14810" y="1571612"/>
            <a:ext cx="3929090" cy="464347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řád: dvoukřídlí</a:t>
            </a:r>
          </a:p>
          <a:p>
            <a:r>
              <a:rPr lang="cs-CZ" dirty="0" smtClean="0"/>
              <a:t>délka: </a:t>
            </a:r>
            <a:r>
              <a:rPr lang="cs-CZ" dirty="0" smtClean="0"/>
              <a:t>zpravidla </a:t>
            </a:r>
            <a:r>
              <a:rPr lang="cs-CZ" dirty="0" smtClean="0"/>
              <a:t>do 16 mm</a:t>
            </a:r>
          </a:p>
          <a:p>
            <a:r>
              <a:rPr lang="cs-CZ" dirty="0" smtClean="0"/>
              <a:t>váha: 2 – </a:t>
            </a:r>
            <a:r>
              <a:rPr lang="cs-CZ" dirty="0" err="1" smtClean="0"/>
              <a:t>2</a:t>
            </a:r>
            <a:r>
              <a:rPr lang="cs-CZ" dirty="0" smtClean="0"/>
              <a:t>,5 mg</a:t>
            </a:r>
          </a:p>
          <a:p>
            <a:r>
              <a:rPr lang="cs-CZ" dirty="0" smtClean="0"/>
              <a:t>charakteristika: </a:t>
            </a:r>
            <a:r>
              <a:rPr lang="en-US" dirty="0" err="1" smtClean="0"/>
              <a:t>Komárovití</a:t>
            </a:r>
            <a:r>
              <a:rPr lang="en-US" b="1" dirty="0" smtClean="0"/>
              <a:t>  </a:t>
            </a:r>
            <a:r>
              <a:rPr lang="en-US" dirty="0" smtClean="0"/>
              <a:t>je </a:t>
            </a:r>
            <a:r>
              <a:rPr lang="en-US" dirty="0" err="1" smtClean="0"/>
              <a:t>čeleď</a:t>
            </a:r>
            <a:r>
              <a:rPr lang="en-US" dirty="0" smtClean="0"/>
              <a:t> d</a:t>
            </a:r>
            <a:r>
              <a:rPr lang="cs-CZ" dirty="0" err="1" smtClean="0"/>
              <a:t>voukřídlého</a:t>
            </a:r>
            <a:r>
              <a:rPr lang="cs-CZ" dirty="0" smtClean="0"/>
              <a:t> hmyzu</a:t>
            </a:r>
            <a:r>
              <a:rPr lang="en-US" dirty="0" smtClean="0"/>
              <a:t>, </a:t>
            </a:r>
            <a:r>
              <a:rPr lang="en-US" dirty="0" err="1" smtClean="0"/>
              <a:t>jejíž</a:t>
            </a:r>
            <a:r>
              <a:rPr lang="en-US" dirty="0" smtClean="0"/>
              <a:t> </a:t>
            </a:r>
            <a:r>
              <a:rPr lang="en-US" dirty="0" err="1" smtClean="0"/>
              <a:t>zástupci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běžně</a:t>
            </a:r>
            <a:r>
              <a:rPr lang="en-US" dirty="0" smtClean="0"/>
              <a:t> </a:t>
            </a:r>
            <a:r>
              <a:rPr lang="en-US" dirty="0" err="1" smtClean="0"/>
              <a:t>označováni</a:t>
            </a:r>
            <a:r>
              <a:rPr lang="en-US" dirty="0" smtClean="0"/>
              <a:t> </a:t>
            </a:r>
            <a:r>
              <a:rPr lang="en-US" dirty="0" err="1" smtClean="0"/>
              <a:t>jako</a:t>
            </a:r>
            <a:r>
              <a:rPr lang="en-US" dirty="0" smtClean="0"/>
              <a:t> </a:t>
            </a:r>
            <a:r>
              <a:rPr lang="en-US" dirty="0" err="1" smtClean="0"/>
              <a:t>komář</a:t>
            </a:r>
            <a:r>
              <a:rPr lang="cs-CZ" dirty="0" smtClean="0"/>
              <a:t>i</a:t>
            </a:r>
            <a:r>
              <a:rPr lang="en-US" dirty="0" smtClean="0"/>
              <a:t>. </a:t>
            </a:r>
            <a:r>
              <a:rPr lang="en-US" dirty="0" err="1" smtClean="0"/>
              <a:t>Za</a:t>
            </a:r>
            <a:r>
              <a:rPr lang="en-US" dirty="0" smtClean="0"/>
              <a:t> </a:t>
            </a:r>
            <a:r>
              <a:rPr lang="en-US" dirty="0" err="1" smtClean="0"/>
              <a:t>noc</a:t>
            </a:r>
            <a:r>
              <a:rPr lang="en-US" dirty="0" smtClean="0"/>
              <a:t> </a:t>
            </a:r>
            <a:r>
              <a:rPr lang="en-US" dirty="0" err="1" smtClean="0"/>
              <a:t>dokáží</a:t>
            </a:r>
            <a:r>
              <a:rPr lang="en-US" dirty="0" smtClean="0"/>
              <a:t> </a:t>
            </a:r>
            <a:r>
              <a:rPr lang="en-US" dirty="0" err="1" smtClean="0"/>
              <a:t>urazit</a:t>
            </a:r>
            <a:r>
              <a:rPr lang="en-US" dirty="0" smtClean="0"/>
              <a:t> </a:t>
            </a:r>
            <a:r>
              <a:rPr lang="en-US" dirty="0" err="1" smtClean="0"/>
              <a:t>až</a:t>
            </a:r>
            <a:r>
              <a:rPr lang="en-US" dirty="0" smtClean="0"/>
              <a:t> 10 k</a:t>
            </a:r>
            <a:r>
              <a:rPr lang="cs-CZ" dirty="0" smtClean="0"/>
              <a:t>m</a:t>
            </a:r>
            <a:r>
              <a:rPr lang="en-US" dirty="0" smtClean="0"/>
              <a:t> a </a:t>
            </a:r>
            <a:r>
              <a:rPr lang="en-US" dirty="0" err="1" smtClean="0"/>
              <a:t>mohou</a:t>
            </a:r>
            <a:r>
              <a:rPr lang="en-US" dirty="0" smtClean="0"/>
              <a:t> </a:t>
            </a:r>
            <a:r>
              <a:rPr lang="en-US" dirty="0" err="1" smtClean="0"/>
              <a:t>létat</a:t>
            </a:r>
            <a:r>
              <a:rPr lang="en-US" dirty="0" smtClean="0"/>
              <a:t> </a:t>
            </a:r>
            <a:r>
              <a:rPr lang="en-US" dirty="0" err="1" smtClean="0"/>
              <a:t>až</a:t>
            </a:r>
            <a:r>
              <a:rPr lang="en-US" dirty="0" smtClean="0"/>
              <a:t> 4 </a:t>
            </a:r>
            <a:r>
              <a:rPr lang="en-US" dirty="0" err="1" smtClean="0"/>
              <a:t>hodiny</a:t>
            </a:r>
            <a:r>
              <a:rPr lang="en-US" dirty="0" smtClean="0"/>
              <a:t> </a:t>
            </a:r>
            <a:r>
              <a:rPr lang="en-US" dirty="0" err="1" smtClean="0"/>
              <a:t>bez</a:t>
            </a:r>
            <a:r>
              <a:rPr lang="en-US" dirty="0" smtClean="0"/>
              <a:t> </a:t>
            </a:r>
            <a:r>
              <a:rPr lang="en-US" dirty="0" err="1" smtClean="0"/>
              <a:t>přestávky</a:t>
            </a:r>
            <a:r>
              <a:rPr lang="en-US" dirty="0" smtClean="0"/>
              <a:t> </a:t>
            </a:r>
            <a:r>
              <a:rPr lang="en-US" dirty="0" err="1" smtClean="0"/>
              <a:t>rychlostí</a:t>
            </a:r>
            <a:r>
              <a:rPr lang="en-US" dirty="0" smtClean="0"/>
              <a:t> 1-2 km/h. </a:t>
            </a:r>
            <a:r>
              <a:rPr lang="en-US" dirty="0" err="1" smtClean="0"/>
              <a:t>Většina</a:t>
            </a:r>
            <a:r>
              <a:rPr lang="en-US" dirty="0" smtClean="0"/>
              <a:t> </a:t>
            </a:r>
            <a:r>
              <a:rPr lang="en-US" dirty="0" err="1" smtClean="0"/>
              <a:t>druhů</a:t>
            </a:r>
            <a:r>
              <a:rPr lang="en-US" dirty="0" smtClean="0"/>
              <a:t> je </a:t>
            </a:r>
            <a:r>
              <a:rPr lang="en-US" dirty="0" err="1" smtClean="0"/>
              <a:t>aktivní</a:t>
            </a:r>
            <a:r>
              <a:rPr lang="en-US" dirty="0" smtClean="0"/>
              <a:t> a </a:t>
            </a:r>
            <a:r>
              <a:rPr lang="en-US" dirty="0" err="1" smtClean="0"/>
              <a:t>shání</a:t>
            </a:r>
            <a:r>
              <a:rPr lang="en-US" dirty="0" smtClean="0"/>
              <a:t> </a:t>
            </a:r>
            <a:r>
              <a:rPr lang="en-US" dirty="0" err="1" smtClean="0"/>
              <a:t>potravu</a:t>
            </a:r>
            <a:r>
              <a:rPr lang="en-US" dirty="0" smtClean="0"/>
              <a:t> v </a:t>
            </a:r>
            <a:r>
              <a:rPr lang="en-US" dirty="0" err="1" smtClean="0"/>
              <a:t>noci</a:t>
            </a:r>
            <a:r>
              <a:rPr lang="en-US" dirty="0" smtClean="0"/>
              <a:t>, </a:t>
            </a:r>
            <a:r>
              <a:rPr lang="en-US" dirty="0" err="1" smtClean="0"/>
              <a:t>večer</a:t>
            </a:r>
            <a:r>
              <a:rPr lang="en-US" dirty="0" smtClean="0"/>
              <a:t> </a:t>
            </a:r>
            <a:r>
              <a:rPr lang="en-US" dirty="0" err="1" smtClean="0"/>
              <a:t>či</a:t>
            </a:r>
            <a:r>
              <a:rPr lang="en-US" dirty="0" smtClean="0"/>
              <a:t> </a:t>
            </a:r>
            <a:r>
              <a:rPr lang="en-US" dirty="0" err="1" smtClean="0"/>
              <a:t>ráno</a:t>
            </a:r>
            <a:r>
              <a:rPr lang="en-US" dirty="0" smtClean="0"/>
              <a:t>. </a:t>
            </a:r>
            <a:r>
              <a:rPr lang="en-US" dirty="0" err="1" smtClean="0"/>
              <a:t>Přes</a:t>
            </a:r>
            <a:r>
              <a:rPr lang="en-US" dirty="0" smtClean="0"/>
              <a:t> den se </a:t>
            </a:r>
            <a:r>
              <a:rPr lang="en-US" dirty="0" err="1" smtClean="0"/>
              <a:t>většina</a:t>
            </a:r>
            <a:r>
              <a:rPr lang="en-US" dirty="0" smtClean="0"/>
              <a:t> </a:t>
            </a:r>
            <a:r>
              <a:rPr lang="en-US" dirty="0" err="1" smtClean="0"/>
              <a:t>komárů</a:t>
            </a:r>
            <a:r>
              <a:rPr lang="en-US" dirty="0" smtClean="0"/>
              <a:t> </a:t>
            </a:r>
            <a:r>
              <a:rPr lang="en-US" dirty="0" err="1" smtClean="0"/>
              <a:t>schovává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chladných</a:t>
            </a:r>
            <a:r>
              <a:rPr lang="en-US" dirty="0" smtClean="0"/>
              <a:t> </a:t>
            </a:r>
            <a:r>
              <a:rPr lang="en-US" dirty="0" err="1" smtClean="0"/>
              <a:t>místech</a:t>
            </a:r>
            <a:r>
              <a:rPr lang="en-US" dirty="0" smtClean="0"/>
              <a:t>. </a:t>
            </a:r>
            <a:r>
              <a:rPr lang="en-US" dirty="0" err="1" smtClean="0"/>
              <a:t>Komár</a:t>
            </a:r>
            <a:r>
              <a:rPr lang="en-US" dirty="0" smtClean="0"/>
              <a:t> v </a:t>
            </a:r>
            <a:r>
              <a:rPr lang="en-US" dirty="0" err="1" smtClean="0"/>
              <a:t>letu</a:t>
            </a:r>
            <a:r>
              <a:rPr lang="en-US" dirty="0" smtClean="0"/>
              <a:t> </a:t>
            </a:r>
            <a:r>
              <a:rPr lang="en-US" dirty="0" err="1" smtClean="0"/>
              <a:t>vydává</a:t>
            </a:r>
            <a:r>
              <a:rPr lang="en-US" dirty="0" smtClean="0"/>
              <a:t> </a:t>
            </a:r>
            <a:r>
              <a:rPr lang="en-US" dirty="0" err="1" smtClean="0"/>
              <a:t>hvízdavý</a:t>
            </a:r>
            <a:r>
              <a:rPr lang="en-US" dirty="0" smtClean="0"/>
              <a:t> t</a:t>
            </a:r>
            <a:r>
              <a:rPr lang="cs-CZ" dirty="0" err="1" smtClean="0"/>
              <a:t>ón</a:t>
            </a:r>
            <a:r>
              <a:rPr lang="en-US" dirty="0" smtClean="0"/>
              <a:t>. </a:t>
            </a:r>
            <a:r>
              <a:rPr lang="en-US" dirty="0" err="1" smtClean="0"/>
              <a:t>Všichni</a:t>
            </a:r>
            <a:r>
              <a:rPr lang="en-US" dirty="0" smtClean="0"/>
              <a:t> </a:t>
            </a:r>
            <a:r>
              <a:rPr lang="en-US" dirty="0" err="1" smtClean="0"/>
              <a:t>komáři</a:t>
            </a:r>
            <a:r>
              <a:rPr lang="en-US" dirty="0" smtClean="0"/>
              <a:t> se </a:t>
            </a:r>
            <a:r>
              <a:rPr lang="en-US" dirty="0" err="1" smtClean="0"/>
              <a:t>primárně</a:t>
            </a:r>
            <a:r>
              <a:rPr lang="en-US" dirty="0" smtClean="0"/>
              <a:t> </a:t>
            </a:r>
            <a:r>
              <a:rPr lang="en-US" dirty="0" err="1" smtClean="0"/>
              <a:t>živí</a:t>
            </a:r>
            <a:r>
              <a:rPr lang="en-US" dirty="0" smtClean="0"/>
              <a:t> n</a:t>
            </a:r>
            <a:r>
              <a:rPr lang="cs-CZ" dirty="0" err="1" smtClean="0"/>
              <a:t>ektarem</a:t>
            </a:r>
            <a:r>
              <a:rPr lang="en-US" dirty="0" smtClean="0"/>
              <a:t>, ale </a:t>
            </a:r>
            <a:r>
              <a:rPr lang="en-US" dirty="0" err="1" smtClean="0"/>
              <a:t>samičky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navíc</a:t>
            </a:r>
            <a:r>
              <a:rPr lang="en-US" dirty="0" smtClean="0"/>
              <a:t> </a:t>
            </a:r>
            <a:r>
              <a:rPr lang="en-US" dirty="0" err="1" smtClean="0"/>
              <a:t>schopny</a:t>
            </a:r>
            <a:r>
              <a:rPr lang="en-US" dirty="0" smtClean="0"/>
              <a:t> </a:t>
            </a:r>
            <a:r>
              <a:rPr lang="en-US" dirty="0" err="1" smtClean="0"/>
              <a:t>sání</a:t>
            </a:r>
            <a:r>
              <a:rPr lang="en-US" dirty="0" smtClean="0"/>
              <a:t> </a:t>
            </a:r>
            <a:r>
              <a:rPr lang="en-US" dirty="0" err="1" smtClean="0"/>
              <a:t>krve</a:t>
            </a:r>
            <a:r>
              <a:rPr lang="en-US" dirty="0" smtClean="0"/>
              <a:t>. Po </a:t>
            </a:r>
            <a:r>
              <a:rPr lang="en-US" dirty="0" err="1" smtClean="0"/>
              <a:t>probodnutí</a:t>
            </a:r>
            <a:r>
              <a:rPr lang="en-US" dirty="0" smtClean="0"/>
              <a:t> k</a:t>
            </a:r>
            <a:r>
              <a:rPr lang="cs-CZ" dirty="0" err="1" smtClean="0"/>
              <a:t>ůže</a:t>
            </a:r>
            <a:r>
              <a:rPr lang="en-US" dirty="0" smtClean="0"/>
              <a:t> </a:t>
            </a:r>
            <a:r>
              <a:rPr lang="en-US" dirty="0" err="1" smtClean="0"/>
              <a:t>samička</a:t>
            </a:r>
            <a:r>
              <a:rPr lang="en-US" dirty="0" smtClean="0"/>
              <a:t> </a:t>
            </a:r>
            <a:r>
              <a:rPr lang="en-US" dirty="0" err="1" smtClean="0"/>
              <a:t>vstříkne</a:t>
            </a:r>
            <a:r>
              <a:rPr lang="en-US" dirty="0" smtClean="0"/>
              <a:t> do </a:t>
            </a:r>
            <a:r>
              <a:rPr lang="en-US" dirty="0" err="1" smtClean="0"/>
              <a:t>krve</a:t>
            </a:r>
            <a:r>
              <a:rPr lang="en-US" dirty="0" smtClean="0"/>
              <a:t> </a:t>
            </a:r>
            <a:r>
              <a:rPr lang="en-US" dirty="0" err="1" smtClean="0"/>
              <a:t>své</a:t>
            </a:r>
            <a:r>
              <a:rPr lang="en-US" dirty="0" smtClean="0"/>
              <a:t> s</a:t>
            </a:r>
            <a:r>
              <a:rPr lang="cs-CZ" dirty="0" smtClean="0"/>
              <a:t>liny</a:t>
            </a:r>
            <a:r>
              <a:rPr lang="en-US" dirty="0" smtClean="0"/>
              <a:t>, </a:t>
            </a:r>
            <a:r>
              <a:rPr lang="en-US" dirty="0" err="1" smtClean="0"/>
              <a:t>které</a:t>
            </a:r>
            <a:r>
              <a:rPr lang="en-US" dirty="0" smtClean="0"/>
              <a:t> </a:t>
            </a:r>
            <a:r>
              <a:rPr lang="en-US" dirty="0" err="1" smtClean="0"/>
              <a:t>omezují</a:t>
            </a:r>
            <a:r>
              <a:rPr lang="en-US" dirty="0" smtClean="0"/>
              <a:t> s</a:t>
            </a:r>
            <a:r>
              <a:rPr lang="cs-CZ" dirty="0" err="1" smtClean="0"/>
              <a:t>rážlivost</a:t>
            </a:r>
            <a:r>
              <a:rPr lang="cs-CZ" dirty="0" smtClean="0"/>
              <a:t> krve</a:t>
            </a:r>
            <a:r>
              <a:rPr lang="en-US" dirty="0" smtClean="0"/>
              <a:t>. </a:t>
            </a:r>
            <a:r>
              <a:rPr lang="en-US" dirty="0" err="1" smtClean="0"/>
              <a:t>Zároveň</a:t>
            </a:r>
            <a:r>
              <a:rPr lang="en-US" dirty="0" smtClean="0"/>
              <a:t> </a:t>
            </a:r>
            <a:r>
              <a:rPr lang="en-US" dirty="0" err="1" smtClean="0"/>
              <a:t>působí</a:t>
            </a:r>
            <a:r>
              <a:rPr lang="en-US" dirty="0" smtClean="0"/>
              <a:t> </a:t>
            </a:r>
            <a:r>
              <a:rPr lang="en-US" dirty="0" err="1" smtClean="0"/>
              <a:t>jako</a:t>
            </a:r>
            <a:r>
              <a:rPr lang="en-US" dirty="0" smtClean="0"/>
              <a:t> a</a:t>
            </a:r>
            <a:r>
              <a:rPr lang="cs-CZ" dirty="0" err="1" smtClean="0"/>
              <a:t>nalgetikum</a:t>
            </a:r>
            <a:r>
              <a:rPr lang="en-US" dirty="0" smtClean="0"/>
              <a:t>, </a:t>
            </a:r>
            <a:r>
              <a:rPr lang="en-US" dirty="0" err="1" smtClean="0"/>
              <a:t>aby</a:t>
            </a:r>
            <a:r>
              <a:rPr lang="en-US" dirty="0" smtClean="0"/>
              <a:t> </a:t>
            </a:r>
            <a:r>
              <a:rPr lang="en-US" dirty="0" err="1" smtClean="0"/>
              <a:t>postižený</a:t>
            </a:r>
            <a:r>
              <a:rPr lang="en-US" dirty="0" smtClean="0"/>
              <a:t> </a:t>
            </a:r>
            <a:r>
              <a:rPr lang="en-US" dirty="0" err="1" smtClean="0"/>
              <a:t>tvor</a:t>
            </a:r>
            <a:r>
              <a:rPr lang="en-US" dirty="0" smtClean="0"/>
              <a:t> </a:t>
            </a:r>
            <a:r>
              <a:rPr lang="en-US" dirty="0" err="1" smtClean="0"/>
              <a:t>nevnímal</a:t>
            </a:r>
            <a:r>
              <a:rPr lang="en-US" dirty="0" smtClean="0"/>
              <a:t> </a:t>
            </a:r>
            <a:r>
              <a:rPr lang="en-US" dirty="0" err="1" smtClean="0"/>
              <a:t>bodnutí</a:t>
            </a:r>
            <a:r>
              <a:rPr lang="en-US" dirty="0" smtClean="0"/>
              <a:t> a </a:t>
            </a:r>
            <a:r>
              <a:rPr lang="en-US" dirty="0" err="1" smtClean="0"/>
              <a:t>nebránil</a:t>
            </a:r>
            <a:r>
              <a:rPr lang="en-US" dirty="0" smtClean="0"/>
              <a:t> se. </a:t>
            </a:r>
            <a:r>
              <a:rPr lang="en-US" dirty="0" err="1" smtClean="0"/>
              <a:t>Právě</a:t>
            </a:r>
            <a:r>
              <a:rPr lang="en-US" dirty="0" smtClean="0"/>
              <a:t> </a:t>
            </a:r>
            <a:r>
              <a:rPr lang="en-US" dirty="0" err="1" smtClean="0"/>
              <a:t>touto</a:t>
            </a:r>
            <a:r>
              <a:rPr lang="en-US" dirty="0" smtClean="0"/>
              <a:t> </a:t>
            </a:r>
            <a:r>
              <a:rPr lang="en-US" dirty="0" err="1" smtClean="0"/>
              <a:t>cestou</a:t>
            </a:r>
            <a:r>
              <a:rPr lang="en-US" dirty="0" smtClean="0"/>
              <a:t> se do </a:t>
            </a:r>
            <a:r>
              <a:rPr lang="en-US" dirty="0" err="1" smtClean="0"/>
              <a:t>těla</a:t>
            </a:r>
            <a:r>
              <a:rPr lang="en-US" dirty="0" smtClean="0"/>
              <a:t> </a:t>
            </a:r>
            <a:r>
              <a:rPr lang="en-US" dirty="0" err="1" smtClean="0"/>
              <a:t>zvířete</a:t>
            </a:r>
            <a:r>
              <a:rPr lang="en-US" dirty="0" smtClean="0"/>
              <a:t> </a:t>
            </a:r>
            <a:r>
              <a:rPr lang="en-US" dirty="0" err="1" smtClean="0"/>
              <a:t>či</a:t>
            </a:r>
            <a:r>
              <a:rPr lang="en-US" dirty="0" smtClean="0"/>
              <a:t> </a:t>
            </a:r>
            <a:r>
              <a:rPr lang="en-US" dirty="0" err="1" smtClean="0"/>
              <a:t>člověka</a:t>
            </a:r>
            <a:r>
              <a:rPr lang="en-US" dirty="0" smtClean="0"/>
              <a:t> </a:t>
            </a:r>
            <a:r>
              <a:rPr lang="en-US" dirty="0" err="1" smtClean="0"/>
              <a:t>dostanou</a:t>
            </a:r>
            <a:r>
              <a:rPr lang="en-US" dirty="0" smtClean="0"/>
              <a:t> </a:t>
            </a:r>
            <a:r>
              <a:rPr lang="en-US" dirty="0" err="1" smtClean="0"/>
              <a:t>choroboplodné</a:t>
            </a:r>
            <a:r>
              <a:rPr lang="en-US" dirty="0" smtClean="0"/>
              <a:t> </a:t>
            </a:r>
            <a:r>
              <a:rPr lang="en-US" dirty="0" err="1" smtClean="0"/>
              <a:t>zárodky</a:t>
            </a:r>
            <a:r>
              <a:rPr lang="en-US" dirty="0" smtClean="0"/>
              <a:t>. </a:t>
            </a:r>
            <a:r>
              <a:rPr lang="en-US" dirty="0" err="1" smtClean="0"/>
              <a:t>Nejvýznamnější</a:t>
            </a:r>
            <a:r>
              <a:rPr lang="en-US" dirty="0" smtClean="0"/>
              <a:t> z </a:t>
            </a:r>
            <a:r>
              <a:rPr lang="en-US" dirty="0" err="1" smtClean="0"/>
              <a:t>nich</a:t>
            </a:r>
            <a:r>
              <a:rPr lang="en-US" dirty="0" smtClean="0"/>
              <a:t> je m</a:t>
            </a:r>
            <a:r>
              <a:rPr lang="cs-CZ" dirty="0" err="1" smtClean="0"/>
              <a:t>alárie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772816"/>
            <a:ext cx="3657600" cy="2384755"/>
          </a:xfrm>
        </p:spPr>
      </p:pic>
      <p:sp>
        <p:nvSpPr>
          <p:cNvPr id="6" name="Obdélník 5"/>
          <p:cNvSpPr/>
          <p:nvPr/>
        </p:nvSpPr>
        <p:spPr>
          <a:xfrm>
            <a:off x="395536" y="4509120"/>
            <a:ext cx="3960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http://upload.wikimedia.org/wikipedia/commons/3/31/Aedes_albopictus_on_human_skin.jpg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Kudlanka nábožná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řád: kudlanky</a:t>
            </a:r>
          </a:p>
          <a:p>
            <a:r>
              <a:rPr lang="cs-CZ" dirty="0" smtClean="0"/>
              <a:t>délka: 4 cm – </a:t>
            </a:r>
            <a:r>
              <a:rPr lang="cs-CZ" smtClean="0"/>
              <a:t>8 cm</a:t>
            </a:r>
            <a:endParaRPr lang="cs-CZ" dirty="0" smtClean="0"/>
          </a:p>
          <a:p>
            <a:r>
              <a:rPr lang="cs-CZ" dirty="0" smtClean="0"/>
              <a:t>charakteristika: Kudlanka nábožná je zbarvena světle zeleně, na podzim hnědě, hlava je trojúhelníková s velkýma očima. Na první pohled zaujme přední pár končetin, který je uzpůsoben k uchvacování kořisti – loupeživé končetiny. Fungují jako střenka zavíracího nože, kořist je bleskovým sklapnutím přivřena mezi ozubenou holeň a chodidlo. Kudlanky jsou dravci. U kudlanek se vyskytuje manželský kanibalismus. To znamená, že samička po páření sežere samečka. Dokáže aniž by hnula tělem otočit hlavu o 360 stupňů.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27377"/>
            <a:ext cx="3657600" cy="2681743"/>
          </a:xfrm>
        </p:spPr>
      </p:pic>
      <p:sp>
        <p:nvSpPr>
          <p:cNvPr id="8" name="Obdélník 7"/>
          <p:cNvSpPr/>
          <p:nvPr/>
        </p:nvSpPr>
        <p:spPr>
          <a:xfrm>
            <a:off x="395536" y="4870901"/>
            <a:ext cx="3960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http://upload.wikimedia.org/wikipedia/commons/a/a0/Mantid_August_2007-2.jpg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Moucha domácí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třída: hmyz</a:t>
            </a:r>
          </a:p>
          <a:p>
            <a:r>
              <a:rPr lang="cs-CZ" dirty="0" smtClean="0"/>
              <a:t>délka: 6 – 12 mm</a:t>
            </a:r>
          </a:p>
          <a:p>
            <a:r>
              <a:rPr lang="cs-CZ" dirty="0" smtClean="0"/>
              <a:t>charakteristika: Moucha domácí</a:t>
            </a:r>
            <a:r>
              <a:rPr lang="en-US" dirty="0" smtClean="0"/>
              <a:t> je </a:t>
            </a:r>
            <a:r>
              <a:rPr lang="cs-CZ" dirty="0" smtClean="0"/>
              <a:t>často</a:t>
            </a:r>
            <a:r>
              <a:rPr lang="en-US" dirty="0" smtClean="0"/>
              <a:t> </a:t>
            </a:r>
            <a:r>
              <a:rPr lang="en-US" dirty="0" err="1" smtClean="0"/>
              <a:t>považován</a:t>
            </a:r>
            <a:r>
              <a:rPr lang="cs-CZ" dirty="0" smtClean="0"/>
              <a:t>a</a:t>
            </a:r>
            <a:r>
              <a:rPr lang="en-US" dirty="0" smtClean="0"/>
              <a:t> </a:t>
            </a:r>
            <a:r>
              <a:rPr lang="en-US" dirty="0" err="1" smtClean="0"/>
              <a:t>za</a:t>
            </a:r>
            <a:r>
              <a:rPr lang="en-US" dirty="0" smtClean="0"/>
              <a:t> š</a:t>
            </a:r>
            <a:r>
              <a:rPr lang="cs-CZ" dirty="0" err="1" smtClean="0"/>
              <a:t>kůdce</a:t>
            </a:r>
            <a:r>
              <a:rPr lang="en-US" dirty="0" smtClean="0"/>
              <a:t>, </a:t>
            </a:r>
            <a:r>
              <a:rPr lang="en-US" dirty="0" err="1" smtClean="0"/>
              <a:t>který</a:t>
            </a:r>
            <a:r>
              <a:rPr lang="en-US" dirty="0" smtClean="0"/>
              <a:t> </a:t>
            </a:r>
            <a:r>
              <a:rPr lang="en-US" dirty="0" err="1" smtClean="0"/>
              <a:t>může</a:t>
            </a:r>
            <a:r>
              <a:rPr lang="en-US" dirty="0" smtClean="0"/>
              <a:t> </a:t>
            </a:r>
            <a:r>
              <a:rPr lang="en-US" dirty="0" err="1" smtClean="0"/>
              <a:t>přenášet</a:t>
            </a:r>
            <a:r>
              <a:rPr lang="en-US" dirty="0" smtClean="0"/>
              <a:t> </a:t>
            </a:r>
            <a:r>
              <a:rPr lang="en-US" dirty="0" err="1" smtClean="0"/>
              <a:t>vážné</a:t>
            </a:r>
            <a:r>
              <a:rPr lang="en-US" dirty="0" smtClean="0"/>
              <a:t> </a:t>
            </a:r>
            <a:r>
              <a:rPr lang="en-US" dirty="0" err="1" smtClean="0"/>
              <a:t>nemoci</a:t>
            </a:r>
            <a:r>
              <a:rPr lang="en-US" dirty="0" smtClean="0"/>
              <a:t>. </a:t>
            </a:r>
            <a:r>
              <a:rPr lang="en-US" dirty="0" err="1" smtClean="0"/>
              <a:t>Hlavní</a:t>
            </a:r>
            <a:r>
              <a:rPr lang="en-US" dirty="0" smtClean="0"/>
              <a:t> </a:t>
            </a:r>
            <a:r>
              <a:rPr lang="en-US" dirty="0" err="1" smtClean="0"/>
              <a:t>predátoři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p</a:t>
            </a:r>
            <a:r>
              <a:rPr lang="cs-CZ" dirty="0" err="1" smtClean="0"/>
              <a:t>avouci</a:t>
            </a:r>
            <a:r>
              <a:rPr lang="en-US" dirty="0" smtClean="0"/>
              <a:t>, </a:t>
            </a:r>
            <a:r>
              <a:rPr lang="en-US" dirty="0" err="1" smtClean="0"/>
              <a:t>ropuchy</a:t>
            </a:r>
            <a:r>
              <a:rPr lang="en-US" dirty="0" smtClean="0"/>
              <a:t> a </a:t>
            </a:r>
            <a:r>
              <a:rPr lang="en-US" dirty="0" err="1" smtClean="0"/>
              <a:t>žáby</a:t>
            </a:r>
            <a:r>
              <a:rPr lang="en-US" dirty="0" smtClean="0"/>
              <a:t>. V </a:t>
            </a:r>
            <a:r>
              <a:rPr lang="en-US" dirty="0" err="1" smtClean="0"/>
              <a:t>letu</a:t>
            </a:r>
            <a:r>
              <a:rPr lang="en-US" dirty="0" smtClean="0"/>
              <a:t> </a:t>
            </a:r>
            <a:r>
              <a:rPr lang="en-US" dirty="0" err="1" smtClean="0"/>
              <a:t>dosahuje</a:t>
            </a:r>
            <a:r>
              <a:rPr lang="en-US" dirty="0" smtClean="0"/>
              <a:t> </a:t>
            </a:r>
            <a:r>
              <a:rPr lang="en-US" dirty="0" err="1" smtClean="0"/>
              <a:t>rychlosti</a:t>
            </a:r>
            <a:r>
              <a:rPr lang="en-US" dirty="0" smtClean="0"/>
              <a:t> </a:t>
            </a:r>
            <a:r>
              <a:rPr lang="en-US" dirty="0" err="1" smtClean="0"/>
              <a:t>kolem</a:t>
            </a:r>
            <a:r>
              <a:rPr lang="en-US" dirty="0" smtClean="0"/>
              <a:t> 8 km/h</a:t>
            </a:r>
            <a:r>
              <a:rPr lang="cs-CZ" dirty="0" smtClean="0"/>
              <a:t>. </a:t>
            </a:r>
            <a:r>
              <a:rPr lang="en-US" dirty="0" err="1" smtClean="0"/>
              <a:t>Má</a:t>
            </a:r>
            <a:r>
              <a:rPr lang="en-US" dirty="0" smtClean="0"/>
              <a:t> 1 </a:t>
            </a:r>
            <a:r>
              <a:rPr lang="en-US" dirty="0" err="1" smtClean="0"/>
              <a:t>pár</a:t>
            </a:r>
            <a:r>
              <a:rPr lang="en-US" dirty="0" smtClean="0"/>
              <a:t> </a:t>
            </a:r>
            <a:r>
              <a:rPr lang="en-US" dirty="0" err="1" smtClean="0"/>
              <a:t>blanitých</a:t>
            </a:r>
            <a:r>
              <a:rPr lang="en-US" dirty="0" smtClean="0"/>
              <a:t> </a:t>
            </a:r>
            <a:r>
              <a:rPr lang="en-US" dirty="0" err="1" smtClean="0"/>
              <a:t>křídel</a:t>
            </a:r>
            <a:r>
              <a:rPr lang="en-US" dirty="0" smtClean="0"/>
              <a:t>. </a:t>
            </a:r>
            <a:r>
              <a:rPr lang="en-US" dirty="0" err="1" smtClean="0"/>
              <a:t>Jejich</a:t>
            </a:r>
            <a:r>
              <a:rPr lang="en-US" dirty="0" smtClean="0"/>
              <a:t> h</a:t>
            </a:r>
            <a:r>
              <a:rPr lang="cs-CZ" dirty="0" smtClean="0"/>
              <a:t>rudník</a:t>
            </a:r>
            <a:r>
              <a:rPr lang="en-US" dirty="0" smtClean="0"/>
              <a:t> je </a:t>
            </a:r>
            <a:r>
              <a:rPr lang="en-US" dirty="0" err="1" smtClean="0"/>
              <a:t>šedivý</a:t>
            </a:r>
            <a:r>
              <a:rPr lang="en-US" dirty="0" smtClean="0"/>
              <a:t> se </a:t>
            </a:r>
            <a:r>
              <a:rPr lang="en-US" dirty="0" err="1" smtClean="0"/>
              <a:t>čtyřmi</a:t>
            </a:r>
            <a:r>
              <a:rPr lang="en-US" dirty="0" smtClean="0"/>
              <a:t> </a:t>
            </a:r>
            <a:r>
              <a:rPr lang="en-US" dirty="0" err="1" smtClean="0"/>
              <a:t>podélnými</a:t>
            </a:r>
            <a:r>
              <a:rPr lang="en-US" dirty="0" smtClean="0"/>
              <a:t> </a:t>
            </a:r>
            <a:r>
              <a:rPr lang="en-US" dirty="0" err="1" smtClean="0"/>
              <a:t>tmavými</a:t>
            </a:r>
            <a:r>
              <a:rPr lang="en-US" dirty="0" smtClean="0"/>
              <a:t> </a:t>
            </a:r>
            <a:r>
              <a:rPr lang="en-US" dirty="0" err="1" smtClean="0"/>
              <a:t>čarami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zádech</a:t>
            </a:r>
            <a:r>
              <a:rPr lang="en-US" dirty="0" smtClean="0"/>
              <a:t>. </a:t>
            </a:r>
            <a:r>
              <a:rPr lang="en-US" dirty="0" err="1" smtClean="0"/>
              <a:t>Spodní</a:t>
            </a:r>
            <a:r>
              <a:rPr lang="en-US" dirty="0" smtClean="0"/>
              <a:t> </a:t>
            </a:r>
            <a:r>
              <a:rPr lang="en-US" dirty="0" err="1" smtClean="0"/>
              <a:t>části</a:t>
            </a:r>
            <a:r>
              <a:rPr lang="en-US" dirty="0" smtClean="0"/>
              <a:t> </a:t>
            </a:r>
            <a:r>
              <a:rPr lang="en-US" dirty="0" err="1" smtClean="0"/>
              <a:t>břicha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žluté</a:t>
            </a:r>
            <a:r>
              <a:rPr lang="en-US" dirty="0" smtClean="0"/>
              <a:t> a </a:t>
            </a:r>
            <a:r>
              <a:rPr lang="en-US" dirty="0" err="1" smtClean="0"/>
              <a:t>celé</a:t>
            </a:r>
            <a:r>
              <a:rPr lang="en-US" dirty="0" smtClean="0"/>
              <a:t> </a:t>
            </a:r>
            <a:r>
              <a:rPr lang="en-US" dirty="0" err="1" smtClean="0"/>
              <a:t>tělo</a:t>
            </a:r>
            <a:r>
              <a:rPr lang="en-US" dirty="0" smtClean="0"/>
              <a:t> </a:t>
            </a:r>
            <a:r>
              <a:rPr lang="en-US" dirty="0" err="1" smtClean="0"/>
              <a:t>mají</a:t>
            </a:r>
            <a:r>
              <a:rPr lang="en-US" dirty="0" smtClean="0"/>
              <a:t> </a:t>
            </a:r>
            <a:r>
              <a:rPr lang="en-US" dirty="0" err="1" smtClean="0"/>
              <a:t>pokryté</a:t>
            </a:r>
            <a:r>
              <a:rPr lang="en-US" dirty="0" smtClean="0"/>
              <a:t> </a:t>
            </a:r>
            <a:r>
              <a:rPr lang="en-US" dirty="0" err="1" smtClean="0"/>
              <a:t>chlupy</a:t>
            </a:r>
            <a:r>
              <a:rPr lang="en-US" dirty="0" smtClean="0"/>
              <a:t>. </a:t>
            </a:r>
            <a:r>
              <a:rPr lang="en-US" dirty="0" err="1" smtClean="0"/>
              <a:t>Samice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o </a:t>
            </a:r>
            <a:r>
              <a:rPr lang="en-US" dirty="0" err="1" smtClean="0"/>
              <a:t>něco</a:t>
            </a:r>
            <a:r>
              <a:rPr lang="en-US" dirty="0" smtClean="0"/>
              <a:t> </a:t>
            </a:r>
            <a:r>
              <a:rPr lang="en-US" dirty="0" err="1" smtClean="0"/>
              <a:t>větší</a:t>
            </a:r>
            <a:r>
              <a:rPr lang="en-US" dirty="0" smtClean="0"/>
              <a:t> </a:t>
            </a:r>
            <a:r>
              <a:rPr lang="en-US" dirty="0" err="1" smtClean="0"/>
              <a:t>než</a:t>
            </a:r>
            <a:r>
              <a:rPr lang="en-US" dirty="0" smtClean="0"/>
              <a:t> </a:t>
            </a:r>
            <a:r>
              <a:rPr lang="en-US" dirty="0" err="1" smtClean="0"/>
              <a:t>samci</a:t>
            </a:r>
            <a:r>
              <a:rPr lang="en-US" dirty="0" smtClean="0"/>
              <a:t> . </a:t>
            </a:r>
            <a:r>
              <a:rPr lang="en-US" dirty="0" err="1" smtClean="0"/>
              <a:t>Lidé</a:t>
            </a:r>
            <a:r>
              <a:rPr lang="en-US" dirty="0" smtClean="0"/>
              <a:t> </a:t>
            </a:r>
            <a:r>
              <a:rPr lang="en-US" dirty="0" err="1" smtClean="0"/>
              <a:t>ji</a:t>
            </a:r>
            <a:r>
              <a:rPr lang="en-US" dirty="0" smtClean="0"/>
              <a:t> </a:t>
            </a:r>
            <a:r>
              <a:rPr lang="en-US" dirty="0" err="1" smtClean="0"/>
              <a:t>velmi</a:t>
            </a:r>
            <a:r>
              <a:rPr lang="en-US" dirty="0" smtClean="0"/>
              <a:t> </a:t>
            </a:r>
            <a:r>
              <a:rPr lang="en-US" dirty="0" err="1" smtClean="0"/>
              <a:t>často</a:t>
            </a:r>
            <a:r>
              <a:rPr lang="en-US" dirty="0" smtClean="0"/>
              <a:t> </a:t>
            </a:r>
            <a:r>
              <a:rPr lang="en-US" dirty="0" err="1" smtClean="0"/>
              <a:t>považují</a:t>
            </a:r>
            <a:r>
              <a:rPr lang="en-US" dirty="0" smtClean="0"/>
              <a:t> </a:t>
            </a:r>
            <a:r>
              <a:rPr lang="en-US" dirty="0" err="1" smtClean="0"/>
              <a:t>za</a:t>
            </a:r>
            <a:r>
              <a:rPr lang="en-US" dirty="0" smtClean="0"/>
              <a:t> </a:t>
            </a:r>
            <a:r>
              <a:rPr lang="en-US" dirty="0" err="1" smtClean="0"/>
              <a:t>škůdce</a:t>
            </a:r>
            <a:r>
              <a:rPr lang="en-US" dirty="0" smtClean="0"/>
              <a:t>, </a:t>
            </a:r>
            <a:r>
              <a:rPr lang="en-US" dirty="0" err="1" smtClean="0"/>
              <a:t>hlavně</a:t>
            </a:r>
            <a:r>
              <a:rPr lang="en-US" dirty="0" smtClean="0"/>
              <a:t> v </a:t>
            </a:r>
            <a:r>
              <a:rPr lang="en-US" dirty="0" err="1" smtClean="0"/>
              <a:t>letních</a:t>
            </a:r>
            <a:r>
              <a:rPr lang="en-US" dirty="0" smtClean="0"/>
              <a:t> </a:t>
            </a:r>
            <a:r>
              <a:rPr lang="en-US" dirty="0" err="1" smtClean="0"/>
              <a:t>měsících</a:t>
            </a:r>
            <a:r>
              <a:rPr lang="en-US" dirty="0" smtClean="0"/>
              <a:t>. </a:t>
            </a:r>
            <a:r>
              <a:rPr lang="en-US" dirty="0" err="1" smtClean="0"/>
              <a:t>Sedají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jídlo</a:t>
            </a:r>
            <a:r>
              <a:rPr lang="en-US" dirty="0" smtClean="0"/>
              <a:t> a </a:t>
            </a:r>
            <a:r>
              <a:rPr lang="en-US" dirty="0" err="1" smtClean="0"/>
              <a:t>svými</a:t>
            </a:r>
            <a:r>
              <a:rPr lang="en-US" dirty="0" smtClean="0"/>
              <a:t> </a:t>
            </a:r>
            <a:r>
              <a:rPr lang="en-US" dirty="0" err="1" smtClean="0"/>
              <a:t>výkaly</a:t>
            </a:r>
            <a:r>
              <a:rPr lang="en-US" dirty="0" smtClean="0"/>
              <a:t> </a:t>
            </a:r>
            <a:r>
              <a:rPr lang="en-US" dirty="0" err="1" smtClean="0"/>
              <a:t>přenášejí</a:t>
            </a:r>
            <a:r>
              <a:rPr lang="en-US" dirty="0" smtClean="0"/>
              <a:t> </a:t>
            </a:r>
            <a:r>
              <a:rPr lang="en-US" dirty="0" err="1" smtClean="0"/>
              <a:t>nemoci</a:t>
            </a:r>
            <a:r>
              <a:rPr lang="en-US" dirty="0" smtClean="0"/>
              <a:t>.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5000636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58715"/>
            <a:ext cx="3657600" cy="2850405"/>
          </a:xfrm>
        </p:spPr>
      </p:pic>
      <p:sp>
        <p:nvSpPr>
          <p:cNvPr id="8" name="Obdélník 7"/>
          <p:cNvSpPr/>
          <p:nvPr/>
        </p:nvSpPr>
        <p:spPr>
          <a:xfrm>
            <a:off x="395536" y="4737918"/>
            <a:ext cx="38884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http://upload.wikimedia.org/wikipedia/commons/8/8f/Musca_domestica_September_2007-1.jpg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Mravencovití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143372" y="1285860"/>
            <a:ext cx="3786214" cy="5143536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řád: blanokřídlí</a:t>
            </a:r>
          </a:p>
          <a:p>
            <a:r>
              <a:rPr lang="cs-CZ" dirty="0" smtClean="0"/>
              <a:t>délka: od několika mm do několika cm</a:t>
            </a:r>
          </a:p>
          <a:p>
            <a:r>
              <a:rPr lang="cs-CZ" dirty="0" smtClean="0"/>
              <a:t>charakteristika: </a:t>
            </a:r>
            <a:r>
              <a:rPr lang="en-US" dirty="0" err="1" smtClean="0"/>
              <a:t>žijí</a:t>
            </a:r>
            <a:r>
              <a:rPr lang="en-US" dirty="0" smtClean="0"/>
              <a:t> v </a:t>
            </a:r>
            <a:r>
              <a:rPr lang="en-US" dirty="0" err="1" smtClean="0"/>
              <a:t>koloniích</a:t>
            </a:r>
            <a:r>
              <a:rPr lang="en-US" dirty="0" smtClean="0"/>
              <a:t> </a:t>
            </a:r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zbudovaných</a:t>
            </a:r>
            <a:r>
              <a:rPr lang="en-US" dirty="0" smtClean="0"/>
              <a:t> </a:t>
            </a:r>
            <a:r>
              <a:rPr lang="en-US" dirty="0" err="1" smtClean="0"/>
              <a:t>hnízdech</a:t>
            </a:r>
            <a:r>
              <a:rPr lang="en-US" dirty="0" smtClean="0"/>
              <a:t>, </a:t>
            </a:r>
            <a:r>
              <a:rPr lang="en-US" dirty="0" err="1" smtClean="0"/>
              <a:t>kterým</a:t>
            </a:r>
            <a:r>
              <a:rPr lang="en-US" dirty="0" smtClean="0"/>
              <a:t> se v </a:t>
            </a:r>
            <a:r>
              <a:rPr lang="en-US" dirty="0" err="1" smtClean="0"/>
              <a:t>češtině</a:t>
            </a:r>
            <a:r>
              <a:rPr lang="en-US" dirty="0" smtClean="0"/>
              <a:t> </a:t>
            </a:r>
            <a:r>
              <a:rPr lang="en-US" dirty="0" err="1" smtClean="0"/>
              <a:t>obvykle</a:t>
            </a:r>
            <a:r>
              <a:rPr lang="en-US" dirty="0" smtClean="0"/>
              <a:t> </a:t>
            </a:r>
            <a:r>
              <a:rPr lang="en-US" dirty="0" err="1" smtClean="0"/>
              <a:t>říká</a:t>
            </a:r>
            <a:r>
              <a:rPr lang="en-US" dirty="0" smtClean="0"/>
              <a:t> m</a:t>
            </a:r>
            <a:r>
              <a:rPr lang="cs-CZ" dirty="0" err="1" smtClean="0"/>
              <a:t>raveniště</a:t>
            </a:r>
            <a:r>
              <a:rPr lang="en-US" dirty="0" smtClean="0"/>
              <a:t>. </a:t>
            </a:r>
            <a:r>
              <a:rPr lang="en-US" dirty="0" err="1" smtClean="0"/>
              <a:t>Kolonie</a:t>
            </a:r>
            <a:r>
              <a:rPr lang="en-US" dirty="0" smtClean="0"/>
              <a:t> </a:t>
            </a:r>
            <a:r>
              <a:rPr lang="en-US" dirty="0" err="1" smtClean="0"/>
              <a:t>mravenců</a:t>
            </a:r>
            <a:r>
              <a:rPr lang="en-US" dirty="0" smtClean="0"/>
              <a:t> </a:t>
            </a:r>
            <a:r>
              <a:rPr lang="en-US" dirty="0" err="1" smtClean="0"/>
              <a:t>může</a:t>
            </a:r>
            <a:r>
              <a:rPr lang="en-US" dirty="0" smtClean="0"/>
              <a:t> </a:t>
            </a:r>
            <a:r>
              <a:rPr lang="en-US" dirty="0" err="1" smtClean="0"/>
              <a:t>zpočátku</a:t>
            </a:r>
            <a:r>
              <a:rPr lang="en-US" dirty="0" smtClean="0"/>
              <a:t> </a:t>
            </a:r>
            <a:r>
              <a:rPr lang="en-US" dirty="0" err="1" smtClean="0"/>
              <a:t>čítat</a:t>
            </a:r>
            <a:r>
              <a:rPr lang="en-US" dirty="0" smtClean="0"/>
              <a:t> </a:t>
            </a:r>
            <a:r>
              <a:rPr lang="en-US" dirty="0" err="1" smtClean="0"/>
              <a:t>jen</a:t>
            </a:r>
            <a:r>
              <a:rPr lang="en-US" dirty="0" smtClean="0"/>
              <a:t> </a:t>
            </a:r>
            <a:r>
              <a:rPr lang="en-US" dirty="0" err="1" smtClean="0"/>
              <a:t>pár</a:t>
            </a:r>
            <a:r>
              <a:rPr lang="en-US" dirty="0" smtClean="0"/>
              <a:t> </a:t>
            </a:r>
            <a:r>
              <a:rPr lang="en-US" dirty="0" err="1" smtClean="0"/>
              <a:t>jedinců</a:t>
            </a:r>
            <a:r>
              <a:rPr lang="en-US" dirty="0" smtClean="0"/>
              <a:t>, ale </a:t>
            </a:r>
            <a:r>
              <a:rPr lang="en-US" dirty="0" err="1" smtClean="0"/>
              <a:t>může</a:t>
            </a:r>
            <a:r>
              <a:rPr lang="en-US" dirty="0" smtClean="0"/>
              <a:t> </a:t>
            </a:r>
            <a:r>
              <a:rPr lang="en-US" dirty="0" err="1" smtClean="0"/>
              <a:t>dosahovat</a:t>
            </a:r>
            <a:r>
              <a:rPr lang="en-US" dirty="0" smtClean="0"/>
              <a:t> </a:t>
            </a:r>
            <a:r>
              <a:rPr lang="en-US" dirty="0" err="1" smtClean="0"/>
              <a:t>také</a:t>
            </a:r>
            <a:r>
              <a:rPr lang="en-US" dirty="0" smtClean="0"/>
              <a:t> </a:t>
            </a:r>
            <a:r>
              <a:rPr lang="en-US" dirty="0" err="1" smtClean="0"/>
              <a:t>několika</a:t>
            </a:r>
            <a:r>
              <a:rPr lang="en-US" dirty="0" smtClean="0"/>
              <a:t> </a:t>
            </a:r>
            <a:r>
              <a:rPr lang="en-US" dirty="0" err="1" smtClean="0"/>
              <a:t>miliónů</a:t>
            </a:r>
            <a:r>
              <a:rPr lang="en-US" dirty="0" smtClean="0"/>
              <a:t> </a:t>
            </a:r>
            <a:r>
              <a:rPr lang="en-US" dirty="0" err="1" smtClean="0"/>
              <a:t>jedinců</a:t>
            </a:r>
            <a:r>
              <a:rPr lang="en-US" dirty="0" smtClean="0"/>
              <a:t>. </a:t>
            </a:r>
            <a:r>
              <a:rPr lang="en-US" dirty="0" err="1" smtClean="0"/>
              <a:t>Jejich</a:t>
            </a:r>
            <a:r>
              <a:rPr lang="en-US" dirty="0" smtClean="0"/>
              <a:t> </a:t>
            </a:r>
            <a:r>
              <a:rPr lang="en-US" dirty="0" err="1" smtClean="0"/>
              <a:t>tělo</a:t>
            </a:r>
            <a:r>
              <a:rPr lang="en-US" dirty="0" smtClean="0"/>
              <a:t> </a:t>
            </a:r>
            <a:r>
              <a:rPr lang="en-US" dirty="0" err="1" smtClean="0"/>
              <a:t>tvoří</a:t>
            </a:r>
            <a:r>
              <a:rPr lang="en-US" dirty="0" smtClean="0"/>
              <a:t> </a:t>
            </a:r>
            <a:r>
              <a:rPr lang="en-US" dirty="0" err="1" smtClean="0"/>
              <a:t>jasně</a:t>
            </a:r>
            <a:r>
              <a:rPr lang="en-US" dirty="0" smtClean="0"/>
              <a:t> </a:t>
            </a:r>
            <a:r>
              <a:rPr lang="en-US" dirty="0" err="1" smtClean="0"/>
              <a:t>oddělené</a:t>
            </a:r>
            <a:r>
              <a:rPr lang="en-US" dirty="0" smtClean="0"/>
              <a:t> </a:t>
            </a:r>
            <a:r>
              <a:rPr lang="en-US" dirty="0" err="1" smtClean="0"/>
              <a:t>části</a:t>
            </a:r>
            <a:r>
              <a:rPr lang="en-US" dirty="0" smtClean="0"/>
              <a:t> - </a:t>
            </a:r>
            <a:r>
              <a:rPr lang="en-US" dirty="0" err="1" smtClean="0"/>
              <a:t>hlava</a:t>
            </a:r>
            <a:r>
              <a:rPr lang="en-US" dirty="0" smtClean="0"/>
              <a:t>, </a:t>
            </a:r>
            <a:r>
              <a:rPr lang="en-US" dirty="0" err="1" smtClean="0"/>
              <a:t>hruď</a:t>
            </a:r>
            <a:r>
              <a:rPr lang="en-US" dirty="0" smtClean="0"/>
              <a:t> a </a:t>
            </a:r>
            <a:r>
              <a:rPr lang="en-US" dirty="0" err="1" smtClean="0"/>
              <a:t>zadeček</a:t>
            </a:r>
            <a:r>
              <a:rPr lang="en-US" dirty="0" smtClean="0"/>
              <a:t>. </a:t>
            </a:r>
            <a:r>
              <a:rPr lang="en-US" dirty="0" err="1" smtClean="0"/>
              <a:t>Tělo</a:t>
            </a:r>
            <a:r>
              <a:rPr lang="en-US" dirty="0" smtClean="0"/>
              <a:t> </a:t>
            </a:r>
            <a:r>
              <a:rPr lang="en-US" dirty="0" err="1" smtClean="0"/>
              <a:t>může</a:t>
            </a:r>
            <a:r>
              <a:rPr lang="en-US" dirty="0" smtClean="0"/>
              <a:t> </a:t>
            </a:r>
            <a:r>
              <a:rPr lang="en-US" dirty="0" err="1" smtClean="0"/>
              <a:t>být</a:t>
            </a:r>
            <a:r>
              <a:rPr lang="en-US" dirty="0" smtClean="0"/>
              <a:t> </a:t>
            </a:r>
            <a:r>
              <a:rPr lang="en-US" dirty="0" err="1" smtClean="0"/>
              <a:t>kryto</a:t>
            </a:r>
            <a:r>
              <a:rPr lang="en-US" dirty="0" smtClean="0"/>
              <a:t> </a:t>
            </a:r>
            <a:r>
              <a:rPr lang="en-US" dirty="0" err="1" smtClean="0"/>
              <a:t>chloupky</a:t>
            </a:r>
            <a:r>
              <a:rPr lang="en-US" dirty="0" smtClean="0"/>
              <a:t>. </a:t>
            </a:r>
            <a:r>
              <a:rPr lang="en-US" dirty="0" err="1" smtClean="0"/>
              <a:t>Hlava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typicky</a:t>
            </a:r>
            <a:r>
              <a:rPr lang="en-US" dirty="0" smtClean="0"/>
              <a:t> </a:t>
            </a:r>
            <a:r>
              <a:rPr lang="en-US" dirty="0" err="1" smtClean="0"/>
              <a:t>jeden</a:t>
            </a:r>
            <a:r>
              <a:rPr lang="en-US" dirty="0" smtClean="0"/>
              <a:t> </a:t>
            </a:r>
            <a:r>
              <a:rPr lang="en-US" dirty="0" err="1" smtClean="0"/>
              <a:t>pár</a:t>
            </a:r>
            <a:r>
              <a:rPr lang="en-US" dirty="0" smtClean="0"/>
              <a:t> </a:t>
            </a:r>
            <a:r>
              <a:rPr lang="en-US" dirty="0" err="1" smtClean="0"/>
              <a:t>článkovaných</a:t>
            </a:r>
            <a:r>
              <a:rPr lang="en-US" dirty="0" smtClean="0"/>
              <a:t> </a:t>
            </a:r>
            <a:r>
              <a:rPr lang="en-US" dirty="0" err="1" smtClean="0"/>
              <a:t>lomených</a:t>
            </a:r>
            <a:r>
              <a:rPr lang="en-US" dirty="0" smtClean="0"/>
              <a:t> </a:t>
            </a:r>
            <a:r>
              <a:rPr lang="en-US" dirty="0" err="1" smtClean="0"/>
              <a:t>paličkovitých</a:t>
            </a:r>
            <a:r>
              <a:rPr lang="en-US" dirty="0" smtClean="0"/>
              <a:t> </a:t>
            </a:r>
            <a:r>
              <a:rPr lang="en-US" dirty="0" err="1" smtClean="0"/>
              <a:t>tykadel</a:t>
            </a:r>
            <a:r>
              <a:rPr lang="en-US" dirty="0" smtClean="0"/>
              <a:t>, </a:t>
            </a:r>
            <a:r>
              <a:rPr lang="en-US" dirty="0" err="1" smtClean="0"/>
              <a:t>složené</a:t>
            </a:r>
            <a:r>
              <a:rPr lang="cs-CZ" dirty="0" smtClean="0"/>
              <a:t> </a:t>
            </a:r>
            <a:r>
              <a:rPr lang="en-US" dirty="0" err="1" smtClean="0"/>
              <a:t>oči</a:t>
            </a:r>
            <a:r>
              <a:rPr lang="en-US" dirty="0" smtClean="0"/>
              <a:t>, </a:t>
            </a:r>
            <a:r>
              <a:rPr lang="en-US" dirty="0" err="1" smtClean="0"/>
              <a:t>různě</a:t>
            </a:r>
            <a:r>
              <a:rPr lang="en-US" dirty="0" smtClean="0"/>
              <a:t> </a:t>
            </a:r>
            <a:r>
              <a:rPr lang="en-US" dirty="0" err="1" smtClean="0"/>
              <a:t>uzpůsobená</a:t>
            </a:r>
            <a:r>
              <a:rPr lang="en-US" dirty="0" smtClean="0"/>
              <a:t> a </a:t>
            </a:r>
            <a:r>
              <a:rPr lang="en-US" dirty="0" err="1" smtClean="0"/>
              <a:t>vyvinutá</a:t>
            </a:r>
            <a:r>
              <a:rPr lang="en-US" dirty="0" smtClean="0"/>
              <a:t> </a:t>
            </a:r>
            <a:r>
              <a:rPr lang="en-US" dirty="0" err="1" smtClean="0"/>
              <a:t>kusadla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en-US" dirty="0" err="1" smtClean="0"/>
              <a:t>Samotná</a:t>
            </a:r>
            <a:r>
              <a:rPr lang="en-US" dirty="0" smtClean="0"/>
              <a:t> </a:t>
            </a:r>
            <a:r>
              <a:rPr lang="en-US" dirty="0" err="1" smtClean="0"/>
              <a:t>hruď</a:t>
            </a:r>
            <a:r>
              <a:rPr lang="en-US" dirty="0" smtClean="0"/>
              <a:t> </a:t>
            </a:r>
            <a:r>
              <a:rPr lang="en-US" dirty="0" err="1" smtClean="0"/>
              <a:t>může</a:t>
            </a:r>
            <a:r>
              <a:rPr lang="en-US" dirty="0" smtClean="0"/>
              <a:t> </a:t>
            </a:r>
            <a:r>
              <a:rPr lang="en-US" dirty="0" err="1" smtClean="0"/>
              <a:t>mít</a:t>
            </a:r>
            <a:r>
              <a:rPr lang="en-US" dirty="0" smtClean="0"/>
              <a:t> </a:t>
            </a:r>
            <a:r>
              <a:rPr lang="en-US" dirty="0" err="1" smtClean="0"/>
              <a:t>také</a:t>
            </a:r>
            <a:r>
              <a:rPr lang="en-US" dirty="0" smtClean="0"/>
              <a:t> </a:t>
            </a:r>
            <a:r>
              <a:rPr lang="en-US" dirty="0" err="1" smtClean="0"/>
              <a:t>ostny</a:t>
            </a:r>
            <a:r>
              <a:rPr lang="en-US" dirty="0" smtClean="0"/>
              <a:t>.</a:t>
            </a:r>
            <a:r>
              <a:rPr lang="cs-CZ" dirty="0" smtClean="0"/>
              <a:t> Má tři části a z</a:t>
            </a:r>
            <a:r>
              <a:rPr lang="en-US" dirty="0" smtClean="0"/>
              <a:t> </a:t>
            </a:r>
            <a:r>
              <a:rPr lang="en-US" dirty="0" err="1" smtClean="0"/>
              <a:t>každé</a:t>
            </a:r>
            <a:r>
              <a:rPr lang="en-US" dirty="0" smtClean="0"/>
              <a:t> </a:t>
            </a:r>
            <a:r>
              <a:rPr lang="en-US" dirty="0" err="1" smtClean="0"/>
              <a:t>části</a:t>
            </a:r>
            <a:r>
              <a:rPr lang="en-US" dirty="0" smtClean="0"/>
              <a:t> </a:t>
            </a:r>
            <a:r>
              <a:rPr lang="en-US" dirty="0" err="1" smtClean="0"/>
              <a:t>vychází</a:t>
            </a:r>
            <a:r>
              <a:rPr lang="en-US" dirty="0" smtClean="0"/>
              <a:t> </a:t>
            </a:r>
            <a:r>
              <a:rPr lang="en-US" dirty="0" err="1" smtClean="0"/>
              <a:t>po</a:t>
            </a:r>
            <a:r>
              <a:rPr lang="en-US" dirty="0" smtClean="0"/>
              <a:t> </a:t>
            </a:r>
            <a:r>
              <a:rPr lang="en-US" dirty="0" err="1" smtClean="0"/>
              <a:t>jednom</a:t>
            </a:r>
            <a:r>
              <a:rPr lang="en-US" dirty="0" smtClean="0"/>
              <a:t> </a:t>
            </a:r>
            <a:r>
              <a:rPr lang="en-US" dirty="0" err="1" smtClean="0"/>
              <a:t>páru</a:t>
            </a:r>
            <a:r>
              <a:rPr lang="en-US" dirty="0" smtClean="0"/>
              <a:t> </a:t>
            </a:r>
            <a:r>
              <a:rPr lang="en-US" dirty="0" err="1" smtClean="0"/>
              <a:t>nohou</a:t>
            </a:r>
            <a:r>
              <a:rPr lang="en-US" dirty="0" smtClean="0"/>
              <a:t>. </a:t>
            </a:r>
            <a:r>
              <a:rPr lang="cs-CZ" dirty="0" smtClean="0"/>
              <a:t>Ne</a:t>
            </a:r>
            <a:r>
              <a:rPr lang="en-US" dirty="0" err="1" smtClean="0"/>
              <a:t>jdůležitějším</a:t>
            </a:r>
            <a:r>
              <a:rPr lang="en-US" dirty="0" smtClean="0"/>
              <a:t> </a:t>
            </a:r>
            <a:r>
              <a:rPr lang="en-US" dirty="0" err="1" smtClean="0"/>
              <a:t>komunikačním</a:t>
            </a:r>
            <a:r>
              <a:rPr lang="en-US" dirty="0" smtClean="0"/>
              <a:t> </a:t>
            </a:r>
            <a:r>
              <a:rPr lang="en-US" dirty="0" err="1" smtClean="0"/>
              <a:t>prvkem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mravenčí</a:t>
            </a:r>
            <a:r>
              <a:rPr lang="en-US" dirty="0" smtClean="0"/>
              <a:t> </a:t>
            </a:r>
            <a:r>
              <a:rPr lang="en-US" dirty="0" err="1" smtClean="0"/>
              <a:t>pachy</a:t>
            </a:r>
            <a:r>
              <a:rPr lang="en-US" dirty="0" smtClean="0"/>
              <a:t>. </a:t>
            </a:r>
            <a:r>
              <a:rPr lang="cs-CZ" dirty="0" smtClean="0"/>
              <a:t>N</a:t>
            </a:r>
            <a:r>
              <a:rPr lang="en-US" dirty="0" err="1" smtClean="0"/>
              <a:t>ěkteří</a:t>
            </a:r>
            <a:r>
              <a:rPr lang="en-US" dirty="0" smtClean="0"/>
              <a:t> </a:t>
            </a:r>
            <a:r>
              <a:rPr lang="en-US" dirty="0" err="1" smtClean="0"/>
              <a:t>mravenci</a:t>
            </a:r>
            <a:r>
              <a:rPr lang="en-US" dirty="0" smtClean="0"/>
              <a:t> </a:t>
            </a:r>
            <a:r>
              <a:rPr lang="en-US" dirty="0" err="1" smtClean="0"/>
              <a:t>užívají</a:t>
            </a:r>
            <a:r>
              <a:rPr lang="en-US" dirty="0" smtClean="0"/>
              <a:t> </a:t>
            </a:r>
            <a:r>
              <a:rPr lang="en-US" dirty="0" err="1" smtClean="0"/>
              <a:t>také</a:t>
            </a:r>
            <a:r>
              <a:rPr lang="en-US" dirty="0" smtClean="0"/>
              <a:t> </a:t>
            </a:r>
            <a:r>
              <a:rPr lang="en-US" dirty="0" err="1" smtClean="0"/>
              <a:t>chuť</a:t>
            </a:r>
            <a:r>
              <a:rPr lang="en-US" dirty="0" smtClean="0"/>
              <a:t> (</a:t>
            </a:r>
            <a:r>
              <a:rPr lang="en-US" dirty="0" err="1" smtClean="0"/>
              <a:t>dávají</a:t>
            </a:r>
            <a:r>
              <a:rPr lang="en-US" dirty="0" smtClean="0"/>
              <a:t> </a:t>
            </a:r>
            <a:r>
              <a:rPr lang="en-US" dirty="0" err="1" smtClean="0"/>
              <a:t>ostatním</a:t>
            </a:r>
            <a:r>
              <a:rPr lang="en-US" dirty="0" smtClean="0"/>
              <a:t> </a:t>
            </a:r>
            <a:r>
              <a:rPr lang="en-US" dirty="0" err="1" smtClean="0"/>
              <a:t>jedincům</a:t>
            </a:r>
            <a:r>
              <a:rPr lang="en-US" dirty="0" smtClean="0"/>
              <a:t> </a:t>
            </a:r>
            <a:r>
              <a:rPr lang="en-US" dirty="0" err="1" smtClean="0"/>
              <a:t>ochutnat</a:t>
            </a:r>
            <a:r>
              <a:rPr lang="en-US" dirty="0" smtClean="0"/>
              <a:t>, co </a:t>
            </a:r>
            <a:r>
              <a:rPr lang="en-US" dirty="0" err="1" smtClean="0"/>
              <a:t>našli</a:t>
            </a:r>
            <a:r>
              <a:rPr lang="en-US" dirty="0" smtClean="0"/>
              <a:t>) a „</a:t>
            </a:r>
            <a:r>
              <a:rPr lang="en-US" dirty="0" err="1" smtClean="0"/>
              <a:t>cvrkot</a:t>
            </a:r>
            <a:r>
              <a:rPr lang="en-US" dirty="0" smtClean="0"/>
              <a:t>“, </a:t>
            </a:r>
            <a:r>
              <a:rPr lang="en-US" dirty="0" err="1" smtClean="0"/>
              <a:t>který</a:t>
            </a:r>
            <a:r>
              <a:rPr lang="en-US" dirty="0" smtClean="0"/>
              <a:t> </a:t>
            </a:r>
            <a:r>
              <a:rPr lang="en-US" dirty="0" err="1" smtClean="0"/>
              <a:t>bývá</a:t>
            </a:r>
            <a:r>
              <a:rPr lang="en-US" dirty="0" smtClean="0"/>
              <a:t> </a:t>
            </a:r>
            <a:r>
              <a:rPr lang="en-US" dirty="0" err="1" smtClean="0"/>
              <a:t>někdy</a:t>
            </a:r>
            <a:r>
              <a:rPr lang="en-US" dirty="0" smtClean="0"/>
              <a:t> </a:t>
            </a:r>
            <a:r>
              <a:rPr lang="en-US" dirty="0" err="1" smtClean="0"/>
              <a:t>vnímán</a:t>
            </a:r>
            <a:r>
              <a:rPr lang="en-US" dirty="0" smtClean="0"/>
              <a:t> </a:t>
            </a:r>
            <a:r>
              <a:rPr lang="en-US" dirty="0" err="1" smtClean="0"/>
              <a:t>přímo</a:t>
            </a:r>
            <a:r>
              <a:rPr lang="en-US" dirty="0" smtClean="0"/>
              <a:t>, </a:t>
            </a:r>
            <a:r>
              <a:rPr lang="en-US" dirty="0" err="1" smtClean="0"/>
              <a:t>jindy</a:t>
            </a:r>
            <a:r>
              <a:rPr lang="en-US" dirty="0" smtClean="0"/>
              <a:t> </a:t>
            </a:r>
            <a:r>
              <a:rPr lang="en-US" dirty="0" err="1" smtClean="0"/>
              <a:t>pouze</a:t>
            </a:r>
            <a:r>
              <a:rPr lang="en-US" dirty="0" smtClean="0"/>
              <a:t> z </a:t>
            </a:r>
            <a:r>
              <a:rPr lang="en-US" dirty="0" err="1" smtClean="0"/>
              <a:t>otřesů</a:t>
            </a:r>
            <a:r>
              <a:rPr lang="en-US" dirty="0" smtClean="0"/>
              <a:t> </a:t>
            </a:r>
            <a:r>
              <a:rPr lang="en-US" dirty="0" err="1" smtClean="0"/>
              <a:t>půdy</a:t>
            </a:r>
            <a:r>
              <a:rPr lang="en-US" dirty="0" smtClean="0"/>
              <a:t>. </a:t>
            </a:r>
            <a:r>
              <a:rPr lang="en-US" dirty="0" err="1" smtClean="0"/>
              <a:t>Zrak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u </a:t>
            </a:r>
            <a:r>
              <a:rPr lang="en-US" dirty="0" err="1" smtClean="0"/>
              <a:t>mravenců</a:t>
            </a:r>
            <a:r>
              <a:rPr lang="en-US" dirty="0" smtClean="0"/>
              <a:t> </a:t>
            </a:r>
            <a:r>
              <a:rPr lang="en-US" dirty="0" err="1" smtClean="0"/>
              <a:t>poměrně</a:t>
            </a:r>
            <a:r>
              <a:rPr lang="en-US" dirty="0" smtClean="0"/>
              <a:t> </a:t>
            </a:r>
            <a:r>
              <a:rPr lang="en-US" dirty="0" err="1" smtClean="0"/>
              <a:t>malý</a:t>
            </a:r>
            <a:r>
              <a:rPr lang="en-US" dirty="0" smtClean="0"/>
              <a:t> </a:t>
            </a:r>
            <a:r>
              <a:rPr lang="en-US" dirty="0" err="1" smtClean="0"/>
              <a:t>význam</a:t>
            </a:r>
            <a:r>
              <a:rPr lang="en-US" dirty="0" smtClean="0"/>
              <a:t>. V </a:t>
            </a:r>
            <a:r>
              <a:rPr lang="en-US" dirty="0" err="1" smtClean="0"/>
              <a:t>nejpropracovanějších</a:t>
            </a:r>
            <a:r>
              <a:rPr lang="en-US" dirty="0" smtClean="0"/>
              <a:t> </a:t>
            </a:r>
            <a:r>
              <a:rPr lang="en-US" dirty="0" err="1" smtClean="0"/>
              <a:t>strukturách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si</a:t>
            </a:r>
            <a:r>
              <a:rPr lang="en-US" dirty="0" smtClean="0"/>
              <a:t> </a:t>
            </a:r>
            <a:r>
              <a:rPr lang="en-US" dirty="0" err="1" smtClean="0"/>
              <a:t>mravenci</a:t>
            </a:r>
            <a:r>
              <a:rPr lang="en-US" dirty="0" smtClean="0"/>
              <a:t> </a:t>
            </a:r>
            <a:r>
              <a:rPr lang="en-US" dirty="0" err="1" smtClean="0"/>
              <a:t>schopni</a:t>
            </a:r>
            <a:r>
              <a:rPr lang="en-US" dirty="0" smtClean="0"/>
              <a:t> </a:t>
            </a:r>
            <a:r>
              <a:rPr lang="en-US" dirty="0" err="1" smtClean="0"/>
              <a:t>sdělit</a:t>
            </a:r>
            <a:r>
              <a:rPr lang="en-US" dirty="0" smtClean="0"/>
              <a:t> </a:t>
            </a:r>
            <a:r>
              <a:rPr lang="en-US" dirty="0" err="1" smtClean="0"/>
              <a:t>přibližně</a:t>
            </a:r>
            <a:r>
              <a:rPr lang="en-US" dirty="0" smtClean="0"/>
              <a:t> 10-20 „</a:t>
            </a:r>
            <a:r>
              <a:rPr lang="en-US" dirty="0" err="1" smtClean="0"/>
              <a:t>příkazů</a:t>
            </a:r>
            <a:r>
              <a:rPr lang="en-US" dirty="0" smtClean="0"/>
              <a:t>“.</a:t>
            </a:r>
            <a:endParaRPr lang="cs-CZ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652766"/>
            <a:ext cx="3657600" cy="2640330"/>
          </a:xfrm>
        </p:spPr>
      </p:pic>
      <p:sp>
        <p:nvSpPr>
          <p:cNvPr id="6" name="Obdélník 5"/>
          <p:cNvSpPr/>
          <p:nvPr/>
        </p:nvSpPr>
        <p:spPr>
          <a:xfrm>
            <a:off x="356588" y="4509120"/>
            <a:ext cx="39993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http://upload.wikimedia.org/wikipedia/commons/b/be/Mrowka_rudnica_formica_rufa_small.jpg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Nosorožík kapucínek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571612"/>
            <a:ext cx="3657600" cy="45720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řád: brouci</a:t>
            </a:r>
          </a:p>
          <a:p>
            <a:r>
              <a:rPr lang="cs-CZ" dirty="0" smtClean="0"/>
              <a:t>délka: 2,5 - 4 cm</a:t>
            </a:r>
          </a:p>
          <a:p>
            <a:r>
              <a:rPr lang="cs-CZ" dirty="0" smtClean="0"/>
              <a:t>charakteristika: </a:t>
            </a:r>
            <a:r>
              <a:rPr lang="en-US" dirty="0" err="1" smtClean="0"/>
              <a:t>Samci</a:t>
            </a:r>
            <a:r>
              <a:rPr lang="cs-CZ" dirty="0" smtClean="0"/>
              <a:t> nosorožíka</a:t>
            </a:r>
            <a:r>
              <a:rPr lang="en-US" dirty="0" smtClean="0"/>
              <a:t> </a:t>
            </a:r>
            <a:r>
              <a:rPr lang="en-US" dirty="0" err="1" smtClean="0"/>
              <a:t>mají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hlavě</a:t>
            </a:r>
            <a:r>
              <a:rPr lang="en-US" dirty="0" smtClean="0"/>
              <a:t> </a:t>
            </a:r>
            <a:r>
              <a:rPr lang="en-US" dirty="0" err="1" smtClean="0"/>
              <a:t>dlouhý</a:t>
            </a:r>
            <a:r>
              <a:rPr lang="en-US" dirty="0" smtClean="0"/>
              <a:t>, </a:t>
            </a:r>
            <a:r>
              <a:rPr lang="en-US" dirty="0" err="1" smtClean="0"/>
              <a:t>dozadu</a:t>
            </a:r>
            <a:r>
              <a:rPr lang="en-US" dirty="0" smtClean="0"/>
              <a:t> </a:t>
            </a:r>
            <a:r>
              <a:rPr lang="en-US" dirty="0" err="1" smtClean="0"/>
              <a:t>zahnutý</a:t>
            </a:r>
            <a:r>
              <a:rPr lang="en-US" dirty="0" smtClean="0"/>
              <a:t> </a:t>
            </a:r>
            <a:r>
              <a:rPr lang="en-US" dirty="0" err="1" smtClean="0"/>
              <a:t>roh.V</a:t>
            </a:r>
            <a:r>
              <a:rPr lang="en-US" dirty="0" smtClean="0"/>
              <a:t> </a:t>
            </a:r>
            <a:r>
              <a:rPr lang="en-US" dirty="0" err="1" smtClean="0"/>
              <a:t>přírodě</a:t>
            </a:r>
            <a:r>
              <a:rPr lang="en-US" dirty="0" smtClean="0"/>
              <a:t> se s </a:t>
            </a:r>
            <a:r>
              <a:rPr lang="en-US" dirty="0" err="1" smtClean="0"/>
              <a:t>ním</a:t>
            </a:r>
            <a:r>
              <a:rPr lang="en-US" dirty="0" smtClean="0"/>
              <a:t> </a:t>
            </a:r>
            <a:r>
              <a:rPr lang="en-US" dirty="0" err="1" smtClean="0"/>
              <a:t>můžeme</a:t>
            </a:r>
            <a:r>
              <a:rPr lang="en-US" dirty="0" smtClean="0"/>
              <a:t> </a:t>
            </a:r>
            <a:r>
              <a:rPr lang="en-US" dirty="0" err="1" smtClean="0"/>
              <a:t>zřídka</a:t>
            </a:r>
            <a:r>
              <a:rPr lang="en-US" dirty="0" smtClean="0"/>
              <a:t> </a:t>
            </a:r>
            <a:r>
              <a:rPr lang="en-US" dirty="0" err="1" smtClean="0"/>
              <a:t>setkat</a:t>
            </a:r>
            <a:r>
              <a:rPr lang="en-US" dirty="0" smtClean="0"/>
              <a:t> </a:t>
            </a:r>
            <a:r>
              <a:rPr lang="en-US" dirty="0" err="1" smtClean="0"/>
              <a:t>od</a:t>
            </a:r>
            <a:r>
              <a:rPr lang="en-US" dirty="0" smtClean="0"/>
              <a:t> </a:t>
            </a:r>
            <a:r>
              <a:rPr lang="en-US" dirty="0" err="1" smtClean="0"/>
              <a:t>konce</a:t>
            </a:r>
            <a:r>
              <a:rPr lang="en-US" dirty="0" smtClean="0"/>
              <a:t> </a:t>
            </a:r>
            <a:r>
              <a:rPr lang="en-US" dirty="0" err="1" smtClean="0"/>
              <a:t>jara</a:t>
            </a:r>
            <a:r>
              <a:rPr lang="en-US" dirty="0" smtClean="0"/>
              <a:t> do </a:t>
            </a:r>
            <a:r>
              <a:rPr lang="en-US" dirty="0" err="1" smtClean="0"/>
              <a:t>léta</a:t>
            </a:r>
            <a:r>
              <a:rPr lang="en-US" dirty="0" smtClean="0"/>
              <a:t>. Je to s</a:t>
            </a:r>
            <a:r>
              <a:rPr lang="cs-CZ" dirty="0" err="1" smtClean="0"/>
              <a:t>oumračný</a:t>
            </a:r>
            <a:r>
              <a:rPr lang="en-US" dirty="0" smtClean="0"/>
              <a:t> </a:t>
            </a:r>
            <a:r>
              <a:rPr lang="en-US" dirty="0" err="1" smtClean="0"/>
              <a:t>tvor</a:t>
            </a:r>
            <a:r>
              <a:rPr lang="en-US" dirty="0" smtClean="0"/>
              <a:t>, </a:t>
            </a:r>
            <a:r>
              <a:rPr lang="en-US" dirty="0" err="1" smtClean="0"/>
              <a:t>který</a:t>
            </a:r>
            <a:r>
              <a:rPr lang="en-US" dirty="0" smtClean="0"/>
              <a:t> se </a:t>
            </a:r>
            <a:r>
              <a:rPr lang="en-US" dirty="0" err="1" smtClean="0"/>
              <a:t>přes</a:t>
            </a:r>
            <a:r>
              <a:rPr lang="en-US" dirty="0" smtClean="0"/>
              <a:t> den </a:t>
            </a:r>
            <a:r>
              <a:rPr lang="en-US" dirty="0" err="1" smtClean="0"/>
              <a:t>skrývá</a:t>
            </a:r>
            <a:r>
              <a:rPr lang="en-US" dirty="0" smtClean="0"/>
              <a:t> </a:t>
            </a:r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svém</a:t>
            </a:r>
            <a:r>
              <a:rPr lang="en-US" dirty="0" smtClean="0"/>
              <a:t> </a:t>
            </a:r>
            <a:r>
              <a:rPr lang="en-US" dirty="0" err="1" smtClean="0"/>
              <a:t>úkrytu</a:t>
            </a:r>
            <a:r>
              <a:rPr lang="en-US" dirty="0" smtClean="0"/>
              <a:t>. </a:t>
            </a:r>
            <a:r>
              <a:rPr lang="en-US" dirty="0" err="1" smtClean="0"/>
              <a:t>Létá</a:t>
            </a:r>
            <a:r>
              <a:rPr lang="en-US" dirty="0" smtClean="0"/>
              <a:t> </a:t>
            </a:r>
            <a:r>
              <a:rPr lang="en-US" dirty="0" err="1" smtClean="0"/>
              <a:t>zejména</a:t>
            </a:r>
            <a:r>
              <a:rPr lang="en-US" dirty="0" smtClean="0"/>
              <a:t> v </a:t>
            </a:r>
            <a:r>
              <a:rPr lang="en-US" dirty="0" err="1" smtClean="0"/>
              <a:t>noci</a:t>
            </a:r>
            <a:r>
              <a:rPr lang="en-US" dirty="0" smtClean="0"/>
              <a:t> a v </a:t>
            </a:r>
            <a:r>
              <a:rPr lang="en-US" dirty="0" err="1" smtClean="0"/>
              <a:t>podvečer</a:t>
            </a:r>
            <a:r>
              <a:rPr lang="en-US" dirty="0" smtClean="0"/>
              <a:t>. </a:t>
            </a:r>
            <a:r>
              <a:rPr lang="en-US" dirty="0" err="1" smtClean="0"/>
              <a:t>Občas</a:t>
            </a:r>
            <a:r>
              <a:rPr lang="en-US" dirty="0" smtClean="0"/>
              <a:t> </a:t>
            </a:r>
            <a:r>
              <a:rPr lang="en-US" dirty="0" err="1" smtClean="0"/>
              <a:t>může</a:t>
            </a:r>
            <a:r>
              <a:rPr lang="en-US" dirty="0" smtClean="0"/>
              <a:t> </a:t>
            </a:r>
            <a:r>
              <a:rPr lang="en-US" dirty="0" err="1" smtClean="0"/>
              <a:t>nalétat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různé</a:t>
            </a:r>
            <a:r>
              <a:rPr lang="en-US" dirty="0" smtClean="0"/>
              <a:t> </a:t>
            </a:r>
            <a:r>
              <a:rPr lang="en-US" dirty="0" err="1" smtClean="0"/>
              <a:t>zdroje</a:t>
            </a:r>
            <a:r>
              <a:rPr lang="en-US" dirty="0" smtClean="0"/>
              <a:t> </a:t>
            </a:r>
            <a:r>
              <a:rPr lang="en-US" dirty="0" err="1" smtClean="0"/>
              <a:t>světla</a:t>
            </a:r>
            <a:r>
              <a:rPr lang="en-US" dirty="0" smtClean="0"/>
              <a:t>. </a:t>
            </a:r>
            <a:r>
              <a:rPr lang="en-US" dirty="0" err="1" smtClean="0"/>
              <a:t>Larvy</a:t>
            </a:r>
            <a:r>
              <a:rPr lang="en-US" dirty="0" smtClean="0"/>
              <a:t> </a:t>
            </a:r>
            <a:r>
              <a:rPr lang="en-US" dirty="0" err="1" smtClean="0"/>
              <a:t>žijí</a:t>
            </a:r>
            <a:r>
              <a:rPr lang="en-US" dirty="0" smtClean="0"/>
              <a:t> v </a:t>
            </a:r>
            <a:r>
              <a:rPr lang="en-US" dirty="0" err="1" smtClean="0"/>
              <a:t>trouchnivějícím</a:t>
            </a:r>
            <a:r>
              <a:rPr lang="en-US" dirty="0" smtClean="0"/>
              <a:t> </a:t>
            </a:r>
            <a:r>
              <a:rPr lang="en-US" dirty="0" err="1" smtClean="0"/>
              <a:t>dřevě</a:t>
            </a:r>
            <a:r>
              <a:rPr lang="en-US" dirty="0" smtClean="0"/>
              <a:t> a v </a:t>
            </a:r>
            <a:r>
              <a:rPr lang="en-US" dirty="0" err="1" smtClean="0"/>
              <a:t>pařeništích</a:t>
            </a:r>
            <a:r>
              <a:rPr lang="en-US" dirty="0" smtClean="0"/>
              <a:t>. </a:t>
            </a:r>
            <a:r>
              <a:rPr lang="cs-CZ" dirty="0" smtClean="0"/>
              <a:t>V </a:t>
            </a:r>
            <a:r>
              <a:rPr lang="en-US" dirty="0" err="1" smtClean="0"/>
              <a:t>Česku</a:t>
            </a:r>
            <a:r>
              <a:rPr lang="en-US" dirty="0" smtClean="0"/>
              <a:t> </a:t>
            </a:r>
            <a:r>
              <a:rPr lang="en-US" dirty="0" smtClean="0"/>
              <a:t>je </a:t>
            </a:r>
            <a:r>
              <a:rPr lang="en-US" dirty="0" err="1" smtClean="0"/>
              <a:t>chráněný</a:t>
            </a:r>
            <a:r>
              <a:rPr lang="en-US" dirty="0" smtClean="0"/>
              <a:t> z</a:t>
            </a:r>
            <a:r>
              <a:rPr lang="cs-CZ" dirty="0" err="1" smtClean="0"/>
              <a:t>ákonem</a:t>
            </a:r>
            <a:r>
              <a:rPr lang="en-US" dirty="0" smtClean="0"/>
              <a:t> </a:t>
            </a:r>
            <a:r>
              <a:rPr lang="en-US" dirty="0" err="1" smtClean="0"/>
              <a:t>jako</a:t>
            </a:r>
            <a:r>
              <a:rPr lang="en-US" dirty="0" smtClean="0"/>
              <a:t> </a:t>
            </a:r>
            <a:r>
              <a:rPr lang="en-US" dirty="0" err="1" smtClean="0"/>
              <a:t>ohrožený</a:t>
            </a:r>
            <a:r>
              <a:rPr lang="en-US" dirty="0" smtClean="0"/>
              <a:t> </a:t>
            </a:r>
            <a:r>
              <a:rPr lang="en-US" dirty="0" err="1" smtClean="0"/>
              <a:t>druh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772" y="1830613"/>
            <a:ext cx="3657600" cy="2750515"/>
          </a:xfrm>
        </p:spPr>
      </p:pic>
      <p:sp>
        <p:nvSpPr>
          <p:cNvPr id="6" name="Obdélník 5"/>
          <p:cNvSpPr/>
          <p:nvPr/>
        </p:nvSpPr>
        <p:spPr>
          <a:xfrm>
            <a:off x="251520" y="47251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http://sumpersky.rej.cz/clanky/nosorozik-kapucinek/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Roháč obecný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86248" y="1571612"/>
            <a:ext cx="3657600" cy="481490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řád: brouci</a:t>
            </a:r>
          </a:p>
          <a:p>
            <a:r>
              <a:rPr lang="cs-CZ" dirty="0" smtClean="0"/>
              <a:t>délka:	sameček  60 – 70 mm, samička 30 – 40 mm</a:t>
            </a:r>
          </a:p>
          <a:p>
            <a:r>
              <a:rPr lang="cs-CZ" dirty="0" smtClean="0"/>
              <a:t>charakteristika: </a:t>
            </a:r>
            <a:r>
              <a:rPr lang="en-US" dirty="0" err="1" smtClean="0"/>
              <a:t>Žije</a:t>
            </a:r>
            <a:r>
              <a:rPr lang="en-US" dirty="0" smtClean="0"/>
              <a:t> v </a:t>
            </a:r>
            <a:r>
              <a:rPr lang="en-US" dirty="0" err="1" smtClean="0"/>
              <a:t>dutinách</a:t>
            </a:r>
            <a:r>
              <a:rPr lang="en-US" dirty="0" smtClean="0"/>
              <a:t> </a:t>
            </a:r>
            <a:r>
              <a:rPr lang="en-US" dirty="0" err="1" smtClean="0"/>
              <a:t>starých</a:t>
            </a:r>
            <a:r>
              <a:rPr lang="en-US" dirty="0" smtClean="0"/>
              <a:t> </a:t>
            </a:r>
            <a:r>
              <a:rPr lang="en-US" dirty="0" err="1" smtClean="0"/>
              <a:t>stromů</a:t>
            </a:r>
            <a:r>
              <a:rPr lang="en-US" dirty="0" smtClean="0"/>
              <a:t> a v </a:t>
            </a:r>
            <a:r>
              <a:rPr lang="en-US" dirty="0" err="1" smtClean="0"/>
              <a:t>mrtvých</a:t>
            </a:r>
            <a:r>
              <a:rPr lang="en-US" dirty="0" smtClean="0"/>
              <a:t> </a:t>
            </a:r>
            <a:r>
              <a:rPr lang="en-US" dirty="0" err="1" smtClean="0"/>
              <a:t>pařezech</a:t>
            </a:r>
            <a:r>
              <a:rPr lang="cs-CZ" dirty="0" smtClean="0"/>
              <a:t>,</a:t>
            </a:r>
            <a:r>
              <a:rPr lang="en-US" dirty="0" smtClean="0"/>
              <a:t>v </a:t>
            </a:r>
            <a:r>
              <a:rPr lang="en-US" dirty="0" err="1" smtClean="0"/>
              <a:t>lesích</a:t>
            </a:r>
            <a:r>
              <a:rPr lang="en-US" dirty="0" smtClean="0"/>
              <a:t> a </a:t>
            </a:r>
            <a:r>
              <a:rPr lang="en-US" dirty="0" err="1" smtClean="0"/>
              <a:t>hájích</a:t>
            </a:r>
            <a:r>
              <a:rPr lang="en-US" dirty="0" smtClean="0"/>
              <a:t>. </a:t>
            </a:r>
            <a:r>
              <a:rPr lang="cs-CZ" dirty="0" smtClean="0"/>
              <a:t>Dospělí jedinci</a:t>
            </a:r>
            <a:r>
              <a:rPr lang="en-US" dirty="0" smtClean="0"/>
              <a:t> se </a:t>
            </a:r>
            <a:r>
              <a:rPr lang="en-US" dirty="0" err="1" smtClean="0"/>
              <a:t>objevují</a:t>
            </a:r>
            <a:r>
              <a:rPr lang="en-US" dirty="0" smtClean="0"/>
              <a:t> </a:t>
            </a:r>
            <a:r>
              <a:rPr lang="en-US" dirty="0" err="1" smtClean="0"/>
              <a:t>od</a:t>
            </a:r>
            <a:r>
              <a:rPr lang="en-US" dirty="0" smtClean="0"/>
              <a:t> </a:t>
            </a:r>
            <a:r>
              <a:rPr lang="en-US" dirty="0" err="1" smtClean="0"/>
              <a:t>konce</a:t>
            </a:r>
            <a:r>
              <a:rPr lang="en-US" dirty="0" smtClean="0"/>
              <a:t> k</a:t>
            </a:r>
            <a:r>
              <a:rPr lang="cs-CZ" dirty="0" err="1" smtClean="0"/>
              <a:t>větna</a:t>
            </a:r>
            <a:r>
              <a:rPr lang="en-US" dirty="0" smtClean="0"/>
              <a:t> do </a:t>
            </a:r>
            <a:r>
              <a:rPr lang="en-US" dirty="0" err="1" smtClean="0"/>
              <a:t>začátku</a:t>
            </a:r>
            <a:r>
              <a:rPr lang="en-US" dirty="0" smtClean="0"/>
              <a:t> s</a:t>
            </a:r>
            <a:r>
              <a:rPr lang="cs-CZ" dirty="0" err="1" smtClean="0"/>
              <a:t>rpna</a:t>
            </a:r>
            <a:r>
              <a:rPr lang="en-US" dirty="0" smtClean="0"/>
              <a:t> a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nejvíce</a:t>
            </a:r>
            <a:r>
              <a:rPr lang="en-US" dirty="0" smtClean="0"/>
              <a:t> </a:t>
            </a:r>
            <a:r>
              <a:rPr lang="en-US" dirty="0" err="1" smtClean="0"/>
              <a:t>aktivní</a:t>
            </a:r>
            <a:r>
              <a:rPr lang="en-US" dirty="0" smtClean="0"/>
              <a:t> </a:t>
            </a:r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večerních</a:t>
            </a:r>
            <a:r>
              <a:rPr lang="en-US" dirty="0" smtClean="0"/>
              <a:t> </a:t>
            </a:r>
            <a:r>
              <a:rPr lang="en-US" dirty="0" err="1" smtClean="0"/>
              <a:t>hodinách</a:t>
            </a:r>
            <a:r>
              <a:rPr lang="en-US" dirty="0" smtClean="0"/>
              <a:t>.  </a:t>
            </a:r>
            <a:r>
              <a:rPr lang="cs-CZ" dirty="0" smtClean="0"/>
              <a:t>Samečci mají parohovitě rozvětvená kusadla. </a:t>
            </a:r>
            <a:r>
              <a:rPr lang="en-US" dirty="0" err="1" smtClean="0"/>
              <a:t>Dospělí</a:t>
            </a:r>
            <a:r>
              <a:rPr lang="en-US" dirty="0" smtClean="0"/>
              <a:t> </a:t>
            </a:r>
            <a:r>
              <a:rPr lang="en-US" dirty="0" err="1" smtClean="0"/>
              <a:t>brouci</a:t>
            </a:r>
            <a:r>
              <a:rPr lang="en-US" dirty="0" smtClean="0"/>
              <a:t> </a:t>
            </a:r>
            <a:r>
              <a:rPr lang="en-US" dirty="0" err="1" smtClean="0"/>
              <a:t>žijí</a:t>
            </a:r>
            <a:r>
              <a:rPr lang="en-US" dirty="0" smtClean="0"/>
              <a:t> </a:t>
            </a:r>
            <a:r>
              <a:rPr lang="en-US" dirty="0" err="1" smtClean="0"/>
              <a:t>pouze</a:t>
            </a:r>
            <a:r>
              <a:rPr lang="en-US" dirty="0" smtClean="0"/>
              <a:t> </a:t>
            </a:r>
            <a:r>
              <a:rPr lang="en-US" dirty="0" err="1" smtClean="0"/>
              <a:t>několik</a:t>
            </a:r>
            <a:r>
              <a:rPr lang="en-US" dirty="0" smtClean="0"/>
              <a:t> </a:t>
            </a:r>
            <a:r>
              <a:rPr lang="en-US" dirty="0" err="1" smtClean="0"/>
              <a:t>měsíců</a:t>
            </a:r>
            <a:r>
              <a:rPr lang="en-US" dirty="0" smtClean="0"/>
              <a:t> a </a:t>
            </a:r>
            <a:r>
              <a:rPr lang="en-US" dirty="0" err="1" smtClean="0"/>
              <a:t>živí</a:t>
            </a:r>
            <a:r>
              <a:rPr lang="en-US" dirty="0" smtClean="0"/>
              <a:t> se </a:t>
            </a:r>
            <a:r>
              <a:rPr lang="en-US" dirty="0" err="1" smtClean="0"/>
              <a:t>nektarem</a:t>
            </a:r>
            <a:r>
              <a:rPr lang="en-US" dirty="0" smtClean="0"/>
              <a:t> a </a:t>
            </a:r>
            <a:r>
              <a:rPr lang="en-US" dirty="0" err="1" smtClean="0"/>
              <a:t>šťávou</a:t>
            </a:r>
            <a:r>
              <a:rPr lang="en-US" dirty="0" smtClean="0"/>
              <a:t> </a:t>
            </a:r>
            <a:r>
              <a:rPr lang="en-US" dirty="0" err="1" smtClean="0"/>
              <a:t>stromů</a:t>
            </a:r>
            <a:r>
              <a:rPr lang="en-US" dirty="0" smtClean="0"/>
              <a:t> a </a:t>
            </a:r>
            <a:r>
              <a:rPr lang="en-US" dirty="0" err="1" smtClean="0"/>
              <a:t>rostlin</a:t>
            </a:r>
            <a:r>
              <a:rPr lang="en-US" dirty="0" smtClean="0"/>
              <a:t>. </a:t>
            </a:r>
            <a:r>
              <a:rPr lang="en-US" dirty="0" err="1" smtClean="0"/>
              <a:t>Létají</a:t>
            </a:r>
            <a:r>
              <a:rPr lang="en-US" dirty="0" smtClean="0"/>
              <a:t> </a:t>
            </a:r>
            <a:r>
              <a:rPr lang="en-US" dirty="0" err="1" smtClean="0"/>
              <a:t>za</a:t>
            </a:r>
            <a:r>
              <a:rPr lang="en-US" dirty="0" smtClean="0"/>
              <a:t> </a:t>
            </a:r>
            <a:r>
              <a:rPr lang="en-US" dirty="0" err="1" smtClean="0"/>
              <a:t>soumraku</a:t>
            </a:r>
            <a:r>
              <a:rPr lang="en-US" dirty="0" smtClean="0"/>
              <a:t> a </a:t>
            </a:r>
            <a:r>
              <a:rPr lang="en-US" dirty="0" err="1" smtClean="0"/>
              <a:t>jejich</a:t>
            </a:r>
            <a:r>
              <a:rPr lang="en-US" dirty="0" smtClean="0"/>
              <a:t> </a:t>
            </a:r>
            <a:r>
              <a:rPr lang="en-US" dirty="0" err="1" smtClean="0"/>
              <a:t>pomalý</a:t>
            </a:r>
            <a:r>
              <a:rPr lang="en-US" dirty="0" smtClean="0"/>
              <a:t> let je </a:t>
            </a:r>
            <a:r>
              <a:rPr lang="en-US" dirty="0" err="1" smtClean="0"/>
              <a:t>doprovázen</a:t>
            </a:r>
            <a:r>
              <a:rPr lang="en-US" dirty="0" smtClean="0"/>
              <a:t> </a:t>
            </a:r>
            <a:r>
              <a:rPr lang="en-US" dirty="0" err="1" smtClean="0"/>
              <a:t>charakteristickým</a:t>
            </a:r>
            <a:r>
              <a:rPr lang="en-US" dirty="0" smtClean="0"/>
              <a:t> </a:t>
            </a:r>
            <a:r>
              <a:rPr lang="en-US" dirty="0" err="1" smtClean="0"/>
              <a:t>hluboce</a:t>
            </a:r>
            <a:r>
              <a:rPr lang="en-US" dirty="0" smtClean="0"/>
              <a:t> </a:t>
            </a:r>
            <a:r>
              <a:rPr lang="en-US" dirty="0" err="1" smtClean="0"/>
              <a:t>bzučivým</a:t>
            </a:r>
            <a:r>
              <a:rPr lang="en-US" dirty="0" smtClean="0"/>
              <a:t> </a:t>
            </a:r>
            <a:r>
              <a:rPr lang="en-US" dirty="0" err="1" smtClean="0"/>
              <a:t>zvukem</a:t>
            </a:r>
            <a:r>
              <a:rPr lang="en-US" dirty="0" smtClean="0"/>
              <a:t>. </a:t>
            </a:r>
            <a:r>
              <a:rPr lang="en-US" dirty="0" err="1" smtClean="0"/>
              <a:t>Samci</a:t>
            </a:r>
            <a:r>
              <a:rPr lang="en-US" dirty="0" smtClean="0"/>
              <a:t> </a:t>
            </a:r>
            <a:r>
              <a:rPr lang="en-US" dirty="0" err="1" smtClean="0"/>
              <a:t>létají</a:t>
            </a:r>
            <a:r>
              <a:rPr lang="en-US" dirty="0" smtClean="0"/>
              <a:t> </a:t>
            </a:r>
            <a:r>
              <a:rPr lang="en-US" dirty="0" err="1" smtClean="0"/>
              <a:t>mnohem</a:t>
            </a:r>
            <a:r>
              <a:rPr lang="en-US" dirty="0" smtClean="0"/>
              <a:t> </a:t>
            </a:r>
            <a:r>
              <a:rPr lang="en-US" dirty="0" err="1" smtClean="0"/>
              <a:t>častěji</a:t>
            </a:r>
            <a:r>
              <a:rPr lang="en-US" dirty="0" smtClean="0"/>
              <a:t> </a:t>
            </a:r>
            <a:r>
              <a:rPr lang="en-US" dirty="0" err="1" smtClean="0"/>
              <a:t>než</a:t>
            </a:r>
            <a:r>
              <a:rPr lang="en-US" dirty="0" smtClean="0"/>
              <a:t> </a:t>
            </a:r>
            <a:r>
              <a:rPr lang="en-US" dirty="0" err="1" smtClean="0"/>
              <a:t>samice</a:t>
            </a:r>
            <a:r>
              <a:rPr lang="en-US" dirty="0" smtClean="0"/>
              <a:t>. </a:t>
            </a:r>
            <a:r>
              <a:rPr lang="en-US" dirty="0" err="1" smtClean="0"/>
              <a:t>Přirozenými</a:t>
            </a:r>
            <a:r>
              <a:rPr lang="en-US" dirty="0" smtClean="0"/>
              <a:t> </a:t>
            </a:r>
            <a:r>
              <a:rPr lang="en-US" dirty="0" err="1" smtClean="0"/>
              <a:t>nepřáteli</a:t>
            </a:r>
            <a:r>
              <a:rPr lang="en-US" dirty="0" smtClean="0"/>
              <a:t> </a:t>
            </a:r>
            <a:r>
              <a:rPr lang="en-US" dirty="0" err="1" smtClean="0"/>
              <a:t>roháčů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s</a:t>
            </a:r>
            <a:r>
              <a:rPr lang="cs-CZ" dirty="0" smtClean="0"/>
              <a:t>traky, jezevci, lišky, ježci, a hlavně datlové. V Evropě je chráněný.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2090" y="1916832"/>
            <a:ext cx="3475854" cy="2317237"/>
          </a:xfrm>
        </p:spPr>
      </p:pic>
      <p:sp>
        <p:nvSpPr>
          <p:cNvPr id="6" name="Obdélník 5"/>
          <p:cNvSpPr/>
          <p:nvPr/>
        </p:nvSpPr>
        <p:spPr>
          <a:xfrm>
            <a:off x="395536" y="4653136"/>
            <a:ext cx="3816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http://www.naturephoto.cz/priroda/170-rohac-obecny-nejvetsi-brouk.html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Slimák největší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řád: plicnatí</a:t>
            </a:r>
          </a:p>
          <a:p>
            <a:r>
              <a:rPr lang="cs-CZ" dirty="0" smtClean="0"/>
              <a:t>délka: 10 – 12 cm</a:t>
            </a:r>
          </a:p>
          <a:p>
            <a:r>
              <a:rPr lang="cs-CZ" dirty="0" smtClean="0"/>
              <a:t>charakteristika: Slimák  je největší</a:t>
            </a:r>
            <a:r>
              <a:rPr lang="en-US" dirty="0" smtClean="0"/>
              <a:t> je </a:t>
            </a:r>
            <a:r>
              <a:rPr lang="en-US" dirty="0" err="1" smtClean="0"/>
              <a:t>druh</a:t>
            </a:r>
            <a:r>
              <a:rPr lang="en-US" dirty="0" smtClean="0"/>
              <a:t> </a:t>
            </a:r>
            <a:r>
              <a:rPr lang="en-US" dirty="0" err="1" smtClean="0"/>
              <a:t>suchozemského</a:t>
            </a:r>
            <a:r>
              <a:rPr lang="en-US" dirty="0" smtClean="0"/>
              <a:t> p</a:t>
            </a:r>
            <a:r>
              <a:rPr lang="cs-CZ" dirty="0" smtClean="0"/>
              <a:t>lže</a:t>
            </a:r>
            <a:r>
              <a:rPr lang="en-US" dirty="0" smtClean="0"/>
              <a:t>. Je </a:t>
            </a:r>
            <a:r>
              <a:rPr lang="en-US" dirty="0" err="1" smtClean="0"/>
              <a:t>bělavěšedav</a:t>
            </a:r>
            <a:r>
              <a:rPr lang="cs-CZ" dirty="0" smtClean="0"/>
              <a:t>é barvy</a:t>
            </a:r>
            <a:r>
              <a:rPr lang="en-US" dirty="0" smtClean="0"/>
              <a:t> s 2-3 </a:t>
            </a:r>
            <a:r>
              <a:rPr lang="en-US" dirty="0" err="1" smtClean="0"/>
              <a:t>tmavými</a:t>
            </a:r>
            <a:r>
              <a:rPr lang="en-US" dirty="0" smtClean="0"/>
              <a:t> </a:t>
            </a:r>
            <a:r>
              <a:rPr lang="en-US" dirty="0" err="1" smtClean="0"/>
              <a:t>pruhy</a:t>
            </a:r>
            <a:r>
              <a:rPr lang="en-US" dirty="0" smtClean="0"/>
              <a:t> </a:t>
            </a:r>
            <a:r>
              <a:rPr lang="en-US" dirty="0" err="1" smtClean="0"/>
              <a:t>nebo</a:t>
            </a:r>
            <a:r>
              <a:rPr lang="en-US" dirty="0" smtClean="0"/>
              <a:t> </a:t>
            </a:r>
            <a:r>
              <a:rPr lang="en-US" dirty="0" err="1" smtClean="0"/>
              <a:t>řadami</a:t>
            </a:r>
            <a:r>
              <a:rPr lang="en-US" dirty="0" smtClean="0"/>
              <a:t> </a:t>
            </a:r>
            <a:r>
              <a:rPr lang="en-US" dirty="0" err="1" smtClean="0"/>
              <a:t>skvrn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bocích</a:t>
            </a:r>
            <a:r>
              <a:rPr lang="en-US" dirty="0" smtClean="0"/>
              <a:t>.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vpředu</a:t>
            </a:r>
            <a:r>
              <a:rPr lang="en-US" dirty="0" smtClean="0"/>
              <a:t> </a:t>
            </a:r>
            <a:r>
              <a:rPr lang="en-US" dirty="0" err="1" smtClean="0"/>
              <a:t>zaokrouhlený</a:t>
            </a:r>
            <a:r>
              <a:rPr lang="en-US" dirty="0" smtClean="0"/>
              <a:t> a v </a:t>
            </a:r>
            <a:r>
              <a:rPr lang="en-US" dirty="0" err="1" smtClean="0"/>
              <a:t>zadu</a:t>
            </a:r>
            <a:r>
              <a:rPr lang="en-US" dirty="0" smtClean="0"/>
              <a:t> </a:t>
            </a:r>
            <a:r>
              <a:rPr lang="en-US" dirty="0" err="1" smtClean="0"/>
              <a:t>zašpičatělý</a:t>
            </a:r>
            <a:r>
              <a:rPr lang="en-US" dirty="0" smtClean="0"/>
              <a:t> š</a:t>
            </a:r>
            <a:r>
              <a:rPr lang="cs-CZ" dirty="0" smtClean="0"/>
              <a:t>tít</a:t>
            </a:r>
            <a:r>
              <a:rPr lang="en-US" dirty="0" smtClean="0"/>
              <a:t> se </a:t>
            </a:r>
            <a:r>
              <a:rPr lang="en-US" dirty="0" err="1" smtClean="0"/>
              <a:t>skvrnami</a:t>
            </a:r>
            <a:r>
              <a:rPr lang="en-US" dirty="0" smtClean="0"/>
              <a:t> a </a:t>
            </a:r>
            <a:r>
              <a:rPr lang="en-US" dirty="0" err="1" smtClean="0"/>
              <a:t>žlutavý</a:t>
            </a:r>
            <a:r>
              <a:rPr lang="en-US" dirty="0" smtClean="0"/>
              <a:t> k</a:t>
            </a:r>
            <a:r>
              <a:rPr lang="cs-CZ" dirty="0" err="1" smtClean="0"/>
              <a:t>ýl</a:t>
            </a:r>
            <a:r>
              <a:rPr lang="cs-CZ" dirty="0" smtClean="0"/>
              <a:t>. Na </a:t>
            </a:r>
            <a:r>
              <a:rPr lang="cs-CZ" dirty="0" err="1" smtClean="0"/>
              <a:t>zahradých</a:t>
            </a:r>
            <a:r>
              <a:rPr lang="cs-CZ" dirty="0" smtClean="0"/>
              <a:t> škodí ožíráním rostlin</a:t>
            </a:r>
            <a:r>
              <a:rPr lang="en-US" dirty="0" smtClean="0"/>
              <a:t>.  </a:t>
            </a:r>
            <a:r>
              <a:rPr lang="en-US" dirty="0" err="1" smtClean="0"/>
              <a:t>Zemědělství</a:t>
            </a:r>
            <a:r>
              <a:rPr lang="en-US" dirty="0" smtClean="0"/>
              <a:t> </a:t>
            </a:r>
            <a:r>
              <a:rPr lang="en-US" dirty="0" err="1" smtClean="0"/>
              <a:t>naopak</a:t>
            </a:r>
            <a:r>
              <a:rPr lang="en-US" dirty="0" smtClean="0"/>
              <a:t> </a:t>
            </a:r>
            <a:r>
              <a:rPr lang="en-US" dirty="0" err="1" smtClean="0"/>
              <a:t>prospívá</a:t>
            </a:r>
            <a:r>
              <a:rPr lang="en-US" dirty="0" smtClean="0"/>
              <a:t> </a:t>
            </a:r>
            <a:r>
              <a:rPr lang="en-US" dirty="0" err="1" smtClean="0"/>
              <a:t>tím</a:t>
            </a:r>
            <a:r>
              <a:rPr lang="en-US" dirty="0" smtClean="0"/>
              <a:t>, </a:t>
            </a:r>
            <a:r>
              <a:rPr lang="en-US" dirty="0" err="1" smtClean="0"/>
              <a:t>že</a:t>
            </a:r>
            <a:r>
              <a:rPr lang="en-US" dirty="0" smtClean="0"/>
              <a:t> </a:t>
            </a:r>
            <a:r>
              <a:rPr lang="en-US" dirty="0" err="1" smtClean="0"/>
              <a:t>příležitostně</a:t>
            </a:r>
            <a:r>
              <a:rPr lang="en-US" dirty="0" smtClean="0"/>
              <a:t> </a:t>
            </a:r>
            <a:r>
              <a:rPr lang="en-US" dirty="0" err="1" smtClean="0"/>
              <a:t>požírá</a:t>
            </a:r>
            <a:r>
              <a:rPr lang="en-US" dirty="0" smtClean="0"/>
              <a:t> </a:t>
            </a:r>
            <a:r>
              <a:rPr lang="en-US" dirty="0" err="1" smtClean="0"/>
              <a:t>menší</a:t>
            </a:r>
            <a:r>
              <a:rPr lang="en-US" dirty="0" smtClean="0"/>
              <a:t> </a:t>
            </a:r>
            <a:r>
              <a:rPr lang="en-US" dirty="0" err="1" smtClean="0"/>
              <a:t>druhy</a:t>
            </a:r>
            <a:r>
              <a:rPr lang="en-US" dirty="0" smtClean="0"/>
              <a:t> </a:t>
            </a:r>
            <a:r>
              <a:rPr lang="en-US" dirty="0" err="1" smtClean="0"/>
              <a:t>plžů</a:t>
            </a:r>
            <a:r>
              <a:rPr lang="en-US" dirty="0" smtClean="0"/>
              <a:t>, </a:t>
            </a:r>
            <a:r>
              <a:rPr lang="en-US" dirty="0" err="1" smtClean="0"/>
              <a:t>jako</a:t>
            </a:r>
            <a:r>
              <a:rPr lang="en-US" dirty="0" smtClean="0"/>
              <a:t> je </a:t>
            </a:r>
            <a:r>
              <a:rPr lang="en-US" dirty="0" err="1" smtClean="0"/>
              <a:t>například</a:t>
            </a:r>
            <a:r>
              <a:rPr lang="en-US" dirty="0" smtClean="0"/>
              <a:t> </a:t>
            </a:r>
            <a:r>
              <a:rPr lang="en-US" dirty="0" err="1" smtClean="0"/>
              <a:t>velmi</a:t>
            </a:r>
            <a:r>
              <a:rPr lang="en-US" dirty="0" smtClean="0"/>
              <a:t> </a:t>
            </a:r>
            <a:r>
              <a:rPr lang="en-US" dirty="0" err="1" smtClean="0"/>
              <a:t>škodlivý</a:t>
            </a:r>
            <a:r>
              <a:rPr lang="en-US" dirty="0" smtClean="0"/>
              <a:t> </a:t>
            </a:r>
            <a:r>
              <a:rPr lang="en-US" dirty="0" err="1" smtClean="0"/>
              <a:t>plzák</a:t>
            </a:r>
            <a:r>
              <a:rPr lang="en-US" dirty="0" smtClean="0"/>
              <a:t> </a:t>
            </a:r>
            <a:r>
              <a:rPr lang="en-US" dirty="0" err="1" smtClean="0"/>
              <a:t>španělský</a:t>
            </a:r>
            <a:r>
              <a:rPr lang="cs-CZ" dirty="0" smtClean="0"/>
              <a:t>.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916832"/>
            <a:ext cx="3657600" cy="2011680"/>
          </a:xfrm>
        </p:spPr>
      </p:pic>
      <p:sp>
        <p:nvSpPr>
          <p:cNvPr id="5" name="Obdélník 4"/>
          <p:cNvSpPr/>
          <p:nvPr/>
        </p:nvSpPr>
        <p:spPr>
          <a:xfrm>
            <a:off x="323528" y="4077072"/>
            <a:ext cx="407196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http://worldnaturephoto.com/galerie/bezobratli-invertebrates-wirbellosen/bezobratli-invertebrates-wirbellose/4162-slimak-nejvetsi-limax-maximus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Slunéčko sedmitečné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57738" y="1571612"/>
            <a:ext cx="3657600" cy="45720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řád: brouci</a:t>
            </a:r>
          </a:p>
          <a:p>
            <a:r>
              <a:rPr lang="cs-CZ" dirty="0" smtClean="0"/>
              <a:t>délka: asi 10 cm</a:t>
            </a:r>
          </a:p>
          <a:p>
            <a:r>
              <a:rPr lang="cs-CZ" dirty="0" smtClean="0"/>
              <a:t>charakteristika: </a:t>
            </a:r>
            <a:r>
              <a:rPr lang="en-US" dirty="0" err="1" smtClean="0"/>
              <a:t>tvar</a:t>
            </a:r>
            <a:r>
              <a:rPr lang="en-US" dirty="0" smtClean="0"/>
              <a:t> </a:t>
            </a:r>
            <a:r>
              <a:rPr lang="en-US" dirty="0" err="1" smtClean="0"/>
              <a:t>těla</a:t>
            </a:r>
            <a:r>
              <a:rPr lang="en-US" dirty="0" smtClean="0"/>
              <a:t> je </a:t>
            </a:r>
            <a:r>
              <a:rPr lang="en-US" dirty="0" err="1" smtClean="0"/>
              <a:t>téměř</a:t>
            </a:r>
            <a:r>
              <a:rPr lang="en-US" dirty="0" smtClean="0"/>
              <a:t> </a:t>
            </a:r>
            <a:r>
              <a:rPr lang="en-US" dirty="0" err="1" smtClean="0"/>
              <a:t>polokulovitý</a:t>
            </a:r>
            <a:r>
              <a:rPr lang="en-US" dirty="0" smtClean="0"/>
              <a:t>, </a:t>
            </a:r>
            <a:r>
              <a:rPr lang="en-US" dirty="0" err="1" smtClean="0"/>
              <a:t>jen</a:t>
            </a:r>
            <a:r>
              <a:rPr lang="en-US" dirty="0" smtClean="0"/>
              <a:t> </a:t>
            </a:r>
            <a:r>
              <a:rPr lang="en-US" dirty="0" err="1" smtClean="0"/>
              <a:t>mírně</a:t>
            </a:r>
            <a:r>
              <a:rPr lang="en-US" dirty="0" smtClean="0"/>
              <a:t> </a:t>
            </a:r>
            <a:r>
              <a:rPr lang="en-US" dirty="0" err="1" smtClean="0"/>
              <a:t>protáhlý</a:t>
            </a:r>
            <a:r>
              <a:rPr lang="en-US" dirty="0" smtClean="0"/>
              <a:t> </a:t>
            </a:r>
            <a:r>
              <a:rPr lang="en-US" dirty="0" err="1" smtClean="0"/>
              <a:t>dopředu</a:t>
            </a:r>
            <a:r>
              <a:rPr lang="en-US" dirty="0" smtClean="0"/>
              <a:t>.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červeně</a:t>
            </a:r>
            <a:r>
              <a:rPr lang="en-US" dirty="0" smtClean="0"/>
              <a:t> </a:t>
            </a:r>
            <a:r>
              <a:rPr lang="en-US" dirty="0" err="1" smtClean="0"/>
              <a:t>zbarvené</a:t>
            </a:r>
            <a:r>
              <a:rPr lang="en-US" dirty="0" smtClean="0"/>
              <a:t> k</a:t>
            </a:r>
            <a:r>
              <a:rPr lang="cs-CZ" dirty="0" smtClean="0"/>
              <a:t>rovky</a:t>
            </a:r>
            <a:r>
              <a:rPr lang="en-US" dirty="0" smtClean="0"/>
              <a:t> se </a:t>
            </a:r>
            <a:r>
              <a:rPr lang="en-US" dirty="0" err="1" smtClean="0"/>
              <a:t>třemi</a:t>
            </a:r>
            <a:r>
              <a:rPr lang="en-US" dirty="0" smtClean="0"/>
              <a:t> </a:t>
            </a:r>
            <a:r>
              <a:rPr lang="en-US" dirty="0" err="1" smtClean="0"/>
              <a:t>černými</a:t>
            </a:r>
            <a:r>
              <a:rPr lang="en-US" dirty="0" smtClean="0"/>
              <a:t> </a:t>
            </a:r>
            <a:r>
              <a:rPr lang="en-US" dirty="0" err="1" smtClean="0"/>
              <a:t>tečkami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každé</a:t>
            </a:r>
            <a:r>
              <a:rPr lang="en-US" dirty="0" smtClean="0"/>
              <a:t> </a:t>
            </a:r>
            <a:r>
              <a:rPr lang="en-US" dirty="0" err="1" smtClean="0"/>
              <a:t>straně</a:t>
            </a:r>
            <a:r>
              <a:rPr lang="en-US" dirty="0" smtClean="0"/>
              <a:t> a </a:t>
            </a:r>
            <a:r>
              <a:rPr lang="en-US" dirty="0" err="1" smtClean="0"/>
              <a:t>jednou</a:t>
            </a:r>
            <a:r>
              <a:rPr lang="en-US" dirty="0" smtClean="0"/>
              <a:t> </a:t>
            </a:r>
            <a:r>
              <a:rPr lang="en-US" dirty="0" err="1" smtClean="0"/>
              <a:t>tečkou</a:t>
            </a:r>
            <a:r>
              <a:rPr lang="en-US" dirty="0" smtClean="0"/>
              <a:t> </a:t>
            </a:r>
            <a:r>
              <a:rPr lang="en-US" dirty="0" err="1" smtClean="0"/>
              <a:t>společnou</a:t>
            </a:r>
            <a:r>
              <a:rPr lang="en-US" dirty="0" smtClean="0"/>
              <a:t> pro </a:t>
            </a:r>
            <a:r>
              <a:rPr lang="en-US" dirty="0" err="1" smtClean="0"/>
              <a:t>obě</a:t>
            </a:r>
            <a:r>
              <a:rPr lang="en-US" dirty="0" smtClean="0"/>
              <a:t> </a:t>
            </a:r>
            <a:r>
              <a:rPr lang="en-US" dirty="0" err="1" smtClean="0"/>
              <a:t>krovky</a:t>
            </a:r>
            <a:r>
              <a:rPr lang="en-US" dirty="0" smtClean="0"/>
              <a:t>. </a:t>
            </a:r>
            <a:r>
              <a:rPr lang="en-US" dirty="0" err="1" smtClean="0"/>
              <a:t>Slunéčko</a:t>
            </a:r>
            <a:r>
              <a:rPr lang="en-US" dirty="0" smtClean="0"/>
              <a:t> </a:t>
            </a:r>
            <a:r>
              <a:rPr lang="en-US" dirty="0" err="1" smtClean="0"/>
              <a:t>sedmitečné</a:t>
            </a:r>
            <a:r>
              <a:rPr lang="en-US" dirty="0" smtClean="0"/>
              <a:t> je </a:t>
            </a:r>
            <a:r>
              <a:rPr lang="en-US" dirty="0" err="1" smtClean="0"/>
              <a:t>velmi</a:t>
            </a:r>
            <a:r>
              <a:rPr lang="en-US" dirty="0" smtClean="0"/>
              <a:t> </a:t>
            </a:r>
            <a:r>
              <a:rPr lang="en-US" dirty="0" err="1" smtClean="0"/>
              <a:t>rozšířeným</a:t>
            </a:r>
            <a:r>
              <a:rPr lang="en-US" dirty="0" smtClean="0"/>
              <a:t> </a:t>
            </a:r>
            <a:r>
              <a:rPr lang="en-US" dirty="0" err="1" smtClean="0"/>
              <a:t>druhem</a:t>
            </a:r>
            <a:r>
              <a:rPr lang="en-US" dirty="0" smtClean="0"/>
              <a:t> </a:t>
            </a:r>
            <a:r>
              <a:rPr lang="en-US" dirty="0" err="1" smtClean="0"/>
              <a:t>žijícím</a:t>
            </a:r>
            <a:r>
              <a:rPr lang="en-US" dirty="0" smtClean="0"/>
              <a:t> </a:t>
            </a:r>
            <a:r>
              <a:rPr lang="en-US" dirty="0" err="1" smtClean="0"/>
              <a:t>téměř</a:t>
            </a:r>
            <a:r>
              <a:rPr lang="en-US" dirty="0" smtClean="0"/>
              <a:t> </a:t>
            </a:r>
            <a:r>
              <a:rPr lang="en-US" dirty="0" err="1" smtClean="0"/>
              <a:t>všude</a:t>
            </a:r>
            <a:r>
              <a:rPr lang="en-US" dirty="0" smtClean="0"/>
              <a:t>, </a:t>
            </a:r>
            <a:r>
              <a:rPr lang="en-US" dirty="0" err="1" smtClean="0"/>
              <a:t>kde</a:t>
            </a:r>
            <a:r>
              <a:rPr lang="en-US" dirty="0" smtClean="0"/>
              <a:t> se </a:t>
            </a:r>
            <a:r>
              <a:rPr lang="en-US" dirty="0" err="1" smtClean="0"/>
              <a:t>vyskytují</a:t>
            </a:r>
            <a:r>
              <a:rPr lang="en-US" dirty="0" smtClean="0"/>
              <a:t> m</a:t>
            </a:r>
            <a:r>
              <a:rPr lang="cs-CZ" dirty="0" smtClean="0"/>
              <a:t>šice a červci</a:t>
            </a:r>
            <a:r>
              <a:rPr lang="en-US" dirty="0" smtClean="0"/>
              <a:t>, </a:t>
            </a:r>
            <a:r>
              <a:rPr lang="en-US" dirty="0" err="1" smtClean="0"/>
              <a:t>jimiž</a:t>
            </a:r>
            <a:r>
              <a:rPr lang="en-US" dirty="0" smtClean="0"/>
              <a:t> se </a:t>
            </a:r>
            <a:r>
              <a:rPr lang="en-US" dirty="0" err="1" smtClean="0"/>
              <a:t>živí</a:t>
            </a:r>
            <a:r>
              <a:rPr lang="en-US" dirty="0" smtClean="0"/>
              <a:t> </a:t>
            </a:r>
            <a:r>
              <a:rPr lang="en-US" dirty="0" err="1" smtClean="0"/>
              <a:t>jak</a:t>
            </a:r>
            <a:r>
              <a:rPr lang="en-US" dirty="0" smtClean="0"/>
              <a:t> </a:t>
            </a:r>
            <a:r>
              <a:rPr lang="cs-CZ" dirty="0" smtClean="0"/>
              <a:t>larvy</a:t>
            </a:r>
            <a:r>
              <a:rPr lang="en-US" dirty="0" smtClean="0"/>
              <a:t>, </a:t>
            </a:r>
            <a:r>
              <a:rPr lang="en-US" dirty="0" err="1" smtClean="0"/>
              <a:t>tak</a:t>
            </a:r>
            <a:r>
              <a:rPr lang="en-US" dirty="0" smtClean="0"/>
              <a:t> </a:t>
            </a:r>
            <a:r>
              <a:rPr lang="en-US" dirty="0" err="1" smtClean="0"/>
              <a:t>dospělí</a:t>
            </a:r>
            <a:r>
              <a:rPr lang="en-US" dirty="0" smtClean="0"/>
              <a:t> </a:t>
            </a:r>
            <a:r>
              <a:rPr lang="en-US" dirty="0" err="1" smtClean="0"/>
              <a:t>jedinci</a:t>
            </a:r>
            <a:r>
              <a:rPr lang="en-US" dirty="0" smtClean="0"/>
              <a:t>. Je </a:t>
            </a:r>
            <a:r>
              <a:rPr lang="en-US" dirty="0" err="1" smtClean="0"/>
              <a:t>považován</a:t>
            </a:r>
            <a:r>
              <a:rPr lang="cs-CZ" dirty="0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za</a:t>
            </a:r>
            <a:r>
              <a:rPr lang="en-US" dirty="0" smtClean="0"/>
              <a:t> </a:t>
            </a:r>
            <a:r>
              <a:rPr lang="en-US" dirty="0" err="1" smtClean="0"/>
              <a:t>užitečný</a:t>
            </a:r>
            <a:r>
              <a:rPr lang="en-US" dirty="0" smtClean="0"/>
              <a:t> </a:t>
            </a:r>
            <a:r>
              <a:rPr lang="en-US" dirty="0" err="1" smtClean="0"/>
              <a:t>druh</a:t>
            </a:r>
            <a:r>
              <a:rPr lang="en-US" dirty="0" smtClean="0"/>
              <a:t> </a:t>
            </a:r>
            <a:r>
              <a:rPr lang="en-US" dirty="0" err="1" smtClean="0"/>
              <a:t>efektivně</a:t>
            </a:r>
            <a:r>
              <a:rPr lang="en-US" dirty="0" smtClean="0"/>
              <a:t> </a:t>
            </a:r>
            <a:r>
              <a:rPr lang="en-US" dirty="0" err="1" smtClean="0"/>
              <a:t>likvidující</a:t>
            </a:r>
            <a:r>
              <a:rPr lang="en-US" dirty="0" smtClean="0"/>
              <a:t> </a:t>
            </a:r>
            <a:r>
              <a:rPr lang="en-US" dirty="0" err="1" smtClean="0"/>
              <a:t>výše</a:t>
            </a:r>
            <a:r>
              <a:rPr lang="en-US" dirty="0" smtClean="0"/>
              <a:t> </a:t>
            </a:r>
            <a:r>
              <a:rPr lang="en-US" dirty="0" err="1" smtClean="0"/>
              <a:t>zmíněné</a:t>
            </a:r>
            <a:r>
              <a:rPr lang="en-US" dirty="0" smtClean="0"/>
              <a:t> </a:t>
            </a:r>
            <a:r>
              <a:rPr lang="en-US" dirty="0" err="1" smtClean="0"/>
              <a:t>škůdce</a:t>
            </a:r>
            <a:r>
              <a:rPr lang="en-US" dirty="0" smtClean="0"/>
              <a:t> (</a:t>
            </a:r>
            <a:r>
              <a:rPr lang="en-US" dirty="0" err="1" smtClean="0"/>
              <a:t>jedna</a:t>
            </a:r>
            <a:r>
              <a:rPr lang="en-US" dirty="0" smtClean="0"/>
              <a:t> larva </a:t>
            </a:r>
            <a:r>
              <a:rPr lang="en-US" dirty="0" err="1" smtClean="0"/>
              <a:t>zkonzumuje</a:t>
            </a:r>
            <a:r>
              <a:rPr lang="en-US" dirty="0" smtClean="0"/>
              <a:t> </a:t>
            </a:r>
            <a:r>
              <a:rPr lang="en-US" dirty="0" err="1" smtClean="0"/>
              <a:t>během</a:t>
            </a:r>
            <a:r>
              <a:rPr lang="en-US" dirty="0" smtClean="0"/>
              <a:t> </a:t>
            </a:r>
            <a:r>
              <a:rPr lang="en-US" dirty="0" err="1" smtClean="0"/>
              <a:t>svého</a:t>
            </a:r>
            <a:r>
              <a:rPr lang="en-US" dirty="0" smtClean="0"/>
              <a:t> </a:t>
            </a:r>
            <a:r>
              <a:rPr lang="en-US" dirty="0" err="1" smtClean="0"/>
              <a:t>vývoje</a:t>
            </a:r>
            <a:r>
              <a:rPr lang="en-US" dirty="0" smtClean="0"/>
              <a:t> </a:t>
            </a:r>
            <a:r>
              <a:rPr lang="en-US" dirty="0" err="1" smtClean="0"/>
              <a:t>až</a:t>
            </a:r>
            <a:r>
              <a:rPr lang="en-US" dirty="0" smtClean="0"/>
              <a:t> </a:t>
            </a:r>
            <a:r>
              <a:rPr lang="en-US" dirty="0" err="1" smtClean="0"/>
              <a:t>přes</a:t>
            </a:r>
            <a:r>
              <a:rPr lang="en-US" dirty="0" smtClean="0"/>
              <a:t> 600 </a:t>
            </a:r>
            <a:r>
              <a:rPr lang="en-US" dirty="0" err="1" smtClean="0"/>
              <a:t>mšic</a:t>
            </a:r>
            <a:r>
              <a:rPr lang="en-US" dirty="0" smtClean="0"/>
              <a:t>)</a:t>
            </a:r>
            <a:r>
              <a:rPr lang="cs-CZ" dirty="0" smtClean="0"/>
              <a:t>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4341" y="2060848"/>
            <a:ext cx="3657600" cy="2356549"/>
          </a:xfrm>
        </p:spPr>
      </p:pic>
      <p:sp>
        <p:nvSpPr>
          <p:cNvPr id="6" name="Obdélník 5"/>
          <p:cNvSpPr/>
          <p:nvPr/>
        </p:nvSpPr>
        <p:spPr>
          <a:xfrm>
            <a:off x="323528" y="4653136"/>
            <a:ext cx="42484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http://upload.wikimedia.org/wikipedia/commons/7/78/Lady_beetle.jpg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Tesařík obrovský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řád: brouci</a:t>
            </a:r>
          </a:p>
          <a:p>
            <a:r>
              <a:rPr lang="cs-CZ" dirty="0" smtClean="0"/>
              <a:t>délka: až 56 mm</a:t>
            </a:r>
          </a:p>
          <a:p>
            <a:r>
              <a:rPr lang="cs-CZ" dirty="0" smtClean="0"/>
              <a:t>charakteristika: </a:t>
            </a:r>
            <a:r>
              <a:rPr lang="en-US" dirty="0" err="1" smtClean="0"/>
              <a:t>Dospělý</a:t>
            </a:r>
            <a:r>
              <a:rPr lang="en-US" dirty="0" smtClean="0"/>
              <a:t> </a:t>
            </a:r>
            <a:r>
              <a:rPr lang="en-US" dirty="0" err="1" smtClean="0"/>
              <a:t>brouk</a:t>
            </a:r>
            <a:r>
              <a:rPr lang="en-US" dirty="0" smtClean="0"/>
              <a:t> je </a:t>
            </a:r>
            <a:r>
              <a:rPr lang="en-US" dirty="0" err="1" smtClean="0"/>
              <a:t>tmavě</a:t>
            </a:r>
            <a:r>
              <a:rPr lang="en-US" dirty="0" smtClean="0"/>
              <a:t> </a:t>
            </a:r>
            <a:r>
              <a:rPr lang="en-US" dirty="0" err="1" smtClean="0"/>
              <a:t>hnědý</a:t>
            </a:r>
            <a:r>
              <a:rPr lang="en-US" dirty="0" smtClean="0"/>
              <a:t>, </a:t>
            </a:r>
            <a:r>
              <a:rPr lang="en-US" dirty="0" err="1" smtClean="0"/>
              <a:t>konec</a:t>
            </a:r>
            <a:r>
              <a:rPr lang="en-US" dirty="0" smtClean="0"/>
              <a:t> </a:t>
            </a:r>
            <a:r>
              <a:rPr lang="en-US" dirty="0" err="1" smtClean="0"/>
              <a:t>krovek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červenohnědý</a:t>
            </a:r>
            <a:r>
              <a:rPr lang="cs-CZ" dirty="0" smtClean="0"/>
              <a:t>. S</a:t>
            </a:r>
            <a:r>
              <a:rPr lang="en-US" dirty="0" err="1" smtClean="0"/>
              <a:t>amci</a:t>
            </a:r>
            <a:r>
              <a:rPr lang="en-US" dirty="0" smtClean="0"/>
              <a:t> </a:t>
            </a:r>
            <a:r>
              <a:rPr lang="en-US" dirty="0" err="1" smtClean="0"/>
              <a:t>tesaříka</a:t>
            </a:r>
            <a:r>
              <a:rPr lang="en-US" dirty="0" smtClean="0"/>
              <a:t> </a:t>
            </a:r>
            <a:r>
              <a:rPr lang="en-US" dirty="0" err="1" smtClean="0"/>
              <a:t>obrovského</a:t>
            </a:r>
            <a:r>
              <a:rPr lang="en-US" dirty="0" smtClean="0"/>
              <a:t> </a:t>
            </a:r>
            <a:r>
              <a:rPr lang="en-US" dirty="0" err="1" smtClean="0"/>
              <a:t>mají</a:t>
            </a:r>
            <a:r>
              <a:rPr lang="en-US" dirty="0" smtClean="0"/>
              <a:t> </a:t>
            </a:r>
            <a:r>
              <a:rPr lang="en-US" dirty="0" err="1" smtClean="0"/>
              <a:t>dvakrát</a:t>
            </a:r>
            <a:r>
              <a:rPr lang="en-US" dirty="0" smtClean="0"/>
              <a:t> </a:t>
            </a:r>
            <a:r>
              <a:rPr lang="en-US" dirty="0" err="1" smtClean="0"/>
              <a:t>delší</a:t>
            </a:r>
            <a:r>
              <a:rPr lang="en-US" dirty="0" smtClean="0"/>
              <a:t> t</a:t>
            </a:r>
            <a:r>
              <a:rPr lang="cs-CZ" dirty="0" err="1" smtClean="0"/>
              <a:t>ykadla</a:t>
            </a:r>
            <a:r>
              <a:rPr lang="en-US" dirty="0" smtClean="0"/>
              <a:t> </a:t>
            </a:r>
            <a:r>
              <a:rPr lang="en-US" dirty="0" err="1" smtClean="0"/>
              <a:t>než</a:t>
            </a:r>
            <a:r>
              <a:rPr lang="en-US" dirty="0" smtClean="0"/>
              <a:t> </a:t>
            </a:r>
            <a:r>
              <a:rPr lang="en-US" dirty="0" err="1" smtClean="0"/>
              <a:t>samice</a:t>
            </a:r>
            <a:r>
              <a:rPr lang="en-US" dirty="0" smtClean="0"/>
              <a:t> a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štíhlejší.L</a:t>
            </a:r>
            <a:r>
              <a:rPr lang="cs-CZ" dirty="0" err="1" smtClean="0"/>
              <a:t>arvy</a:t>
            </a:r>
            <a:r>
              <a:rPr lang="en-US" dirty="0" smtClean="0"/>
              <a:t> se </a:t>
            </a:r>
            <a:r>
              <a:rPr lang="en-US" dirty="0" err="1" smtClean="0"/>
              <a:t>vyvíjejí</a:t>
            </a:r>
            <a:r>
              <a:rPr lang="en-US" dirty="0" smtClean="0"/>
              <a:t> v </a:t>
            </a:r>
            <a:r>
              <a:rPr lang="en-US" dirty="0" err="1" smtClean="0"/>
              <a:t>živém</a:t>
            </a:r>
            <a:r>
              <a:rPr lang="en-US" dirty="0" smtClean="0"/>
              <a:t> </a:t>
            </a:r>
            <a:r>
              <a:rPr lang="en-US" dirty="0" err="1" smtClean="0"/>
              <a:t>dřevě</a:t>
            </a:r>
            <a:r>
              <a:rPr lang="en-US" dirty="0" smtClean="0"/>
              <a:t> d</a:t>
            </a:r>
            <a:r>
              <a:rPr lang="cs-CZ" dirty="0" err="1" smtClean="0"/>
              <a:t>ubu</a:t>
            </a:r>
            <a:r>
              <a:rPr lang="cs-CZ" dirty="0" smtClean="0"/>
              <a:t>. Vy</a:t>
            </a:r>
            <a:r>
              <a:rPr lang="en-US" dirty="0" err="1" smtClean="0"/>
              <a:t>tvářejí</a:t>
            </a:r>
            <a:r>
              <a:rPr lang="en-US" dirty="0" smtClean="0"/>
              <a:t> </a:t>
            </a:r>
            <a:r>
              <a:rPr lang="cs-CZ" dirty="0" smtClean="0"/>
              <a:t>si zde </a:t>
            </a:r>
            <a:r>
              <a:rPr lang="en-US" dirty="0" err="1" smtClean="0"/>
              <a:t>chodbičky</a:t>
            </a:r>
            <a:r>
              <a:rPr lang="en-US" dirty="0" smtClean="0"/>
              <a:t> a </a:t>
            </a:r>
            <a:r>
              <a:rPr lang="en-US" dirty="0" err="1" smtClean="0"/>
              <a:t>komůrky</a:t>
            </a:r>
            <a:r>
              <a:rPr lang="en-US" dirty="0" smtClean="0"/>
              <a:t>, </a:t>
            </a:r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kterých</a:t>
            </a:r>
            <a:r>
              <a:rPr lang="en-US" dirty="0" smtClean="0"/>
              <a:t> se </a:t>
            </a:r>
            <a:r>
              <a:rPr lang="en-US" dirty="0" err="1" smtClean="0"/>
              <a:t>zakuklují</a:t>
            </a:r>
            <a:r>
              <a:rPr lang="en-US" dirty="0" smtClean="0"/>
              <a:t>. I </a:t>
            </a:r>
            <a:r>
              <a:rPr lang="en-US" dirty="0" err="1" smtClean="0"/>
              <a:t>když</a:t>
            </a:r>
            <a:r>
              <a:rPr lang="en-US" dirty="0" smtClean="0"/>
              <a:t> </a:t>
            </a:r>
            <a:r>
              <a:rPr lang="en-US" dirty="0" err="1" smtClean="0"/>
              <a:t>svou</a:t>
            </a:r>
            <a:r>
              <a:rPr lang="en-US" dirty="0" smtClean="0"/>
              <a:t> </a:t>
            </a:r>
            <a:r>
              <a:rPr lang="en-US" dirty="0" err="1" smtClean="0"/>
              <a:t>činností</a:t>
            </a:r>
            <a:r>
              <a:rPr lang="en-US" dirty="0" smtClean="0"/>
              <a:t> </a:t>
            </a:r>
            <a:r>
              <a:rPr lang="en-US" dirty="0" err="1" smtClean="0"/>
              <a:t>larvy</a:t>
            </a:r>
            <a:r>
              <a:rPr lang="en-US" dirty="0" smtClean="0"/>
              <a:t> </a:t>
            </a:r>
            <a:r>
              <a:rPr lang="en-US" dirty="0" err="1" smtClean="0"/>
              <a:t>brouka</a:t>
            </a:r>
            <a:r>
              <a:rPr lang="en-US" dirty="0" smtClean="0"/>
              <a:t> </a:t>
            </a:r>
            <a:r>
              <a:rPr lang="en-US" dirty="0" err="1" smtClean="0"/>
              <a:t>způsobují</a:t>
            </a:r>
            <a:r>
              <a:rPr lang="en-US" dirty="0" smtClean="0"/>
              <a:t> </a:t>
            </a:r>
            <a:r>
              <a:rPr lang="en-US" dirty="0" err="1" smtClean="0"/>
              <a:t>škody</a:t>
            </a:r>
            <a:r>
              <a:rPr lang="en-US" dirty="0" smtClean="0"/>
              <a:t>, je </a:t>
            </a:r>
            <a:r>
              <a:rPr lang="en-US" dirty="0" err="1" smtClean="0"/>
              <a:t>brouk</a:t>
            </a:r>
            <a:r>
              <a:rPr lang="en-US" dirty="0" smtClean="0"/>
              <a:t> </a:t>
            </a:r>
            <a:r>
              <a:rPr lang="en-US" dirty="0" err="1" smtClean="0"/>
              <a:t>zařazen</a:t>
            </a:r>
            <a:r>
              <a:rPr lang="en-US" dirty="0" smtClean="0"/>
              <a:t> </a:t>
            </a:r>
            <a:r>
              <a:rPr lang="en-US" dirty="0" err="1" smtClean="0"/>
              <a:t>mezi</a:t>
            </a:r>
            <a:r>
              <a:rPr lang="en-US" dirty="0" smtClean="0"/>
              <a:t> </a:t>
            </a:r>
            <a:r>
              <a:rPr lang="en-US" dirty="0" err="1" smtClean="0"/>
              <a:t>ohrožené</a:t>
            </a:r>
            <a:r>
              <a:rPr lang="en-US" dirty="0" smtClean="0"/>
              <a:t> </a:t>
            </a:r>
            <a:r>
              <a:rPr lang="en-US" dirty="0" err="1" smtClean="0"/>
              <a:t>druhy</a:t>
            </a:r>
            <a:r>
              <a:rPr lang="en-US" dirty="0" smtClean="0"/>
              <a:t> a je </a:t>
            </a:r>
            <a:r>
              <a:rPr lang="en-US" dirty="0" err="1" smtClean="0"/>
              <a:t>chráněn</a:t>
            </a:r>
            <a:r>
              <a:rPr lang="en-US" dirty="0" smtClean="0"/>
              <a:t> </a:t>
            </a:r>
            <a:r>
              <a:rPr lang="en-US" dirty="0" err="1" smtClean="0"/>
              <a:t>zákonem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765920"/>
            <a:ext cx="3657600" cy="2743200"/>
          </a:xfrm>
        </p:spPr>
      </p:pic>
      <p:sp>
        <p:nvSpPr>
          <p:cNvPr id="6" name="Obdélník 5"/>
          <p:cNvSpPr/>
          <p:nvPr/>
        </p:nvSpPr>
        <p:spPr>
          <a:xfrm>
            <a:off x="323528" y="4725144"/>
            <a:ext cx="3960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http://www.mezistromy.cz/cz/les/zivocichove-v-lese/hmyz/brouci/tesarik-obrovsky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Žížala obecná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kmen: </a:t>
            </a:r>
            <a:r>
              <a:rPr lang="cs-CZ" dirty="0" err="1" smtClean="0"/>
              <a:t>krožkovci</a:t>
            </a:r>
            <a:endParaRPr lang="cs-CZ" dirty="0" smtClean="0"/>
          </a:p>
          <a:p>
            <a:r>
              <a:rPr lang="cs-CZ" dirty="0" smtClean="0"/>
              <a:t>délka: 9 – 30 cm</a:t>
            </a:r>
          </a:p>
          <a:p>
            <a:r>
              <a:rPr lang="cs-CZ" dirty="0" smtClean="0"/>
              <a:t>charakteristika: Žije v půdě. Tělo žížaly se skládá z článků. Hlen</a:t>
            </a:r>
            <a:r>
              <a:rPr lang="en-US" dirty="0" smtClean="0"/>
              <a:t>, </a:t>
            </a:r>
            <a:r>
              <a:rPr lang="en-US" dirty="0" err="1" smtClean="0"/>
              <a:t>který</a:t>
            </a:r>
            <a:r>
              <a:rPr lang="en-US" dirty="0" smtClean="0"/>
              <a:t> </a:t>
            </a:r>
            <a:r>
              <a:rPr lang="en-US" dirty="0" err="1" smtClean="0"/>
              <a:t>vylučují</a:t>
            </a:r>
            <a:r>
              <a:rPr lang="en-US" dirty="0" smtClean="0"/>
              <a:t> </a:t>
            </a:r>
            <a:r>
              <a:rPr lang="en-US" dirty="0" err="1" smtClean="0"/>
              <a:t>její</a:t>
            </a:r>
            <a:r>
              <a:rPr lang="en-US" dirty="0" smtClean="0"/>
              <a:t> </a:t>
            </a:r>
            <a:r>
              <a:rPr lang="en-US" dirty="0" err="1" smtClean="0"/>
              <a:t>žlázy</a:t>
            </a:r>
            <a:r>
              <a:rPr lang="en-US" dirty="0" smtClean="0"/>
              <a:t>, </a:t>
            </a:r>
            <a:r>
              <a:rPr lang="en-US" dirty="0" err="1" smtClean="0"/>
              <a:t>jí</a:t>
            </a:r>
            <a:r>
              <a:rPr lang="en-US" dirty="0" smtClean="0"/>
              <a:t> </a:t>
            </a:r>
            <a:r>
              <a:rPr lang="en-US" dirty="0" err="1" smtClean="0"/>
              <a:t>usnadňuje</a:t>
            </a:r>
            <a:r>
              <a:rPr lang="en-US" dirty="0" smtClean="0"/>
              <a:t> </a:t>
            </a:r>
            <a:r>
              <a:rPr lang="en-US" dirty="0" err="1" smtClean="0"/>
              <a:t>dýchání</a:t>
            </a:r>
            <a:r>
              <a:rPr lang="en-US" dirty="0" smtClean="0"/>
              <a:t> a </a:t>
            </a:r>
            <a:r>
              <a:rPr lang="en-US" dirty="0" err="1" smtClean="0"/>
              <a:t>pohyb</a:t>
            </a:r>
            <a:r>
              <a:rPr lang="en-US" dirty="0" smtClean="0"/>
              <a:t> </a:t>
            </a:r>
            <a:r>
              <a:rPr lang="en-US" dirty="0" err="1" smtClean="0"/>
              <a:t>po</a:t>
            </a:r>
            <a:r>
              <a:rPr lang="en-US" dirty="0" smtClean="0"/>
              <a:t> </a:t>
            </a:r>
            <a:r>
              <a:rPr lang="en-US" dirty="0" err="1" smtClean="0"/>
              <a:t>nerovném</a:t>
            </a:r>
            <a:r>
              <a:rPr lang="en-US" dirty="0" smtClean="0"/>
              <a:t> </a:t>
            </a:r>
            <a:r>
              <a:rPr lang="en-US" dirty="0" err="1" smtClean="0"/>
              <a:t>povrchu</a:t>
            </a:r>
            <a:r>
              <a:rPr lang="en-US" dirty="0" smtClean="0"/>
              <a:t> a </a:t>
            </a:r>
            <a:r>
              <a:rPr lang="en-US" dirty="0" err="1" smtClean="0"/>
              <a:t>zabraňuje</a:t>
            </a:r>
            <a:r>
              <a:rPr lang="en-US" dirty="0" smtClean="0"/>
              <a:t> </a:t>
            </a:r>
            <a:r>
              <a:rPr lang="en-US" dirty="0" err="1" smtClean="0"/>
              <a:t>vysychání</a:t>
            </a:r>
            <a:r>
              <a:rPr lang="en-US" dirty="0" smtClean="0"/>
              <a:t> </a:t>
            </a:r>
            <a:r>
              <a:rPr lang="en-US" dirty="0" err="1" smtClean="0"/>
              <a:t>kůže</a:t>
            </a:r>
            <a:r>
              <a:rPr lang="en-US" dirty="0" smtClean="0"/>
              <a:t>. </a:t>
            </a:r>
            <a:r>
              <a:rPr lang="cs-CZ" dirty="0" smtClean="0"/>
              <a:t>N</a:t>
            </a:r>
            <a:r>
              <a:rPr lang="en-US" dirty="0" smtClean="0"/>
              <a:t>a </a:t>
            </a:r>
            <a:r>
              <a:rPr lang="en-US" dirty="0" err="1" smtClean="0"/>
              <a:t>přídi</a:t>
            </a:r>
            <a:r>
              <a:rPr lang="en-US" dirty="0" smtClean="0"/>
              <a:t> </a:t>
            </a:r>
            <a:r>
              <a:rPr lang="en-US" dirty="0" err="1" smtClean="0"/>
              <a:t>těla</a:t>
            </a:r>
            <a:r>
              <a:rPr lang="en-US" dirty="0" smtClean="0"/>
              <a:t> </a:t>
            </a:r>
            <a:r>
              <a:rPr lang="en-US" dirty="0" err="1" smtClean="0"/>
              <a:t>má</a:t>
            </a:r>
            <a:r>
              <a:rPr lang="en-US" dirty="0" smtClean="0"/>
              <a:t> </a:t>
            </a:r>
            <a:r>
              <a:rPr lang="en-US" dirty="0" err="1" smtClean="0"/>
              <a:t>hmatový</a:t>
            </a:r>
            <a:r>
              <a:rPr lang="en-US" dirty="0" smtClean="0"/>
              <a:t> </a:t>
            </a:r>
            <a:r>
              <a:rPr lang="en-US" dirty="0" err="1" smtClean="0"/>
              <a:t>prstík</a:t>
            </a:r>
            <a:r>
              <a:rPr lang="en-US" dirty="0" smtClean="0"/>
              <a:t>, </a:t>
            </a:r>
            <a:r>
              <a:rPr lang="en-US" dirty="0" err="1" smtClean="0"/>
              <a:t>který</a:t>
            </a:r>
            <a:r>
              <a:rPr lang="en-US" dirty="0" smtClean="0"/>
              <a:t> </a:t>
            </a:r>
            <a:r>
              <a:rPr lang="en-US" dirty="0" err="1" smtClean="0"/>
              <a:t>jí</a:t>
            </a:r>
            <a:r>
              <a:rPr lang="en-US" dirty="0" smtClean="0"/>
              <a:t> </a:t>
            </a:r>
            <a:r>
              <a:rPr lang="en-US" dirty="0" err="1" smtClean="0"/>
              <a:t>slouží</a:t>
            </a:r>
            <a:r>
              <a:rPr lang="en-US" dirty="0" smtClean="0"/>
              <a:t> k </a:t>
            </a:r>
            <a:r>
              <a:rPr lang="en-US" dirty="0" err="1" smtClean="0"/>
              <a:t>orientaci</a:t>
            </a:r>
            <a:r>
              <a:rPr lang="en-US" dirty="0" smtClean="0"/>
              <a:t>. </a:t>
            </a:r>
            <a:r>
              <a:rPr lang="en-US" dirty="0" err="1" smtClean="0"/>
              <a:t>Při</a:t>
            </a:r>
            <a:r>
              <a:rPr lang="en-US" dirty="0" smtClean="0"/>
              <a:t> </a:t>
            </a:r>
            <a:r>
              <a:rPr lang="en-US" dirty="0" err="1" smtClean="0"/>
              <a:t>jemném</a:t>
            </a:r>
            <a:r>
              <a:rPr lang="en-US" dirty="0" smtClean="0"/>
              <a:t> </a:t>
            </a:r>
            <a:r>
              <a:rPr lang="en-US" dirty="0" err="1" smtClean="0"/>
              <a:t>promnutí</a:t>
            </a:r>
            <a:r>
              <a:rPr lang="en-US" dirty="0" smtClean="0"/>
              <a:t> </a:t>
            </a:r>
            <a:r>
              <a:rPr lang="en-US" dirty="0" err="1" smtClean="0"/>
              <a:t>tenké</a:t>
            </a:r>
            <a:r>
              <a:rPr lang="en-US" dirty="0" smtClean="0"/>
              <a:t> </a:t>
            </a:r>
            <a:r>
              <a:rPr lang="en-US" dirty="0" err="1" smtClean="0"/>
              <a:t>pokožky</a:t>
            </a:r>
            <a:r>
              <a:rPr lang="en-US" dirty="0" smtClean="0"/>
              <a:t>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cítit</a:t>
            </a:r>
            <a:r>
              <a:rPr lang="en-US" dirty="0" smtClean="0"/>
              <a:t> </a:t>
            </a:r>
            <a:r>
              <a:rPr lang="en-US" dirty="0" err="1" smtClean="0"/>
              <a:t>štětinky</a:t>
            </a:r>
            <a:r>
              <a:rPr lang="en-US" dirty="0" smtClean="0"/>
              <a:t>.</a:t>
            </a:r>
            <a:r>
              <a:rPr lang="cs-CZ" dirty="0" smtClean="0"/>
              <a:t> </a:t>
            </a:r>
            <a:r>
              <a:rPr lang="en-US" dirty="0" err="1" smtClean="0"/>
              <a:t>Žížala</a:t>
            </a:r>
            <a:r>
              <a:rPr lang="en-US" dirty="0" smtClean="0"/>
              <a:t> se </a:t>
            </a:r>
            <a:r>
              <a:rPr lang="en-US" dirty="0" err="1" smtClean="0"/>
              <a:t>sama</a:t>
            </a:r>
            <a:r>
              <a:rPr lang="en-US" dirty="0" smtClean="0"/>
              <a:t> </a:t>
            </a:r>
            <a:r>
              <a:rPr lang="en-US" dirty="0" err="1" smtClean="0"/>
              <a:t>stává</a:t>
            </a:r>
            <a:r>
              <a:rPr lang="en-US" dirty="0" smtClean="0"/>
              <a:t> </a:t>
            </a:r>
            <a:r>
              <a:rPr lang="en-US" dirty="0" err="1" smtClean="0"/>
              <a:t>obživou</a:t>
            </a:r>
            <a:r>
              <a:rPr lang="en-US" dirty="0" smtClean="0"/>
              <a:t> pro </a:t>
            </a:r>
            <a:r>
              <a:rPr lang="en-US" dirty="0" err="1" smtClean="0"/>
              <a:t>jiné</a:t>
            </a:r>
            <a:r>
              <a:rPr lang="en-US" dirty="0" smtClean="0"/>
              <a:t> </a:t>
            </a:r>
            <a:r>
              <a:rPr lang="en-US" dirty="0" err="1" smtClean="0"/>
              <a:t>živočichy</a:t>
            </a:r>
            <a:r>
              <a:rPr lang="en-US" dirty="0" smtClean="0"/>
              <a:t>, </a:t>
            </a:r>
            <a:r>
              <a:rPr lang="en-US" dirty="0" err="1" smtClean="0"/>
              <a:t>například</a:t>
            </a:r>
            <a:r>
              <a:rPr lang="en-US" dirty="0" smtClean="0"/>
              <a:t> k</a:t>
            </a:r>
            <a:r>
              <a:rPr lang="cs-CZ" dirty="0" smtClean="0"/>
              <a:t>osy, drozdy</a:t>
            </a:r>
            <a:r>
              <a:rPr lang="en-US" dirty="0" smtClean="0"/>
              <a:t>, </a:t>
            </a:r>
            <a:r>
              <a:rPr lang="en-US" dirty="0" err="1" smtClean="0"/>
              <a:t>které</a:t>
            </a:r>
            <a:r>
              <a:rPr lang="en-US" dirty="0" smtClean="0"/>
              <a:t> je </a:t>
            </a:r>
            <a:r>
              <a:rPr lang="en-US" dirty="0" err="1" smtClean="0"/>
              <a:t>možné</a:t>
            </a:r>
            <a:r>
              <a:rPr lang="en-US" dirty="0" smtClean="0"/>
              <a:t> </a:t>
            </a:r>
            <a:r>
              <a:rPr lang="en-US" dirty="0" err="1" smtClean="0"/>
              <a:t>vidět</a:t>
            </a:r>
            <a:r>
              <a:rPr lang="en-US" dirty="0" smtClean="0"/>
              <a:t>, </a:t>
            </a:r>
            <a:r>
              <a:rPr lang="en-US" dirty="0" err="1" smtClean="0"/>
              <a:t>jak</a:t>
            </a:r>
            <a:r>
              <a:rPr lang="en-US" dirty="0" smtClean="0"/>
              <a:t> </a:t>
            </a:r>
            <a:r>
              <a:rPr lang="en-US" dirty="0" err="1" smtClean="0"/>
              <a:t>opatrně</a:t>
            </a:r>
            <a:r>
              <a:rPr lang="en-US" dirty="0" smtClean="0"/>
              <a:t> </a:t>
            </a:r>
            <a:r>
              <a:rPr lang="en-US" dirty="0" err="1" smtClean="0"/>
              <a:t>kráčejí</a:t>
            </a:r>
            <a:r>
              <a:rPr lang="en-US" dirty="0" smtClean="0"/>
              <a:t> </a:t>
            </a:r>
            <a:r>
              <a:rPr lang="en-US" dirty="0" err="1" smtClean="0"/>
              <a:t>po</a:t>
            </a:r>
            <a:r>
              <a:rPr lang="en-US" dirty="0" smtClean="0"/>
              <a:t> </a:t>
            </a:r>
            <a:r>
              <a:rPr lang="en-US" dirty="0" err="1" smtClean="0"/>
              <a:t>zemi</a:t>
            </a:r>
            <a:r>
              <a:rPr lang="en-US" dirty="0" smtClean="0"/>
              <a:t>, </a:t>
            </a:r>
            <a:r>
              <a:rPr lang="en-US" dirty="0" err="1" smtClean="0"/>
              <a:t>naklánějí</a:t>
            </a:r>
            <a:r>
              <a:rPr lang="en-US" dirty="0" smtClean="0"/>
              <a:t> se </a:t>
            </a:r>
            <a:r>
              <a:rPr lang="en-US" dirty="0" err="1" smtClean="0"/>
              <a:t>dopředu</a:t>
            </a:r>
            <a:r>
              <a:rPr lang="en-US" dirty="0" smtClean="0"/>
              <a:t> a </a:t>
            </a:r>
            <a:r>
              <a:rPr lang="en-US" dirty="0" err="1" smtClean="0"/>
              <a:t>loví</a:t>
            </a:r>
            <a:r>
              <a:rPr lang="en-US" dirty="0" smtClean="0"/>
              <a:t> </a:t>
            </a:r>
            <a:r>
              <a:rPr lang="en-US" dirty="0" err="1" smtClean="0"/>
              <a:t>nepozorné</a:t>
            </a:r>
            <a:r>
              <a:rPr lang="en-US" dirty="0" smtClean="0"/>
              <a:t> </a:t>
            </a:r>
            <a:r>
              <a:rPr lang="en-US" dirty="0" err="1" smtClean="0"/>
              <a:t>žížaly</a:t>
            </a:r>
            <a:r>
              <a:rPr lang="en-US" dirty="0" smtClean="0"/>
              <a:t> </a:t>
            </a:r>
            <a:r>
              <a:rPr lang="en-US" dirty="0" err="1" smtClean="0"/>
              <a:t>ukryté</a:t>
            </a:r>
            <a:r>
              <a:rPr lang="en-US" dirty="0" smtClean="0"/>
              <a:t> </a:t>
            </a:r>
            <a:r>
              <a:rPr lang="en-US" dirty="0" err="1" smtClean="0"/>
              <a:t>těsně</a:t>
            </a:r>
            <a:r>
              <a:rPr lang="en-US" dirty="0" smtClean="0"/>
              <a:t> pod </a:t>
            </a:r>
            <a:r>
              <a:rPr lang="en-US" dirty="0" err="1" smtClean="0"/>
              <a:t>povrchem</a:t>
            </a:r>
            <a:r>
              <a:rPr lang="en-US" dirty="0" smtClean="0"/>
              <a:t>. </a:t>
            </a:r>
            <a:r>
              <a:rPr lang="en-US" dirty="0" err="1" smtClean="0"/>
              <a:t>Jsou</a:t>
            </a:r>
            <a:r>
              <a:rPr lang="en-US" dirty="0" smtClean="0"/>
              <a:t> </a:t>
            </a:r>
            <a:r>
              <a:rPr lang="en-US" dirty="0" err="1" smtClean="0"/>
              <a:t>potravou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j</a:t>
            </a:r>
            <a:r>
              <a:rPr lang="cs-CZ" dirty="0" err="1" smtClean="0"/>
              <a:t>ežků</a:t>
            </a:r>
            <a:r>
              <a:rPr lang="cs-CZ" dirty="0" smtClean="0"/>
              <a:t>, krtků.</a:t>
            </a:r>
            <a:r>
              <a:rPr lang="en-US" dirty="0" err="1" smtClean="0"/>
              <a:t>Žížaly</a:t>
            </a:r>
            <a:r>
              <a:rPr lang="en-US" dirty="0" smtClean="0"/>
              <a:t> </a:t>
            </a:r>
            <a:r>
              <a:rPr lang="en-US" dirty="0" err="1" smtClean="0"/>
              <a:t>mají</a:t>
            </a:r>
            <a:r>
              <a:rPr lang="en-US" dirty="0" smtClean="0"/>
              <a:t> </a:t>
            </a:r>
            <a:r>
              <a:rPr lang="en-US" dirty="0" err="1" smtClean="0"/>
              <a:t>velkou</a:t>
            </a:r>
            <a:r>
              <a:rPr lang="en-US" dirty="0" smtClean="0"/>
              <a:t> r</a:t>
            </a:r>
            <a:r>
              <a:rPr lang="cs-CZ" dirty="0" err="1" smtClean="0"/>
              <a:t>egenerační</a:t>
            </a:r>
            <a:r>
              <a:rPr lang="cs-CZ" dirty="0" smtClean="0"/>
              <a:t> </a:t>
            </a:r>
            <a:r>
              <a:rPr lang="en-US" dirty="0" err="1" smtClean="0"/>
              <a:t>schopnost</a:t>
            </a:r>
            <a:r>
              <a:rPr lang="en-US" dirty="0" smtClean="0"/>
              <a:t>. </a:t>
            </a:r>
            <a:r>
              <a:rPr lang="en-US" dirty="0" err="1" smtClean="0"/>
              <a:t>Když</a:t>
            </a:r>
            <a:r>
              <a:rPr lang="en-US" dirty="0" smtClean="0"/>
              <a:t> je </a:t>
            </a:r>
            <a:r>
              <a:rPr lang="en-US" dirty="0" err="1" smtClean="0"/>
              <a:t>nepřítel</a:t>
            </a:r>
            <a:r>
              <a:rPr lang="en-US" dirty="0" smtClean="0"/>
              <a:t> </a:t>
            </a:r>
            <a:r>
              <a:rPr lang="en-US" dirty="0" err="1" smtClean="0"/>
              <a:t>polapí</a:t>
            </a:r>
            <a:r>
              <a:rPr lang="en-US" dirty="0" smtClean="0"/>
              <a:t>, </a:t>
            </a:r>
            <a:r>
              <a:rPr lang="en-US" dirty="0" err="1" smtClean="0"/>
              <a:t>zůstane</a:t>
            </a:r>
            <a:r>
              <a:rPr lang="en-US" dirty="0" smtClean="0"/>
              <a:t> mu </a:t>
            </a:r>
            <a:r>
              <a:rPr lang="en-US" dirty="0" err="1" smtClean="0"/>
              <a:t>jen</a:t>
            </a:r>
            <a:r>
              <a:rPr lang="en-US" dirty="0" smtClean="0"/>
              <a:t> </a:t>
            </a:r>
            <a:r>
              <a:rPr lang="en-US" dirty="0" err="1" smtClean="0"/>
              <a:t>zadní</a:t>
            </a:r>
            <a:r>
              <a:rPr lang="en-US" dirty="0" smtClean="0"/>
              <a:t> </a:t>
            </a:r>
            <a:r>
              <a:rPr lang="en-US" dirty="0" err="1" smtClean="0"/>
              <a:t>část</a:t>
            </a:r>
            <a:r>
              <a:rPr lang="en-US" dirty="0" smtClean="0"/>
              <a:t> </a:t>
            </a:r>
            <a:r>
              <a:rPr lang="en-US" dirty="0" err="1" smtClean="0"/>
              <a:t>těla</a:t>
            </a:r>
            <a:r>
              <a:rPr lang="en-US" dirty="0" smtClean="0"/>
              <a:t> </a:t>
            </a:r>
            <a:r>
              <a:rPr lang="en-US" dirty="0" err="1" smtClean="0"/>
              <a:t>žížaly</a:t>
            </a:r>
            <a:r>
              <a:rPr lang="en-US" dirty="0" smtClean="0"/>
              <a:t> </a:t>
            </a:r>
            <a:r>
              <a:rPr lang="en-US" dirty="0" err="1" smtClean="0"/>
              <a:t>za</a:t>
            </a:r>
            <a:r>
              <a:rPr lang="en-US" dirty="0" smtClean="0"/>
              <a:t> </a:t>
            </a:r>
            <a:r>
              <a:rPr lang="en-US" dirty="0" err="1" smtClean="0"/>
              <a:t>opaskem</a:t>
            </a:r>
            <a:r>
              <a:rPr lang="en-US" dirty="0" smtClean="0"/>
              <a:t>. </a:t>
            </a:r>
            <a:r>
              <a:rPr lang="en-US" dirty="0" err="1" smtClean="0"/>
              <a:t>Opasek</a:t>
            </a:r>
            <a:r>
              <a:rPr lang="en-US" dirty="0" smtClean="0"/>
              <a:t> se </a:t>
            </a:r>
            <a:r>
              <a:rPr lang="en-US" dirty="0" err="1" smtClean="0"/>
              <a:t>nachází</a:t>
            </a:r>
            <a:r>
              <a:rPr lang="en-US" dirty="0" smtClean="0"/>
              <a:t> </a:t>
            </a:r>
            <a:r>
              <a:rPr lang="en-US" dirty="0" err="1" smtClean="0"/>
              <a:t>mezi</a:t>
            </a:r>
            <a:r>
              <a:rPr lang="en-US" dirty="0" smtClean="0"/>
              <a:t> 32. a 37. </a:t>
            </a:r>
            <a:r>
              <a:rPr lang="en-US" dirty="0" err="1" smtClean="0"/>
              <a:t>článkem</a:t>
            </a:r>
            <a:r>
              <a:rPr lang="en-US" dirty="0" smtClean="0"/>
              <a:t>. </a:t>
            </a:r>
            <a:r>
              <a:rPr lang="en-US" dirty="0" err="1" smtClean="0"/>
              <a:t>Konec</a:t>
            </a:r>
            <a:r>
              <a:rPr lang="en-US" dirty="0" smtClean="0"/>
              <a:t> </a:t>
            </a:r>
            <a:r>
              <a:rPr lang="en-US" dirty="0" err="1" smtClean="0"/>
              <a:t>těla</a:t>
            </a:r>
            <a:r>
              <a:rPr lang="en-US" dirty="0" smtClean="0"/>
              <a:t> </a:t>
            </a:r>
            <a:r>
              <a:rPr lang="en-US" dirty="0" err="1" smtClean="0"/>
              <a:t>žížale</a:t>
            </a:r>
            <a:r>
              <a:rPr lang="en-US" dirty="0" smtClean="0"/>
              <a:t> </a:t>
            </a:r>
            <a:r>
              <a:rPr lang="en-US" dirty="0" err="1" smtClean="0"/>
              <a:t>doroste</a:t>
            </a:r>
            <a:r>
              <a:rPr lang="en-US" dirty="0" smtClean="0"/>
              <a:t>. </a:t>
            </a:r>
            <a:r>
              <a:rPr lang="en-US" dirty="0" err="1" smtClean="0"/>
              <a:t>Pokud</a:t>
            </a:r>
            <a:r>
              <a:rPr lang="en-US" dirty="0" smtClean="0"/>
              <a:t> je ale </a:t>
            </a:r>
            <a:r>
              <a:rPr lang="en-US" dirty="0" err="1" smtClean="0"/>
              <a:t>přetržena</a:t>
            </a:r>
            <a:r>
              <a:rPr lang="en-US" dirty="0" smtClean="0"/>
              <a:t> </a:t>
            </a:r>
            <a:r>
              <a:rPr lang="en-US" dirty="0" err="1" smtClean="0"/>
              <a:t>přesně</a:t>
            </a:r>
            <a:r>
              <a:rPr lang="en-US" dirty="0" smtClean="0"/>
              <a:t> </a:t>
            </a:r>
            <a:r>
              <a:rPr lang="en-US" dirty="0" err="1" smtClean="0"/>
              <a:t>uprostřed</a:t>
            </a:r>
            <a:r>
              <a:rPr lang="en-US" dirty="0" smtClean="0"/>
              <a:t>, </a:t>
            </a:r>
            <a:r>
              <a:rPr lang="en-US" dirty="0" err="1" smtClean="0"/>
              <a:t>vždy</a:t>
            </a:r>
            <a:r>
              <a:rPr lang="en-US" dirty="0" smtClean="0"/>
              <a:t> </a:t>
            </a:r>
            <a:r>
              <a:rPr lang="en-US" dirty="0" err="1" smtClean="0"/>
              <a:t>zahyne</a:t>
            </a:r>
            <a:r>
              <a:rPr lang="en-US" dirty="0" smtClean="0"/>
              <a:t>.</a:t>
            </a:r>
            <a:endParaRPr lang="cs-CZ" dirty="0" smtClean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556792"/>
            <a:ext cx="3657600" cy="3674225"/>
          </a:xfrm>
        </p:spPr>
      </p:pic>
      <p:sp>
        <p:nvSpPr>
          <p:cNvPr id="5" name="Obdélník 4"/>
          <p:cNvSpPr/>
          <p:nvPr/>
        </p:nvSpPr>
        <p:spPr>
          <a:xfrm>
            <a:off x="395536" y="5373216"/>
            <a:ext cx="3960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http://upload.wikimedia.org/wikipedia/commons/3/30/Regenwurm1.jpg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79476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/>
              <a:t>ŠÁRA, Lubomír a David ŠÁRA. </a:t>
            </a:r>
            <a:r>
              <a:rPr lang="cs-CZ" i="1"/>
              <a:t>Přírodní společenství</a:t>
            </a:r>
            <a:r>
              <a:rPr lang="cs-CZ"/>
              <a:t>: </a:t>
            </a:r>
            <a:r>
              <a:rPr lang="cs-CZ" i="1"/>
              <a:t>Svět našich živočichů a rostlin</a:t>
            </a:r>
            <a:r>
              <a:rPr lang="cs-CZ"/>
              <a:t> [CD-ROM]. Praha: firma Pachner, 2002 [cit. 2012-03-28]. Dostupné z: Přírodní </a:t>
            </a:r>
            <a:r>
              <a:rPr lang="cs-CZ" smtClean="0"/>
              <a:t>společenství/Images</a:t>
            </a:r>
          </a:p>
          <a:p>
            <a:endParaRPr lang="cs-CZ" smtClean="0"/>
          </a:p>
          <a:p>
            <a:r>
              <a:rPr lang="cs-CZ" i="1"/>
              <a:t>Naše příroda</a:t>
            </a:r>
            <a:r>
              <a:rPr lang="cs-CZ"/>
              <a:t>: </a:t>
            </a:r>
            <a:r>
              <a:rPr lang="cs-CZ" i="1"/>
              <a:t>živočichové a rostliny střední Evropy</a:t>
            </a:r>
            <a:r>
              <a:rPr lang="cs-CZ"/>
              <a:t>. Vyd. 1. Praha: Reader's Digest Výběr, 2000, 432 s. ISBN 80-861-9615-1.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98289" y="307976"/>
            <a:ext cx="7499350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mtClean="0"/>
              <a:t>Zdroj: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4295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596</TotalTime>
  <Words>1421</Words>
  <Application>Microsoft Office PowerPoint</Application>
  <PresentationFormat>Předvádění na obrazovce (4:3)</PresentationFormat>
  <Paragraphs>96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Snímek 1</vt:lpstr>
      <vt:lpstr>Anotace Živočichové na Břeclavsku - bezobratlí</vt:lpstr>
      <vt:lpstr>Seznam živočichů – hmyz a bezobratlí</vt:lpstr>
      <vt:lpstr>Hlemýžď zahradní</vt:lpstr>
      <vt:lpstr>Chroust obecný</vt:lpstr>
      <vt:lpstr>Klíště obecné</vt:lpstr>
      <vt:lpstr>Komárovití</vt:lpstr>
      <vt:lpstr>Kudlanka nábožná</vt:lpstr>
      <vt:lpstr>Moucha domácí</vt:lpstr>
      <vt:lpstr>Mravencovití</vt:lpstr>
      <vt:lpstr>Nosorožík kapucínek</vt:lpstr>
      <vt:lpstr>Roháč obecný</vt:lpstr>
      <vt:lpstr>Slimák největší</vt:lpstr>
      <vt:lpstr>Slunéčko sedmitečné</vt:lpstr>
      <vt:lpstr>Tesařík obrovský</vt:lpstr>
      <vt:lpstr>Žížala obecná</vt:lpstr>
      <vt:lpstr>Snímek 17</vt:lpstr>
    </vt:vector>
  </TitlesOfParts>
  <Company>zš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na Břeclavsku</dc:title>
  <dc:creator>z-07751</dc:creator>
  <cp:lastModifiedBy>Dum</cp:lastModifiedBy>
  <cp:revision>135</cp:revision>
  <dcterms:created xsi:type="dcterms:W3CDTF">2011-06-28T06:42:56Z</dcterms:created>
  <dcterms:modified xsi:type="dcterms:W3CDTF">2013-09-27T17:18:04Z</dcterms:modified>
</cp:coreProperties>
</file>