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6"/>
  </p:notesMasterIdLst>
  <p:sldIdLst>
    <p:sldId id="299" r:id="rId2"/>
    <p:sldId id="256" r:id="rId3"/>
    <p:sldId id="291" r:id="rId4"/>
    <p:sldId id="271" r:id="rId5"/>
    <p:sldId id="295" r:id="rId6"/>
    <p:sldId id="285" r:id="rId7"/>
    <p:sldId id="277" r:id="rId8"/>
    <p:sldId id="290" r:id="rId9"/>
    <p:sldId id="289" r:id="rId10"/>
    <p:sldId id="268" r:id="rId11"/>
    <p:sldId id="269" r:id="rId12"/>
    <p:sldId id="272" r:id="rId13"/>
    <p:sldId id="267" r:id="rId14"/>
    <p:sldId id="270" r:id="rId15"/>
    <p:sldId id="273" r:id="rId16"/>
    <p:sldId id="274" r:id="rId17"/>
    <p:sldId id="275" r:id="rId18"/>
    <p:sldId id="276" r:id="rId19"/>
    <p:sldId id="279" r:id="rId20"/>
    <p:sldId id="278" r:id="rId21"/>
    <p:sldId id="280" r:id="rId22"/>
    <p:sldId id="284" r:id="rId23"/>
    <p:sldId id="297" r:id="rId24"/>
    <p:sldId id="282" r:id="rId25"/>
    <p:sldId id="283" r:id="rId26"/>
    <p:sldId id="298" r:id="rId27"/>
    <p:sldId id="296" r:id="rId28"/>
    <p:sldId id="281" r:id="rId29"/>
    <p:sldId id="286" r:id="rId30"/>
    <p:sldId id="288" r:id="rId31"/>
    <p:sldId id="287" r:id="rId32"/>
    <p:sldId id="293" r:id="rId33"/>
    <p:sldId id="294" r:id="rId34"/>
    <p:sldId id="300" r:id="rId3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619" autoAdjust="0"/>
    <p:restoredTop sz="94709" autoAdjust="0"/>
  </p:normalViewPr>
  <p:slideViewPr>
    <p:cSldViewPr>
      <p:cViewPr varScale="1">
        <p:scale>
          <a:sx n="97" d="100"/>
          <a:sy n="97" d="100"/>
        </p:scale>
        <p:origin x="-114" y="-234"/>
      </p:cViewPr>
      <p:guideLst>
        <p:guide orient="horz" pos="2160"/>
        <p:guide pos="2880"/>
      </p:guideLst>
    </p:cSldViewPr>
  </p:slideViewPr>
  <p:outlineViewPr>
    <p:cViewPr>
      <p:scale>
        <a:sx n="33" d="100"/>
        <a:sy n="33" d="100"/>
      </p:scale>
      <p:origin x="48" y="12912"/>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AEDCF2-4A05-4E6B-B7A7-9113FD34E71E}" type="datetimeFigureOut">
              <a:rPr lang="cs-CZ" smtClean="0"/>
              <a:pPr/>
              <a:t>28.9.2013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4F27F2-4646-4D98-9597-584539F823F2}" type="slidenum">
              <a:rPr lang="cs-CZ" smtClean="0"/>
              <a:pPr/>
              <a:t>‹#›</a:t>
            </a:fld>
            <a:endParaRPr lang="cs-CZ"/>
          </a:p>
        </p:txBody>
      </p:sp>
    </p:spTree>
    <p:extLst>
      <p:ext uri="{BB962C8B-B14F-4D97-AF65-F5344CB8AC3E}">
        <p14:creationId xmlns:p14="http://schemas.microsoft.com/office/powerpoint/2010/main" xmlns="" val="2813107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FC4F27F2-4646-4D98-9597-584539F823F2}" type="slidenum">
              <a:rPr lang="cs-CZ" smtClean="0"/>
              <a:pPr/>
              <a:t>11</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1DC8DD65-B9CA-4022-8B25-62EFE69262CE}" type="datetimeFigureOut">
              <a:rPr lang="cs-CZ" smtClean="0"/>
              <a:pPr/>
              <a:t>28.9.2013</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ovací čára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ovací čára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ovací čára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1" name="Elipsa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Elipsa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Elipsa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Elipsa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Elipsa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9F357E9C-B0E1-463B-BE7C-29C75730B3D5}"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1DC8DD65-B9CA-4022-8B25-62EFE69262CE}" type="datetimeFigureOut">
              <a:rPr lang="cs-CZ" smtClean="0"/>
              <a:pPr/>
              <a:t>28.9.2013</a:t>
            </a:fld>
            <a:endParaRPr lang="cs-CZ"/>
          </a:p>
        </p:txBody>
      </p:sp>
      <p:sp>
        <p:nvSpPr>
          <p:cNvPr id="9" name="Zástupný symbol pro číslo snímku 8"/>
          <p:cNvSpPr>
            <a:spLocks noGrp="1"/>
          </p:cNvSpPr>
          <p:nvPr>
            <p:ph type="sldNum" sz="quarter" idx="15"/>
          </p:nvPr>
        </p:nvSpPr>
        <p:spPr/>
        <p:txBody>
          <a:bodyPr rtlCol="0"/>
          <a:lstStyle/>
          <a:p>
            <a:fld id="{9F357E9C-B0E1-463B-BE7C-29C75730B3D5}" type="slidenum">
              <a:rPr lang="cs-CZ" smtClean="0"/>
              <a:pPr/>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1DC8DD65-B9CA-4022-8B25-62EFE69262CE}" type="datetimeFigureOut">
              <a:rPr lang="cs-CZ" smtClean="0"/>
              <a:pPr/>
              <a:t>28.9.2013</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ovací čára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ovací čára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Elipsa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0" name="Elipsa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1" name="Elipsa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Elipsa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Elipsa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Přímá spojovací čára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9F357E9C-B0E1-463B-BE7C-29C75730B3D5}"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sz="4000" b="1" i="0" baseline="0">
                <a:solidFill>
                  <a:schemeClr val="accent3">
                    <a:lumMod val="75000"/>
                  </a:schemeClr>
                </a:solidFill>
              </a:defRPr>
            </a:lvl1pPr>
          </a:lstStyle>
          <a:p>
            <a:r>
              <a:rPr kumimoji="0" lang="cs-CZ" dirty="0" smtClean="0"/>
              <a:t>Klepnutím lze upravit styl předlohy nadpisů.</a:t>
            </a:r>
            <a:endParaRPr kumimoji="0" lang="en-US" dirty="0"/>
          </a:p>
        </p:txBody>
      </p:sp>
      <p:sp>
        <p:nvSpPr>
          <p:cNvPr id="5" name="Zástupný symbol pro datum 4"/>
          <p:cNvSpPr>
            <a:spLocks noGrp="1"/>
          </p:cNvSpPr>
          <p:nvPr>
            <p:ph type="dt" sz="half" idx="10"/>
          </p:nvPr>
        </p:nvSpPr>
        <p:spPr/>
        <p:txBody>
          <a:bodyPr/>
          <a:lstStyle/>
          <a:p>
            <a:fld id="{1DC8DD65-B9CA-4022-8B25-62EFE69262CE}" type="datetimeFigureOut">
              <a:rPr lang="cs-CZ" smtClean="0"/>
              <a:pPr/>
              <a:t>28.9.2013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F357E9C-B0E1-463B-BE7C-29C75730B3D5}" type="slidenum">
              <a:rPr lang="cs-CZ" smtClean="0"/>
              <a:pPr/>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1DC8DD65-B9CA-4022-8B25-62EFE69262CE}" type="datetimeFigureOut">
              <a:rPr lang="cs-CZ" smtClean="0"/>
              <a:pPr/>
              <a:t>28.9.2013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F357E9C-B0E1-463B-BE7C-29C75730B3D5}" type="slidenum">
              <a:rPr lang="cs-CZ" smtClean="0"/>
              <a:pPr/>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6" name="Zástupný symbol pro datum 5"/>
          <p:cNvSpPr>
            <a:spLocks noGrp="1"/>
          </p:cNvSpPr>
          <p:nvPr>
            <p:ph type="dt" sz="half" idx="10"/>
          </p:nvPr>
        </p:nvSpPr>
        <p:spPr/>
        <p:txBody>
          <a:bodyPr rtlCol="0"/>
          <a:lstStyle/>
          <a:p>
            <a:fld id="{1DC8DD65-B9CA-4022-8B25-62EFE69262CE}" type="datetimeFigureOut">
              <a:rPr lang="cs-CZ" smtClean="0"/>
              <a:pPr/>
              <a:t>28.9.2013</a:t>
            </a:fld>
            <a:endParaRPr lang="cs-CZ"/>
          </a:p>
        </p:txBody>
      </p:sp>
      <p:sp>
        <p:nvSpPr>
          <p:cNvPr id="7" name="Zástupný symbol pro číslo snímku 6"/>
          <p:cNvSpPr>
            <a:spLocks noGrp="1"/>
          </p:cNvSpPr>
          <p:nvPr>
            <p:ph type="sldNum" sz="quarter" idx="11"/>
          </p:nvPr>
        </p:nvSpPr>
        <p:spPr/>
        <p:txBody>
          <a:bodyPr rtlCol="0"/>
          <a:lstStyle/>
          <a:p>
            <a:fld id="{9F357E9C-B0E1-463B-BE7C-29C75730B3D5}" type="slidenum">
              <a:rPr lang="cs-CZ" smtClean="0"/>
              <a:pPr/>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DC8DD65-B9CA-4022-8B25-62EFE69262CE}" type="datetimeFigureOut">
              <a:rPr lang="cs-CZ" smtClean="0"/>
              <a:pPr/>
              <a:t>28.9.2013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F357E9C-B0E1-463B-BE7C-29C75730B3D5}"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ovací čára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8" name="Přímá spojovací čára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ovací čára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Přímá spojovací čára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Elipsa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1DC8DD65-B9CA-4022-8B25-62EFE69262CE}" type="datetimeFigureOut">
              <a:rPr lang="cs-CZ" smtClean="0"/>
              <a:pPr/>
              <a:t>28.9.2013</a:t>
            </a:fld>
            <a:endParaRPr lang="cs-CZ"/>
          </a:p>
        </p:txBody>
      </p:sp>
      <p:sp>
        <p:nvSpPr>
          <p:cNvPr id="22" name="Zástupný symbol pro číslo snímku 21"/>
          <p:cNvSpPr>
            <a:spLocks noGrp="1"/>
          </p:cNvSpPr>
          <p:nvPr>
            <p:ph type="sldNum" sz="quarter" idx="15"/>
          </p:nvPr>
        </p:nvSpPr>
        <p:spPr/>
        <p:txBody>
          <a:bodyPr rtlCol="0"/>
          <a:lstStyle/>
          <a:p>
            <a:fld id="{9F357E9C-B0E1-463B-BE7C-29C75730B3D5}" type="slidenum">
              <a:rPr lang="cs-CZ" smtClean="0"/>
              <a:pPr/>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ovací čára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Elipsa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Klepnutím na ikonu přidáte obrázek.</a:t>
            </a:r>
            <a:endParaRPr kumimoji="0" lang="en-US"/>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10" name="Přímá spojovací čára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ovací čára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ovací čára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ovací čára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Zástupný symbol pro datum 16"/>
          <p:cNvSpPr>
            <a:spLocks noGrp="1"/>
          </p:cNvSpPr>
          <p:nvPr>
            <p:ph type="dt" sz="half" idx="10"/>
          </p:nvPr>
        </p:nvSpPr>
        <p:spPr/>
        <p:txBody>
          <a:bodyPr rtlCol="0"/>
          <a:lstStyle/>
          <a:p>
            <a:fld id="{1DC8DD65-B9CA-4022-8B25-62EFE69262CE}" type="datetimeFigureOut">
              <a:rPr lang="cs-CZ" smtClean="0"/>
              <a:pPr/>
              <a:t>28.9.2013</a:t>
            </a:fld>
            <a:endParaRPr lang="cs-CZ"/>
          </a:p>
        </p:txBody>
      </p:sp>
      <p:sp>
        <p:nvSpPr>
          <p:cNvPr id="18" name="Zástupný symbol pro číslo snímku 17"/>
          <p:cNvSpPr>
            <a:spLocks noGrp="1"/>
          </p:cNvSpPr>
          <p:nvPr>
            <p:ph type="sldNum" sz="quarter" idx="11"/>
          </p:nvPr>
        </p:nvSpPr>
        <p:spPr/>
        <p:txBody>
          <a:bodyPr rtlCol="0"/>
          <a:lstStyle/>
          <a:p>
            <a:fld id="{9F357E9C-B0E1-463B-BE7C-29C75730B3D5}" type="slidenum">
              <a:rPr lang="cs-CZ" smtClean="0"/>
              <a:pPr/>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DC8DD65-B9CA-4022-8B25-62EFE69262CE}" type="datetimeFigureOut">
              <a:rPr lang="cs-CZ" smtClean="0"/>
              <a:pPr/>
              <a:t>28.9.2013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F357E9C-B0E1-463B-BE7C-29C75730B3D5}"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DC8DD65-B9CA-4022-8B25-62EFE69262CE}" type="datetimeFigureOut">
              <a:rPr lang="cs-CZ" smtClean="0"/>
              <a:pPr/>
              <a:t>28.9.2013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F357E9C-B0E1-463B-BE7C-29C75730B3D5}"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ovací čára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DC8DD65-B9CA-4022-8B25-62EFE69262CE}" type="datetimeFigureOut">
              <a:rPr lang="cs-CZ" smtClean="0"/>
              <a:pPr/>
              <a:t>28.9.2013</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ovací čára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ovací čára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Elipsa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9F357E9C-B0E1-463B-BE7C-29C75730B3D5}"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priroda.cz/lexikon.php?detail=289"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upload.wikimedia.org/wikipedia/commons/d/d5/White_Stork_(Ciconia_ciconia).jpg"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upload.wikimedia.org/wikipedia/commons/1/1e/Corhwyaden.jpg" TargetMode="External"/><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upload.wikimedia.org/wikipedia/commons/6/6f/Corvus_frugilegus_2.jpg" TargetMode="External"/><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upload.wikimedia.org/wikipedia/commons/2/2a/Rock_pigeons_on_cliffs.jpg" TargetMode="External"/><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upload.wikimedia.org/wikipedia/commons/7/7b/Collared_Dove.jpg" TargetMode="External"/><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upload.wikimedia.org/wikipedia/commons/c/c5/Greylag-Goose.jpg"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upload.wikimedia.org/wikipedia/commons/0/06/Delichon_urbicum_10.jpg"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upload.wikimedia.org/wikipedia/commons/b/bf/Anas_platyrhynchos_male_female_quadrat.jpg" TargetMode="External"/><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upload.wikimedia.org/wikipedia/commons/9/97/Waldohreule_in_freier_Wildbahn.jpg" TargetMode="External"/><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upload.wikimedia.org/wikipedia/commons/6/67/Buteo_buteo_1_(Lukasz_Lukasik).jpg" TargetMode="External"/><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upload.wikimedia.org/wikipedia/commons/b/bd/Corvus_monedula_1_(Marek_Szczepanek).jpg" TargetMode="External"/><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upload.wikimedia.org/wikipedia/commons/4/42/Phalacrocorax_carbo1.jpg"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upload.wikimedia.org/wikipedia/commons/6/6f/Perdix_perdix_(Marek_Szczepanek).jpg" TargetMode="External"/><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upload.wikimedia.org/wikipedia/commons/f/fc/Kos_cerny.jpg" TargetMode="External"/><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upload.wikimedia.org/wikipedia/commons/4/4f/Kuckuck_(Cuculus_canorus)_by_Tim_Peukert.jpg" TargetMode="External"/><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upload.wikimedia.org/wikipedia/commons/1/11/Two_Swans_In_Water.jpg" TargetMode="External"/><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upload.wikimedia.org/wikipedia/commons/f/f1/Alcedo_atthis_2_(Lukasz_Lukasik).jpg" TargetMode="External"/><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upload.wikimedia.org/wikipedia/commons/c/cb/Bl%C3%A4sshuhn_Fulica_atra_2_Richard_Bartz.jpg" TargetMode="External"/><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upload.wikimedia.org/wikipedia/commons/8/8f/Seeadler-flug.jpg" TargetMode="External"/><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upload.wikimedia.org/wikipedia/commons/2/24/Common_kestrel_falco_tinnunculus.jpg" TargetMode="External"/><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upload.wikimedia.org/wikipedia/commons/2/2f/Podiceps_cristatus_1_(Marek_Szczepanek).jpg" TargetMode="External"/><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upload.wikimedia.org/wikipedia/commons/1/15/Black-headed_Gull_-_Larus_ridibundus_-_Hettum%C3%A1fur.jpg" TargetMode="External"/><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upload.wikimedia.org/wikipedia/commons/3/3e/Tyto_alba_close_up.jpg" TargetMode="External"/><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upload.wikimedia.org/wikipedia/commons/8/8b/Elster_wikipedia2.jpg" TargetMode="External"/><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upload.wikimedia.org/wikipedia/commons/2/2d/Parus_major_m.jpg" TargetMode="External"/><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upload.wikimedia.org/wikipedia/commons/1/1b/European_Starling_2006.jpg" TargetMode="External"/><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upload.wikimedia.org/wikipedia/commons/2/24/Landsvale.jpg" TargetMode="External"/><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upload.wikimedia.org/wikipedia/commons/8/8b/Ardea_cinerea_5_(Marek_Szczepanek).jpg" TargetMode="External"/><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upload.wikimedia.org/wikipedia/commons/3/33/House_sparrowIII.jpg" TargetMode="External"/><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p:cNvSpPr/>
          <p:nvPr/>
        </p:nvSpPr>
        <p:spPr>
          <a:xfrm>
            <a:off x="0" y="0"/>
            <a:ext cx="9144000" cy="6858000"/>
          </a:xfrm>
          <a:prstGeom prst="rect">
            <a:avLst/>
          </a:prstGeom>
          <a:solidFill>
            <a:schemeClr val="accent1">
              <a:lumMod val="60000"/>
              <a:lumOff val="40000"/>
            </a:schemeClr>
          </a:solidFill>
          <a:scene3d>
            <a:camera prst="isometricRightUp"/>
            <a:lightRig rig="threePt" dir="t"/>
          </a:scene3d>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cs-CZ"/>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defRPr/>
            </a:pPr>
            <a:endParaRPr lang="cs-CZ"/>
          </a:p>
        </p:txBody>
      </p:sp>
      <p:sp>
        <p:nvSpPr>
          <p:cNvPr id="11" name="Nadpis 1"/>
          <p:cNvSpPr txBox="1">
            <a:spLocks/>
          </p:cNvSpPr>
          <p:nvPr/>
        </p:nvSpPr>
        <p:spPr>
          <a:xfrm>
            <a:off x="1331640" y="4509120"/>
            <a:ext cx="6264275" cy="1872207"/>
          </a:xfrm>
          <a:prstGeom prst="rect">
            <a:avLst/>
          </a:prstGeom>
        </p:spPr>
        <p:txBody>
          <a:bodyPr anchor="ctr"/>
          <a:lstStyle>
            <a:defPPr>
              <a:defRPr lang="cs-CZ"/>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pPr fontAlgn="auto">
              <a:spcAft>
                <a:spcPts val="0"/>
              </a:spcAft>
              <a:defRPr/>
            </a:pPr>
            <a:r>
              <a:rPr lang="cs-CZ" sz="2400" b="1">
                <a:solidFill>
                  <a:schemeClr val="accent1">
                    <a:lumMod val="75000"/>
                  </a:schemeClr>
                </a:solidFill>
                <a:latin typeface="Calibri" pitchFamily="34" charset="0"/>
                <a:ea typeface="+mj-ea"/>
                <a:cs typeface="+mj-cs"/>
              </a:rPr>
              <a:t>Vypracovala:	Mgr. Marcela </a:t>
            </a:r>
            <a:r>
              <a:rPr lang="cs-CZ" sz="2400" b="1" smtClean="0">
                <a:solidFill>
                  <a:schemeClr val="accent1">
                    <a:lumMod val="75000"/>
                  </a:schemeClr>
                </a:solidFill>
                <a:latin typeface="Calibri" pitchFamily="34" charset="0"/>
                <a:ea typeface="+mj-ea"/>
                <a:cs typeface="+mj-cs"/>
              </a:rPr>
              <a:t>Minaříková</a:t>
            </a:r>
          </a:p>
          <a:p>
            <a:pPr fontAlgn="auto">
              <a:spcAft>
                <a:spcPts val="0"/>
              </a:spcAft>
              <a:defRPr/>
            </a:pPr>
            <a:r>
              <a:rPr lang="cs-CZ" sz="2400" b="1" smtClean="0">
                <a:solidFill>
                  <a:schemeClr val="accent1">
                    <a:lumMod val="75000"/>
                  </a:schemeClr>
                </a:solidFill>
                <a:latin typeface="Calibri" pitchFamily="34" charset="0"/>
                <a:ea typeface="+mj-ea"/>
                <a:cs typeface="+mj-cs"/>
              </a:rPr>
              <a:t>		Mgr. Světlana </a:t>
            </a:r>
            <a:r>
              <a:rPr lang="cs-CZ" sz="2400" b="1" err="1" smtClean="0">
                <a:solidFill>
                  <a:schemeClr val="accent1">
                    <a:lumMod val="75000"/>
                  </a:schemeClr>
                </a:solidFill>
                <a:latin typeface="Calibri" pitchFamily="34" charset="0"/>
                <a:ea typeface="+mj-ea"/>
                <a:cs typeface="+mj-cs"/>
              </a:rPr>
              <a:t>Čumalová</a:t>
            </a:r>
            <a:endParaRPr lang="cs-CZ" sz="2400" b="1">
              <a:solidFill>
                <a:schemeClr val="accent1">
                  <a:lumMod val="75000"/>
                </a:schemeClr>
              </a:solidFill>
              <a:latin typeface="Calibri" pitchFamily="34" charset="0"/>
              <a:ea typeface="+mj-ea"/>
              <a:cs typeface="+mj-cs"/>
            </a:endParaRPr>
          </a:p>
          <a:p>
            <a:pPr fontAlgn="auto">
              <a:spcAft>
                <a:spcPts val="0"/>
              </a:spcAft>
              <a:defRPr/>
            </a:pPr>
            <a:r>
              <a:rPr lang="cs-CZ" sz="2400" b="1">
                <a:solidFill>
                  <a:schemeClr val="accent1">
                    <a:lumMod val="75000"/>
                  </a:schemeClr>
                </a:solidFill>
                <a:latin typeface="Calibri" pitchFamily="34" charset="0"/>
                <a:ea typeface="+mj-ea"/>
                <a:cs typeface="+mj-cs"/>
              </a:rPr>
              <a:t>Téma:	</a:t>
            </a:r>
            <a:r>
              <a:rPr lang="cs-CZ" sz="2400" b="1" smtClean="0">
                <a:solidFill>
                  <a:schemeClr val="accent1">
                    <a:lumMod val="75000"/>
                  </a:schemeClr>
                </a:solidFill>
                <a:latin typeface="Calibri" pitchFamily="34" charset="0"/>
                <a:ea typeface="+mj-ea"/>
                <a:cs typeface="+mj-cs"/>
              </a:rPr>
              <a:t>09 Živočichové - ptáci</a:t>
            </a:r>
            <a:r>
              <a:rPr lang="cs-CZ" sz="2400" b="1">
                <a:solidFill>
                  <a:schemeClr val="accent1">
                    <a:lumMod val="75000"/>
                  </a:schemeClr>
                </a:solidFill>
                <a:latin typeface="Calibri" pitchFamily="34" charset="0"/>
                <a:ea typeface="+mj-ea"/>
                <a:cs typeface="+mj-cs"/>
              </a:rPr>
              <a:t/>
            </a:r>
            <a:br>
              <a:rPr lang="cs-CZ" sz="2400" b="1">
                <a:solidFill>
                  <a:schemeClr val="accent1">
                    <a:lumMod val="75000"/>
                  </a:schemeClr>
                </a:solidFill>
                <a:latin typeface="Calibri" pitchFamily="34" charset="0"/>
                <a:ea typeface="+mj-ea"/>
                <a:cs typeface="+mj-cs"/>
              </a:rPr>
            </a:br>
            <a:r>
              <a:rPr lang="cs-CZ" sz="2400" b="1">
                <a:solidFill>
                  <a:schemeClr val="accent1">
                    <a:lumMod val="75000"/>
                  </a:schemeClr>
                </a:solidFill>
                <a:latin typeface="Calibri" pitchFamily="34" charset="0"/>
                <a:ea typeface="+mj-ea"/>
                <a:cs typeface="+mj-cs"/>
              </a:rPr>
              <a:t>Vznik:	</a:t>
            </a:r>
            <a:r>
              <a:rPr lang="cs-CZ" sz="2400" b="1" smtClean="0">
                <a:solidFill>
                  <a:schemeClr val="accent1">
                    <a:lumMod val="75000"/>
                  </a:schemeClr>
                </a:solidFill>
                <a:latin typeface="Calibri" pitchFamily="34" charset="0"/>
                <a:ea typeface="+mj-ea"/>
                <a:cs typeface="+mj-cs"/>
              </a:rPr>
              <a:t>říjen 2011</a:t>
            </a:r>
            <a:r>
              <a:rPr lang="cs-CZ" sz="2400" b="1">
                <a:solidFill>
                  <a:schemeClr val="accent1">
                    <a:lumMod val="75000"/>
                  </a:schemeClr>
                </a:solidFill>
                <a:latin typeface="Calibri" pitchFamily="34" charset="0"/>
                <a:ea typeface="+mj-ea"/>
                <a:cs typeface="+mj-cs"/>
              </a:rPr>
              <a:t/>
            </a:r>
            <a:br>
              <a:rPr lang="cs-CZ" sz="2400" b="1">
                <a:solidFill>
                  <a:schemeClr val="accent1">
                    <a:lumMod val="75000"/>
                  </a:schemeClr>
                </a:solidFill>
                <a:latin typeface="Calibri" pitchFamily="34" charset="0"/>
                <a:ea typeface="+mj-ea"/>
                <a:cs typeface="+mj-cs"/>
              </a:rPr>
            </a:br>
            <a:r>
              <a:rPr lang="cs-CZ" sz="2400" b="1">
                <a:solidFill>
                  <a:schemeClr val="accent1">
                    <a:lumMod val="75000"/>
                  </a:schemeClr>
                </a:solidFill>
                <a:latin typeface="Calibri" pitchFamily="34" charset="0"/>
                <a:ea typeface="+mj-ea"/>
                <a:cs typeface="+mj-cs"/>
              </a:rPr>
              <a:t>Číslo projektu: </a:t>
            </a:r>
            <a:r>
              <a:rPr lang="cs-CZ" sz="2400">
                <a:solidFill>
                  <a:schemeClr val="accent1">
                    <a:lumMod val="75000"/>
                  </a:schemeClr>
                </a:solidFill>
              </a:rPr>
              <a:t>CZ.1.07/1.4.00/21.2787</a:t>
            </a:r>
            <a:endParaRPr lang="cs-CZ" sz="2400" dirty="0">
              <a:solidFill>
                <a:schemeClr val="accent1">
                  <a:lumMod val="75000"/>
                </a:schemeClr>
              </a:solidFill>
            </a:endParaRPr>
          </a:p>
        </p:txBody>
      </p:sp>
      <p:sp>
        <p:nvSpPr>
          <p:cNvPr id="12" name="Podnadpis 2"/>
          <p:cNvSpPr txBox="1">
            <a:spLocks/>
          </p:cNvSpPr>
          <p:nvPr/>
        </p:nvSpPr>
        <p:spPr>
          <a:xfrm>
            <a:off x="1476375" y="2205038"/>
            <a:ext cx="3959225" cy="1368425"/>
          </a:xfrm>
          <a:prstGeom prst="rect">
            <a:avLst/>
          </a:prstGeom>
          <a:ln w="38100">
            <a:noFill/>
          </a:ln>
        </p:spPr>
        <p:txBody>
          <a:bodyPr/>
          <a:lstStyle>
            <a:defPPr>
              <a:defRPr lang="cs-CZ"/>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pPr marL="342900" indent="-342900" algn="ctr" fontAlgn="auto">
              <a:spcBef>
                <a:spcPct val="20000"/>
              </a:spcBef>
              <a:spcAft>
                <a:spcPts val="0"/>
              </a:spcAft>
              <a:defRPr/>
            </a:pPr>
            <a:r>
              <a:rPr lang="cs-CZ" sz="4000" b="1">
                <a:solidFill>
                  <a:schemeClr val="accent1">
                    <a:lumMod val="75000"/>
                  </a:schemeClr>
                </a:solidFill>
                <a:latin typeface="Calibri" pitchFamily="34" charset="0"/>
              </a:rPr>
              <a:t>Základní škola</a:t>
            </a:r>
          </a:p>
          <a:p>
            <a:pPr marL="342900" indent="-342900" algn="ctr" fontAlgn="auto">
              <a:spcBef>
                <a:spcPct val="20000"/>
              </a:spcBef>
              <a:spcAft>
                <a:spcPts val="0"/>
              </a:spcAft>
              <a:defRPr/>
            </a:pPr>
            <a:r>
              <a:rPr lang="cs-CZ" sz="4000" b="1">
                <a:solidFill>
                  <a:schemeClr val="accent1">
                    <a:lumMod val="75000"/>
                  </a:schemeClr>
                </a:solidFill>
                <a:latin typeface="Calibri" pitchFamily="34" charset="0"/>
              </a:rPr>
              <a:t>Jana </a:t>
            </a:r>
            <a:r>
              <a:rPr lang="cs-CZ" sz="4000" b="1" err="1">
                <a:solidFill>
                  <a:schemeClr val="accent1">
                    <a:lumMod val="75000"/>
                  </a:schemeClr>
                </a:solidFill>
                <a:latin typeface="Calibri" pitchFamily="34" charset="0"/>
              </a:rPr>
              <a:t>Noháče</a:t>
            </a:r>
            <a:endParaRPr lang="cs-CZ" sz="4000" b="1">
              <a:solidFill>
                <a:schemeClr val="accent1">
                  <a:lumMod val="75000"/>
                </a:schemeClr>
              </a:solidFill>
              <a:latin typeface="Calibri" pitchFamily="34" charset="0"/>
            </a:endParaRPr>
          </a:p>
        </p:txBody>
      </p:sp>
      <p:pic>
        <p:nvPicPr>
          <p:cNvPr id="13" name="Obrázek 12"/>
          <p:cNvPicPr>
            <a:picLocks noChangeAspect="1"/>
          </p:cNvPicPr>
          <p:nvPr/>
        </p:nvPicPr>
        <p:blipFill>
          <a:blip r:embed="rId2" cstate="print"/>
          <a:srcRect/>
          <a:stretch>
            <a:fillRect/>
          </a:stretch>
        </p:blipFill>
        <p:spPr bwMode="auto">
          <a:xfrm>
            <a:off x="539750" y="369888"/>
            <a:ext cx="5767388" cy="1114425"/>
          </a:xfrm>
          <a:prstGeom prst="rect">
            <a:avLst/>
          </a:prstGeom>
          <a:noFill/>
          <a:ln w="38100">
            <a:solidFill>
              <a:schemeClr val="accent1">
                <a:lumMod val="75000"/>
              </a:schemeClr>
            </a:solidFill>
            <a:miter lim="800000"/>
            <a:headEnd/>
            <a:tailEnd/>
          </a:ln>
        </p:spPr>
      </p:pic>
      <p:sp>
        <p:nvSpPr>
          <p:cNvPr id="14" name="TextovéPole 16"/>
          <p:cNvSpPr txBox="1"/>
          <p:nvPr/>
        </p:nvSpPr>
        <p:spPr>
          <a:xfrm>
            <a:off x="1403648" y="4005064"/>
            <a:ext cx="6408440" cy="523220"/>
          </a:xfrm>
          <a:prstGeom prst="rect">
            <a:avLst/>
          </a:prstGeom>
          <a:noFill/>
        </p:spPr>
        <p:txBody>
          <a:bodyPr wrap="square">
            <a:spAutoFit/>
          </a:bodyPr>
          <a:lstStyle>
            <a:defPPr>
              <a:defRPr lang="cs-CZ"/>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pPr>
              <a:defRPr/>
            </a:pPr>
            <a:r>
              <a:rPr lang="cs-CZ" sz="2800" b="1" smtClean="0">
                <a:solidFill>
                  <a:schemeClr val="accent1">
                    <a:lumMod val="75000"/>
                  </a:schemeClr>
                </a:solidFill>
                <a:latin typeface="Calibri" pitchFamily="34" charset="0"/>
              </a:rPr>
              <a:t>VY_32_INOVACE_1 Břeclavsko v ČR</a:t>
            </a:r>
            <a:endParaRPr lang="cs-CZ" sz="2800" b="1">
              <a:solidFill>
                <a:schemeClr val="accent1">
                  <a:lumMod val="75000"/>
                </a:schemeClr>
              </a:solidFill>
              <a:latin typeface="Calibri" pitchFamily="34" charset="0"/>
            </a:endParaRPr>
          </a:p>
        </p:txBody>
      </p:sp>
      <p:pic>
        <p:nvPicPr>
          <p:cNvPr id="15" name="Obrázek 14" descr="skolacervena.jpg"/>
          <p:cNvPicPr>
            <a:picLocks noChangeAspect="1"/>
          </p:cNvPicPr>
          <p:nvPr/>
        </p:nvPicPr>
        <p:blipFill>
          <a:blip r:embed="rId3" cstate="print"/>
          <a:srcRect/>
          <a:stretch>
            <a:fillRect/>
          </a:stretch>
        </p:blipFill>
        <p:spPr bwMode="auto">
          <a:xfrm>
            <a:off x="5580063" y="1700213"/>
            <a:ext cx="2976562" cy="2233612"/>
          </a:xfrm>
          <a:prstGeom prst="rect">
            <a:avLst/>
          </a:prstGeom>
          <a:noFill/>
          <a:ln w="9525">
            <a:solidFill>
              <a:schemeClr val="accent1">
                <a:lumMod val="75000"/>
              </a:schemeClr>
            </a:solid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2339752" y="548680"/>
            <a:ext cx="6172200" cy="941490"/>
          </a:xfrm>
        </p:spPr>
        <p:txBody>
          <a:bodyPr>
            <a:normAutofit fontScale="90000"/>
          </a:bodyPr>
          <a:lstStyle/>
          <a:p>
            <a:r>
              <a:rPr lang="cs-CZ" smtClean="0">
                <a:solidFill>
                  <a:schemeClr val="accent1">
                    <a:lumMod val="75000"/>
                  </a:schemeClr>
                </a:solidFill>
              </a:rPr>
              <a:t>Anotace</a:t>
            </a:r>
            <a:br>
              <a:rPr lang="cs-CZ" smtClean="0">
                <a:solidFill>
                  <a:schemeClr val="accent1">
                    <a:lumMod val="75000"/>
                  </a:schemeClr>
                </a:solidFill>
              </a:rPr>
            </a:br>
            <a:r>
              <a:rPr lang="cs-CZ" smtClean="0">
                <a:solidFill>
                  <a:schemeClr val="accent1">
                    <a:lumMod val="75000"/>
                  </a:schemeClr>
                </a:solidFill>
              </a:rPr>
              <a:t>Živočichové na Břeclavsku - Ptáci</a:t>
            </a:r>
            <a:endParaRPr lang="cs-CZ">
              <a:solidFill>
                <a:schemeClr val="accent1">
                  <a:lumMod val="75000"/>
                </a:schemeClr>
              </a:solidFill>
            </a:endParaRPr>
          </a:p>
        </p:txBody>
      </p:sp>
      <p:sp>
        <p:nvSpPr>
          <p:cNvPr id="3" name="Podnadpis 2"/>
          <p:cNvSpPr>
            <a:spLocks noGrp="1"/>
          </p:cNvSpPr>
          <p:nvPr>
            <p:ph type="subTitle" idx="1"/>
          </p:nvPr>
        </p:nvSpPr>
        <p:spPr>
          <a:xfrm>
            <a:off x="2411760" y="1484784"/>
            <a:ext cx="6172200" cy="1371600"/>
          </a:xfrm>
        </p:spPr>
        <p:txBody>
          <a:bodyPr/>
          <a:lstStyle/>
          <a:p>
            <a:r>
              <a:rPr lang="cs-CZ" smtClean="0">
                <a:solidFill>
                  <a:schemeClr val="accent1">
                    <a:lumMod val="75000"/>
                  </a:schemeClr>
                </a:solidFill>
              </a:rPr>
              <a:t>Encyklopedický seznam a popis ptáků</a:t>
            </a:r>
          </a:p>
          <a:p>
            <a:r>
              <a:rPr lang="cs-CZ">
                <a:solidFill>
                  <a:schemeClr val="accent1">
                    <a:lumMod val="75000"/>
                  </a:schemeClr>
                </a:solidFill>
              </a:rPr>
              <a:t>Karty je možno vytisknout a používat jako doplňkový materiál při výuce.</a:t>
            </a:r>
          </a:p>
          <a:p>
            <a:endParaRPr lang="cs-CZ">
              <a:solidFill>
                <a:schemeClr val="accent1">
                  <a:lumMod val="75000"/>
                </a:schemeClr>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000" b="1" smtClean="0">
                <a:solidFill>
                  <a:schemeClr val="accent3">
                    <a:lumMod val="75000"/>
                  </a:schemeClr>
                </a:solidFill>
              </a:rPr>
              <a:t>Seznam živočichů - ptáci</a:t>
            </a:r>
            <a:endParaRPr lang="cs-CZ" sz="4000" b="1">
              <a:solidFill>
                <a:schemeClr val="accent3">
                  <a:lumMod val="75000"/>
                </a:schemeClr>
              </a:solidFill>
            </a:endParaRPr>
          </a:p>
        </p:txBody>
      </p:sp>
      <p:sp>
        <p:nvSpPr>
          <p:cNvPr id="4" name="Zástupný symbol pro obsah 3"/>
          <p:cNvSpPr>
            <a:spLocks noGrp="1"/>
          </p:cNvSpPr>
          <p:nvPr>
            <p:ph sz="quarter" idx="1"/>
          </p:nvPr>
        </p:nvSpPr>
        <p:spPr/>
        <p:txBody>
          <a:bodyPr numCol="2">
            <a:normAutofit fontScale="85000" lnSpcReduction="20000"/>
          </a:bodyPr>
          <a:lstStyle/>
          <a:p>
            <a:r>
              <a:rPr lang="cs-CZ" smtClean="0">
                <a:latin typeface="Times New Roman CE" pitchFamily="18" charset="-18"/>
              </a:rPr>
              <a:t>Bažant obecný</a:t>
            </a:r>
          </a:p>
          <a:p>
            <a:r>
              <a:rPr lang="cs-CZ" smtClean="0">
                <a:latin typeface="Times New Roman CE" pitchFamily="18" charset="-18"/>
              </a:rPr>
              <a:t>Čáp bílý</a:t>
            </a:r>
          </a:p>
          <a:p>
            <a:r>
              <a:rPr lang="cs-CZ" smtClean="0">
                <a:latin typeface="Times New Roman CE" pitchFamily="18" charset="-18"/>
              </a:rPr>
              <a:t>Čírka obecná</a:t>
            </a:r>
          </a:p>
          <a:p>
            <a:r>
              <a:rPr lang="cs-CZ" smtClean="0">
                <a:latin typeface="Times New Roman CE" pitchFamily="18" charset="-18"/>
              </a:rPr>
              <a:t>Havran polní</a:t>
            </a:r>
          </a:p>
          <a:p>
            <a:r>
              <a:rPr lang="cs-CZ" smtClean="0">
                <a:latin typeface="Times New Roman CE" pitchFamily="18" charset="-18"/>
              </a:rPr>
              <a:t>Holub skalní</a:t>
            </a:r>
          </a:p>
          <a:p>
            <a:r>
              <a:rPr lang="cs-CZ" smtClean="0">
                <a:latin typeface="Times New Roman CE" pitchFamily="18" charset="-18"/>
              </a:rPr>
              <a:t>Hrdlička zahradní</a:t>
            </a:r>
          </a:p>
          <a:p>
            <a:r>
              <a:rPr lang="cs-CZ" smtClean="0">
                <a:latin typeface="Times New Roman CE" pitchFamily="18" charset="-18"/>
              </a:rPr>
              <a:t>Husa velká</a:t>
            </a:r>
          </a:p>
          <a:p>
            <a:r>
              <a:rPr lang="cs-CZ" smtClean="0">
                <a:latin typeface="Times New Roman CE" pitchFamily="18" charset="-18"/>
              </a:rPr>
              <a:t>Jiřička obecná</a:t>
            </a:r>
          </a:p>
          <a:p>
            <a:r>
              <a:rPr lang="cs-CZ" smtClean="0">
                <a:latin typeface="Times New Roman CE" pitchFamily="18" charset="-18"/>
              </a:rPr>
              <a:t>Kachna divoká</a:t>
            </a:r>
          </a:p>
          <a:p>
            <a:r>
              <a:rPr lang="cs-CZ" smtClean="0">
                <a:latin typeface="Times New Roman CE" pitchFamily="18" charset="-18"/>
              </a:rPr>
              <a:t>Kalous ušatý</a:t>
            </a:r>
          </a:p>
          <a:p>
            <a:r>
              <a:rPr lang="cs-CZ" smtClean="0">
                <a:latin typeface="Times New Roman CE" pitchFamily="18" charset="-18"/>
              </a:rPr>
              <a:t>Káně lesní</a:t>
            </a:r>
          </a:p>
          <a:p>
            <a:r>
              <a:rPr lang="cs-CZ" smtClean="0">
                <a:latin typeface="Times New Roman CE" pitchFamily="18" charset="-18"/>
              </a:rPr>
              <a:t>Kavka obecná</a:t>
            </a:r>
          </a:p>
          <a:p>
            <a:r>
              <a:rPr lang="cs-CZ" smtClean="0">
                <a:latin typeface="Times New Roman CE" pitchFamily="18" charset="-18"/>
              </a:rPr>
              <a:t>Kormorán velký</a:t>
            </a:r>
          </a:p>
          <a:p>
            <a:r>
              <a:rPr lang="cs-CZ" smtClean="0">
                <a:latin typeface="Times New Roman CE" pitchFamily="18" charset="-18"/>
              </a:rPr>
              <a:t>Koroptev polní</a:t>
            </a:r>
          </a:p>
          <a:p>
            <a:r>
              <a:rPr lang="cs-CZ" smtClean="0">
                <a:latin typeface="Times New Roman CE" pitchFamily="18" charset="-18"/>
              </a:rPr>
              <a:t>Kos černý</a:t>
            </a:r>
          </a:p>
          <a:p>
            <a:r>
              <a:rPr lang="cs-CZ" smtClean="0">
                <a:latin typeface="Times New Roman CE" pitchFamily="18" charset="-18"/>
              </a:rPr>
              <a:t>Kukačka obecná</a:t>
            </a:r>
          </a:p>
          <a:p>
            <a:r>
              <a:rPr lang="cs-CZ" smtClean="0">
                <a:latin typeface="Times New Roman CE" pitchFamily="18" charset="-18"/>
              </a:rPr>
              <a:t>Labuť velká</a:t>
            </a:r>
          </a:p>
          <a:p>
            <a:r>
              <a:rPr lang="cs-CZ" smtClean="0">
                <a:latin typeface="Times New Roman CE" pitchFamily="18" charset="-18"/>
              </a:rPr>
              <a:t>Ledňáček říční</a:t>
            </a:r>
          </a:p>
          <a:p>
            <a:r>
              <a:rPr lang="cs-CZ" smtClean="0">
                <a:latin typeface="Times New Roman CE" pitchFamily="18" charset="-18"/>
              </a:rPr>
              <a:t>Lyska černá</a:t>
            </a:r>
          </a:p>
          <a:p>
            <a:r>
              <a:rPr lang="cs-CZ" smtClean="0">
                <a:latin typeface="Times New Roman CE" pitchFamily="18" charset="-18"/>
              </a:rPr>
              <a:t>Orel mořský</a:t>
            </a:r>
          </a:p>
          <a:p>
            <a:r>
              <a:rPr lang="cs-CZ" smtClean="0">
                <a:latin typeface="Times New Roman CE" pitchFamily="18" charset="-18"/>
              </a:rPr>
              <a:t>Poštolka  obecná</a:t>
            </a:r>
          </a:p>
          <a:p>
            <a:r>
              <a:rPr lang="cs-CZ" smtClean="0">
                <a:latin typeface="Times New Roman CE" pitchFamily="18" charset="-18"/>
              </a:rPr>
              <a:t>Potápka roháč</a:t>
            </a:r>
          </a:p>
          <a:p>
            <a:r>
              <a:rPr lang="cs-CZ" smtClean="0">
                <a:latin typeface="Times New Roman CE" pitchFamily="18" charset="-18"/>
              </a:rPr>
              <a:t>Racek chechtavý</a:t>
            </a:r>
          </a:p>
          <a:p>
            <a:r>
              <a:rPr lang="cs-CZ" smtClean="0">
                <a:latin typeface="Times New Roman CE" pitchFamily="18" charset="-18"/>
              </a:rPr>
              <a:t>Sova pálená</a:t>
            </a:r>
          </a:p>
          <a:p>
            <a:r>
              <a:rPr lang="cs-CZ" smtClean="0">
                <a:latin typeface="Times New Roman CE" pitchFamily="18" charset="-18"/>
              </a:rPr>
              <a:t>Straka obecná</a:t>
            </a:r>
          </a:p>
          <a:p>
            <a:r>
              <a:rPr lang="cs-CZ" smtClean="0">
                <a:latin typeface="Times New Roman CE" pitchFamily="18" charset="-18"/>
              </a:rPr>
              <a:t>Sýkora koňadra</a:t>
            </a:r>
          </a:p>
          <a:p>
            <a:r>
              <a:rPr lang="cs-CZ" smtClean="0">
                <a:latin typeface="Times New Roman CE" pitchFamily="18" charset="-18"/>
              </a:rPr>
              <a:t>Špaček obecný</a:t>
            </a:r>
          </a:p>
          <a:p>
            <a:r>
              <a:rPr lang="cs-CZ" smtClean="0">
                <a:latin typeface="Times New Roman CE" pitchFamily="18" charset="-18"/>
              </a:rPr>
              <a:t>Vlaštovka obecná</a:t>
            </a:r>
          </a:p>
          <a:p>
            <a:r>
              <a:rPr lang="cs-CZ" smtClean="0">
                <a:latin typeface="Times New Roman CE" pitchFamily="18" charset="-18"/>
              </a:rPr>
              <a:t>Volavka popelavá</a:t>
            </a:r>
          </a:p>
          <a:p>
            <a:r>
              <a:rPr lang="cs-CZ" smtClean="0">
                <a:latin typeface="Times New Roman CE" pitchFamily="18" charset="-18"/>
              </a:rPr>
              <a:t>Vrabec domácí</a:t>
            </a:r>
            <a:endParaRPr lang="cs-CZ">
              <a:latin typeface="Times New Roman CE" pitchFamily="18" charset="-18"/>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922114"/>
          </a:xfrm>
        </p:spPr>
        <p:txBody>
          <a:bodyPr/>
          <a:lstStyle/>
          <a:p>
            <a:r>
              <a:rPr lang="cs-CZ" smtClean="0"/>
              <a:t>Bažant obecný</a:t>
            </a:r>
            <a:endParaRPr lang="cs-CZ"/>
          </a:p>
        </p:txBody>
      </p:sp>
      <p:sp>
        <p:nvSpPr>
          <p:cNvPr id="4" name="Zástupný symbol pro obsah 3"/>
          <p:cNvSpPr>
            <a:spLocks noGrp="1"/>
          </p:cNvSpPr>
          <p:nvPr>
            <p:ph sz="quarter" idx="2"/>
          </p:nvPr>
        </p:nvSpPr>
        <p:spPr>
          <a:xfrm>
            <a:off x="4572000" y="1600200"/>
            <a:ext cx="3600400" cy="4572000"/>
          </a:xfrm>
        </p:spPr>
        <p:txBody>
          <a:bodyPr wrap="square">
            <a:noAutofit/>
          </a:bodyPr>
          <a:lstStyle/>
          <a:p>
            <a:pPr algn="just"/>
            <a:r>
              <a:rPr lang="cs-CZ" sz="1800" smtClean="0">
                <a:latin typeface="Times New Roman CE" pitchFamily="18" charset="-18"/>
              </a:rPr>
              <a:t>řád: hrabaví</a:t>
            </a:r>
          </a:p>
          <a:p>
            <a:pPr algn="just"/>
            <a:r>
              <a:rPr lang="cs-CZ" sz="1800" smtClean="0">
                <a:latin typeface="Times New Roman CE" pitchFamily="18" charset="-18"/>
              </a:rPr>
              <a:t>délka: 89 cm</a:t>
            </a:r>
          </a:p>
          <a:p>
            <a:pPr algn="just"/>
            <a:r>
              <a:rPr lang="cs-CZ" sz="1800" smtClean="0">
                <a:latin typeface="Times New Roman CE" pitchFamily="18" charset="-18"/>
              </a:rPr>
              <a:t>hmotnost: 0,75 - 2 kg</a:t>
            </a:r>
          </a:p>
          <a:p>
            <a:pPr algn="just"/>
            <a:r>
              <a:rPr lang="cs-CZ" sz="1800" smtClean="0">
                <a:latin typeface="Times New Roman CE" pitchFamily="18" charset="-18"/>
              </a:rPr>
              <a:t>charakteristika: Samec má tmavě zbarvenou hlavu s purpurovým nebo zeleným leskem a červené lalůčky na obličeji. Mnozí samci též mají bílý obojek a kaštanová prsa. Ve srovnání se všedně hně-dou samicí je samec velmi barený. Je také větší a má delší ocas. Živí se žížalami, měkkýši, hmyzem, semeny. Žije v menších lesích, remízkách, houštinách a loukách. Bývá loven pro maso.</a:t>
            </a:r>
          </a:p>
        </p:txBody>
      </p:sp>
      <p:pic>
        <p:nvPicPr>
          <p:cNvPr id="3" name="Obrázek 2"/>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611560" y="1940049"/>
            <a:ext cx="3522426" cy="2425055"/>
          </a:xfrm>
          <a:prstGeom prst="rect">
            <a:avLst/>
          </a:prstGeom>
        </p:spPr>
      </p:pic>
      <p:sp>
        <p:nvSpPr>
          <p:cNvPr id="7" name="Obdélník 6"/>
          <p:cNvSpPr/>
          <p:nvPr/>
        </p:nvSpPr>
        <p:spPr>
          <a:xfrm>
            <a:off x="395536" y="4797152"/>
            <a:ext cx="4320480" cy="646331"/>
          </a:xfrm>
          <a:prstGeom prst="rect">
            <a:avLst/>
          </a:prstGeom>
        </p:spPr>
        <p:txBody>
          <a:bodyPr wrap="square">
            <a:spAutoFit/>
          </a:bodyPr>
          <a:lstStyle/>
          <a:p>
            <a:r>
              <a:rPr lang="cs-CZ" dirty="0">
                <a:hlinkClick r:id="rId3"/>
              </a:rPr>
              <a:t>http://www.priroda.cz/lexikon.php?detail=289</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sz="quarter" idx="2"/>
          </p:nvPr>
        </p:nvSpPr>
        <p:spPr>
          <a:xfrm>
            <a:off x="4283968" y="1556792"/>
            <a:ext cx="3816424" cy="4461196"/>
          </a:xfrm>
        </p:spPr>
        <p:txBody>
          <a:bodyPr wrap="square" lIns="0" tIns="0" rIns="0" bIns="0">
            <a:normAutofit/>
          </a:bodyPr>
          <a:lstStyle/>
          <a:p>
            <a:pPr algn="just"/>
            <a:r>
              <a:rPr lang="cs-CZ" sz="1400" dirty="0" smtClean="0">
                <a:latin typeface="Times New Roman CE" pitchFamily="18" charset="-18"/>
              </a:rPr>
              <a:t>řád: brodivý</a:t>
            </a:r>
          </a:p>
          <a:p>
            <a:pPr algn="just"/>
            <a:r>
              <a:rPr lang="cs-CZ" sz="1400" dirty="0" smtClean="0">
                <a:latin typeface="Times New Roman CE" pitchFamily="18" charset="-18"/>
              </a:rPr>
              <a:t>výška: až 105 cm, rozpětí křídel: až 165 cm</a:t>
            </a:r>
          </a:p>
          <a:p>
            <a:pPr algn="just"/>
            <a:r>
              <a:rPr lang="cs-CZ" sz="1400" dirty="0" smtClean="0">
                <a:latin typeface="Times New Roman CE" pitchFamily="18" charset="-18"/>
              </a:rPr>
              <a:t>hmotnost: kolem 3,5 kg</a:t>
            </a:r>
          </a:p>
          <a:p>
            <a:pPr algn="just"/>
            <a:r>
              <a:rPr lang="cs-CZ" sz="1400" dirty="0" smtClean="0">
                <a:latin typeface="Times New Roman CE" pitchFamily="18" charset="-18"/>
              </a:rPr>
              <a:t>charakteristika: Čápi se vyskytují na vlhkých loukách, polích, okrajích vod, preferují otevřenou krajinu, často se však nacházejí v blízkosti lidských obydlí.</a:t>
            </a:r>
          </a:p>
          <a:p>
            <a:pPr algn="just"/>
            <a:r>
              <a:rPr lang="cs-CZ" sz="1400" dirty="0" smtClean="0">
                <a:latin typeface="Times New Roman CE" pitchFamily="18" charset="-18"/>
              </a:rPr>
              <a:t>Na konci léta čápi odlétají na zimoviště ve střední a jižní Africe. Tažná hejna mohou čítat i stovky ptáků. Čapí potravou jsou žáby, ale i další obojživelníci, ryby, plazi, hmyz a jeho larvy, hraboši, krtci a mláďata různých savců. Hnízda si staví na stromech střechách, komínech, a na sloupech elektrického vedení. Hnízdění začíná v dubnu – květnu. Samice snáší 2 – 4 vejce, ta pak zahřívají oba rodiče. Do měsíce po vylíhnutí se mláďata učí létat. Čáp je němý, ozývá se pouze klapáním zobáku, když zvrátí hlavu na záda.</a:t>
            </a:r>
          </a:p>
        </p:txBody>
      </p:sp>
      <p:sp>
        <p:nvSpPr>
          <p:cNvPr id="2" name="Nadpis 1"/>
          <p:cNvSpPr>
            <a:spLocks noGrp="1"/>
          </p:cNvSpPr>
          <p:nvPr>
            <p:ph type="title"/>
          </p:nvPr>
        </p:nvSpPr>
        <p:spPr>
          <a:xfrm>
            <a:off x="811181" y="332656"/>
            <a:ext cx="7416824" cy="778098"/>
          </a:xfrm>
        </p:spPr>
        <p:txBody>
          <a:bodyPr>
            <a:normAutofit/>
          </a:bodyPr>
          <a:lstStyle/>
          <a:p>
            <a:r>
              <a:rPr lang="cs-CZ" smtClean="0"/>
              <a:t>Čáp bílý</a:t>
            </a:r>
            <a:endParaRPr lang="cs-CZ"/>
          </a:p>
        </p:txBody>
      </p:sp>
      <p:pic>
        <p:nvPicPr>
          <p:cNvPr id="3" name="Obrázek 2"/>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755576" y="1916832"/>
            <a:ext cx="3035829" cy="2276872"/>
          </a:xfrm>
          <a:prstGeom prst="rect">
            <a:avLst/>
          </a:prstGeom>
        </p:spPr>
      </p:pic>
      <p:sp>
        <p:nvSpPr>
          <p:cNvPr id="7" name="Obdélník 6"/>
          <p:cNvSpPr/>
          <p:nvPr/>
        </p:nvSpPr>
        <p:spPr>
          <a:xfrm>
            <a:off x="683568" y="4581128"/>
            <a:ext cx="3456384" cy="923330"/>
          </a:xfrm>
          <a:prstGeom prst="rect">
            <a:avLst/>
          </a:prstGeom>
        </p:spPr>
        <p:txBody>
          <a:bodyPr wrap="square">
            <a:spAutoFit/>
          </a:bodyPr>
          <a:lstStyle/>
          <a:p>
            <a:r>
              <a:rPr lang="cs-CZ" dirty="0">
                <a:hlinkClick r:id="rId3"/>
              </a:rPr>
              <a:t>http://upload.wikimedia.org/wikipedia/commons/d/d5/White_Stork_%28Ciconia_ciconia%29.jpg</a:t>
            </a: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Čírka obecná</a:t>
            </a:r>
            <a:endParaRPr lang="cs-CZ"/>
          </a:p>
        </p:txBody>
      </p:sp>
      <p:sp>
        <p:nvSpPr>
          <p:cNvPr id="4" name="Zástupný symbol pro obsah 3"/>
          <p:cNvSpPr>
            <a:spLocks noGrp="1"/>
          </p:cNvSpPr>
          <p:nvPr>
            <p:ph sz="quarter" idx="2"/>
          </p:nvPr>
        </p:nvSpPr>
        <p:spPr>
          <a:xfrm>
            <a:off x="4427984" y="1600200"/>
            <a:ext cx="3672408" cy="4572000"/>
          </a:xfrm>
        </p:spPr>
        <p:txBody>
          <a:bodyPr>
            <a:normAutofit fontScale="92500" lnSpcReduction="20000"/>
          </a:bodyPr>
          <a:lstStyle/>
          <a:p>
            <a:pPr algn="just"/>
            <a:r>
              <a:rPr lang="cs-CZ" dirty="0" smtClean="0">
                <a:latin typeface="Times New Roman CE" pitchFamily="18" charset="-18"/>
              </a:rPr>
              <a:t>řád: vrubozobí</a:t>
            </a:r>
          </a:p>
          <a:p>
            <a:pPr algn="just"/>
            <a:r>
              <a:rPr lang="cs-CZ" dirty="0" smtClean="0">
                <a:latin typeface="Times New Roman CE" pitchFamily="18" charset="-18"/>
              </a:rPr>
              <a:t>délka: 34 - 38 cm</a:t>
            </a:r>
          </a:p>
          <a:p>
            <a:pPr algn="just"/>
            <a:r>
              <a:rPr lang="cs-CZ" dirty="0" smtClean="0">
                <a:latin typeface="Times New Roman CE" pitchFamily="18" charset="-18"/>
              </a:rPr>
              <a:t>hmotnost: 200 - 400 g</a:t>
            </a:r>
          </a:p>
          <a:p>
            <a:pPr algn="just"/>
            <a:r>
              <a:rPr lang="cs-CZ" dirty="0" smtClean="0">
                <a:latin typeface="Times New Roman CE" pitchFamily="18" charset="-18"/>
              </a:rPr>
              <a:t>charakteristika: Čírka obecná je nejmenší druh čvachtajících kachen. Samci mají tmavo-hnědou hlavu s jemnou světlou kresbou, samice jsou nenápadně zbarvené. Je to nejmenší kachna, vážící pouze 200 až 400 g. Hnízdo si s oblibou staví ve vřesovištích. </a:t>
            </a:r>
            <a:r>
              <a:rPr lang="cs-CZ" kern="2000" spc="-100" dirty="0" smtClean="0">
                <a:latin typeface="Times New Roman CE" pitchFamily="18" charset="-18"/>
              </a:rPr>
              <a:t>Snáší 8 -10 vajec na kterých sedí samice.</a:t>
            </a:r>
          </a:p>
        </p:txBody>
      </p:sp>
      <p:pic>
        <p:nvPicPr>
          <p:cNvPr id="7" name="Zástupný symbol pro obsah 6"/>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457200" y="1926704"/>
            <a:ext cx="3657600" cy="2438400"/>
          </a:xfrm>
        </p:spPr>
      </p:pic>
      <p:sp>
        <p:nvSpPr>
          <p:cNvPr id="8" name="Obdélník 7"/>
          <p:cNvSpPr/>
          <p:nvPr/>
        </p:nvSpPr>
        <p:spPr>
          <a:xfrm>
            <a:off x="395536" y="4797152"/>
            <a:ext cx="3851920" cy="646331"/>
          </a:xfrm>
          <a:prstGeom prst="rect">
            <a:avLst/>
          </a:prstGeom>
        </p:spPr>
        <p:txBody>
          <a:bodyPr wrap="square">
            <a:spAutoFit/>
          </a:bodyPr>
          <a:lstStyle/>
          <a:p>
            <a:r>
              <a:rPr lang="cs-CZ" dirty="0">
                <a:hlinkClick r:id="rId3"/>
              </a:rPr>
              <a:t>http://upload.wikimedia.org/wikipedia/commons/1/1e/Corhwyaden.jpg</a:t>
            </a:r>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Havran polní</a:t>
            </a:r>
            <a:endParaRPr lang="cs-CZ"/>
          </a:p>
        </p:txBody>
      </p:sp>
      <p:sp>
        <p:nvSpPr>
          <p:cNvPr id="4" name="Zástupný symbol pro obsah 3"/>
          <p:cNvSpPr>
            <a:spLocks noGrp="1"/>
          </p:cNvSpPr>
          <p:nvPr>
            <p:ph sz="quarter" idx="2"/>
          </p:nvPr>
        </p:nvSpPr>
        <p:spPr>
          <a:xfrm>
            <a:off x="4499992" y="1628800"/>
            <a:ext cx="3657600" cy="4572000"/>
          </a:xfrm>
        </p:spPr>
        <p:txBody>
          <a:bodyPr lIns="0" tIns="0" rIns="0" bIns="0">
            <a:normAutofit/>
          </a:bodyPr>
          <a:lstStyle/>
          <a:p>
            <a:pPr algn="just"/>
            <a:r>
              <a:rPr lang="cs-CZ" sz="1400" smtClean="0">
                <a:latin typeface="Times New Roman CE" pitchFamily="18" charset="-18"/>
              </a:rPr>
              <a:t>řád: pěvci</a:t>
            </a:r>
          </a:p>
          <a:p>
            <a:pPr algn="just"/>
            <a:r>
              <a:rPr lang="cs-CZ" sz="1400" smtClean="0">
                <a:latin typeface="Times New Roman CE" pitchFamily="18" charset="-18"/>
              </a:rPr>
              <a:t>délka: 45 - 47 cm</a:t>
            </a:r>
          </a:p>
          <a:p>
            <a:pPr algn="just"/>
            <a:r>
              <a:rPr lang="cs-CZ" sz="1400" smtClean="0">
                <a:latin typeface="Times New Roman CE" pitchFamily="18" charset="-18"/>
              </a:rPr>
              <a:t>hmotnost: 200 - 625 g</a:t>
            </a:r>
          </a:p>
          <a:p>
            <a:pPr algn="just"/>
            <a:r>
              <a:rPr lang="cs-CZ" sz="1400" smtClean="0">
                <a:latin typeface="Times New Roman CE" pitchFamily="18" charset="-18"/>
              </a:rPr>
              <a:t>charakteristika: Tělo má celé porostlé tmavým peřím, které má ve slunečním světle kovově modrý nádech, nápadné jsou na jeho těle tzv. kalhotky (odstávající opeření na končetinách) a silný, šedohnědě zbarvený zobák. Dospělí ptáci mají navíc neopeřený, světle zbarvený kořen zobáku, který je zároveň jejich hlavním rozeznávacím znakem od podobných vran a krkavců. V mimo hnízdním období se </a:t>
            </a:r>
            <a:r>
              <a:rPr lang="cs-CZ" sz="1400" err="1" smtClean="0">
                <a:latin typeface="Times New Roman CE" pitchFamily="18" charset="-18"/>
              </a:rPr>
              <a:t>vysky-tuje</a:t>
            </a:r>
            <a:r>
              <a:rPr lang="cs-CZ" sz="1400" smtClean="0">
                <a:latin typeface="Times New Roman CE" pitchFamily="18" charset="-18"/>
              </a:rPr>
              <a:t> v početných hejnech, na společných </a:t>
            </a:r>
            <a:r>
              <a:rPr lang="cs-CZ" sz="1400" err="1" smtClean="0">
                <a:latin typeface="Times New Roman CE" pitchFamily="18" charset="-18"/>
              </a:rPr>
              <a:t>noco-vištích</a:t>
            </a:r>
            <a:r>
              <a:rPr lang="cs-CZ" sz="1400" smtClean="0">
                <a:latin typeface="Times New Roman CE" pitchFamily="18" charset="-18"/>
              </a:rPr>
              <a:t> se mnohdy shromažďují i celé dese-</a:t>
            </a:r>
            <a:r>
              <a:rPr lang="cs-CZ" sz="1400" err="1" smtClean="0">
                <a:latin typeface="Times New Roman CE" pitchFamily="18" charset="-18"/>
              </a:rPr>
              <a:t>titisíce</a:t>
            </a:r>
            <a:r>
              <a:rPr lang="cs-CZ" sz="1400" smtClean="0">
                <a:latin typeface="Times New Roman CE" pitchFamily="18" charset="-18"/>
              </a:rPr>
              <a:t> ptáků. Je typický všežravec, vyhledává převážně žížaly, hmyz, jeho larvy, v menší míře požírá i ovoce a ptačí vejce, dokáže ulovit i menší savce. Je poměrně hlučný. Často se ozývá hlubokým „</a:t>
            </a:r>
            <a:r>
              <a:rPr lang="cs-CZ" sz="1400" err="1" smtClean="0">
                <a:latin typeface="Times New Roman CE" pitchFamily="18" charset="-18"/>
              </a:rPr>
              <a:t>kráá</a:t>
            </a:r>
            <a:r>
              <a:rPr lang="cs-CZ" sz="1400" smtClean="0">
                <a:latin typeface="Times New Roman CE" pitchFamily="18" charset="-18"/>
              </a:rPr>
              <a:t>-</a:t>
            </a:r>
            <a:r>
              <a:rPr lang="cs-CZ" sz="1400" err="1" smtClean="0">
                <a:latin typeface="Times New Roman CE" pitchFamily="18" charset="-18"/>
              </a:rPr>
              <a:t>kráá</a:t>
            </a:r>
            <a:r>
              <a:rPr lang="cs-CZ" sz="1400" smtClean="0">
                <a:latin typeface="Times New Roman CE" pitchFamily="18" charset="-18"/>
              </a:rPr>
              <a:t>“.</a:t>
            </a:r>
          </a:p>
        </p:txBody>
      </p:sp>
      <p:pic>
        <p:nvPicPr>
          <p:cNvPr id="7" name="Zástupný symbol pro obsah 6"/>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457200" y="1772816"/>
            <a:ext cx="3657600" cy="2540816"/>
          </a:xfrm>
        </p:spPr>
      </p:pic>
      <p:sp>
        <p:nvSpPr>
          <p:cNvPr id="8" name="Obdélník 7"/>
          <p:cNvSpPr/>
          <p:nvPr/>
        </p:nvSpPr>
        <p:spPr>
          <a:xfrm>
            <a:off x="395536" y="4654877"/>
            <a:ext cx="3851920" cy="923330"/>
          </a:xfrm>
          <a:prstGeom prst="rect">
            <a:avLst/>
          </a:prstGeom>
        </p:spPr>
        <p:txBody>
          <a:bodyPr wrap="square">
            <a:spAutoFit/>
          </a:bodyPr>
          <a:lstStyle/>
          <a:p>
            <a:r>
              <a:rPr lang="cs-CZ" dirty="0">
                <a:hlinkClick r:id="rId3"/>
              </a:rPr>
              <a:t>http://upload.wikimedia.org/wikipedia/commons/6/6f/Corvus_frugilegus_2.jpg</a:t>
            </a:r>
            <a:endParaRPr lang="cs-CZ"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Holub skalní</a:t>
            </a:r>
            <a:endParaRPr lang="cs-CZ"/>
          </a:p>
        </p:txBody>
      </p:sp>
      <p:sp>
        <p:nvSpPr>
          <p:cNvPr id="4" name="Zástupný symbol pro obsah 3"/>
          <p:cNvSpPr>
            <a:spLocks noGrp="1"/>
          </p:cNvSpPr>
          <p:nvPr>
            <p:ph sz="quarter" idx="2"/>
          </p:nvPr>
        </p:nvSpPr>
        <p:spPr>
          <a:xfrm>
            <a:off x="4427984" y="1600200"/>
            <a:ext cx="3816424" cy="4572000"/>
          </a:xfrm>
        </p:spPr>
        <p:txBody>
          <a:bodyPr>
            <a:normAutofit fontScale="92500" lnSpcReduction="10000"/>
          </a:bodyPr>
          <a:lstStyle/>
          <a:p>
            <a:pPr algn="just"/>
            <a:r>
              <a:rPr lang="cs-CZ" dirty="0" smtClean="0">
                <a:latin typeface="Times New Roman CE" pitchFamily="18" charset="-18"/>
              </a:rPr>
              <a:t>řád: </a:t>
            </a:r>
            <a:r>
              <a:rPr lang="cs-CZ" dirty="0" err="1" smtClean="0">
                <a:latin typeface="Times New Roman CE" pitchFamily="18" charset="-18"/>
              </a:rPr>
              <a:t>měkkozubí</a:t>
            </a:r>
            <a:endParaRPr lang="cs-CZ" dirty="0" smtClean="0">
              <a:latin typeface="Times New Roman CE" pitchFamily="18" charset="-18"/>
            </a:endParaRPr>
          </a:p>
          <a:p>
            <a:pPr algn="just"/>
            <a:r>
              <a:rPr lang="cs-CZ" dirty="0" smtClean="0">
                <a:latin typeface="Times New Roman CE" pitchFamily="18" charset="-18"/>
              </a:rPr>
              <a:t>délka: 31 - 34 cm</a:t>
            </a:r>
          </a:p>
          <a:p>
            <a:pPr algn="just"/>
            <a:r>
              <a:rPr lang="cs-CZ" dirty="0" smtClean="0">
                <a:latin typeface="Times New Roman CE" pitchFamily="18" charset="-18"/>
              </a:rPr>
              <a:t>hmotnost: 200 - 300 g</a:t>
            </a:r>
          </a:p>
          <a:p>
            <a:pPr algn="just"/>
            <a:r>
              <a:rPr lang="cs-CZ" dirty="0" smtClean="0">
                <a:latin typeface="Times New Roman CE" pitchFamily="18" charset="-18"/>
              </a:rPr>
              <a:t>charakteristika: Holub skalní je divokým předchůdcem městského holuba - jednoho z volně žijících a na světě nejrozšířenějších ptačích druhů. Zbarvení volně žijícího holuba je celkově šedé s duhově lesklými zrcátky na krku a horní části prsou. Městští holubi jsou zbarveni velmi rozmanitě.</a:t>
            </a:r>
          </a:p>
        </p:txBody>
      </p:sp>
      <p:pic>
        <p:nvPicPr>
          <p:cNvPr id="5" name="Zástupný symbol pro obsah 4"/>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457200" y="1556792"/>
            <a:ext cx="3657600" cy="2743200"/>
          </a:xfrm>
        </p:spPr>
      </p:pic>
      <p:sp>
        <p:nvSpPr>
          <p:cNvPr id="6" name="Obdélník 5"/>
          <p:cNvSpPr/>
          <p:nvPr/>
        </p:nvSpPr>
        <p:spPr>
          <a:xfrm>
            <a:off x="323528" y="4653136"/>
            <a:ext cx="3923928" cy="923330"/>
          </a:xfrm>
          <a:prstGeom prst="rect">
            <a:avLst/>
          </a:prstGeom>
        </p:spPr>
        <p:txBody>
          <a:bodyPr wrap="square">
            <a:spAutoFit/>
          </a:bodyPr>
          <a:lstStyle/>
          <a:p>
            <a:r>
              <a:rPr lang="cs-CZ" dirty="0">
                <a:hlinkClick r:id="rId3"/>
              </a:rPr>
              <a:t>http://upload.wikimedia.org/wikipedia/commons/2/2a/Rock_pigeons_on_cliffs.jpg</a:t>
            </a: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Hrdlička zahradní</a:t>
            </a:r>
            <a:endParaRPr lang="cs-CZ"/>
          </a:p>
        </p:txBody>
      </p:sp>
      <p:sp>
        <p:nvSpPr>
          <p:cNvPr id="4" name="Zástupný symbol pro obsah 3"/>
          <p:cNvSpPr>
            <a:spLocks noGrp="1"/>
          </p:cNvSpPr>
          <p:nvPr>
            <p:ph sz="quarter" idx="2"/>
          </p:nvPr>
        </p:nvSpPr>
        <p:spPr>
          <a:xfrm>
            <a:off x="4427984" y="1600200"/>
            <a:ext cx="3672408" cy="4493096"/>
          </a:xfrm>
        </p:spPr>
        <p:txBody>
          <a:bodyPr>
            <a:noAutofit/>
          </a:bodyPr>
          <a:lstStyle/>
          <a:p>
            <a:pPr algn="just"/>
            <a:r>
              <a:rPr lang="cs-CZ" sz="1600" dirty="0" smtClean="0">
                <a:latin typeface="Times New Roman CE" pitchFamily="18" charset="-18"/>
              </a:rPr>
              <a:t>řád: </a:t>
            </a:r>
            <a:r>
              <a:rPr lang="cs-CZ" sz="1600" dirty="0" err="1" smtClean="0">
                <a:latin typeface="Times New Roman CE" pitchFamily="18" charset="-18"/>
              </a:rPr>
              <a:t>měkkozobí</a:t>
            </a:r>
            <a:endParaRPr lang="cs-CZ" sz="1600" dirty="0" smtClean="0">
              <a:latin typeface="Times New Roman CE" pitchFamily="18" charset="-18"/>
            </a:endParaRPr>
          </a:p>
          <a:p>
            <a:pPr algn="just"/>
            <a:r>
              <a:rPr lang="cs-CZ" sz="1600" dirty="0" smtClean="0">
                <a:latin typeface="Times New Roman CE" pitchFamily="18" charset="-18"/>
              </a:rPr>
              <a:t>délka: 31 - 34 cm</a:t>
            </a:r>
          </a:p>
          <a:p>
            <a:pPr algn="just"/>
            <a:r>
              <a:rPr lang="cs-CZ" sz="1600" dirty="0" smtClean="0">
                <a:latin typeface="Times New Roman CE" pitchFamily="18" charset="-18"/>
              </a:rPr>
              <a:t>hmotnost: 150 - 200 g</a:t>
            </a:r>
          </a:p>
          <a:p>
            <a:pPr algn="just"/>
            <a:r>
              <a:rPr lang="cs-CZ" sz="1600" dirty="0" smtClean="0">
                <a:latin typeface="Times New Roman CE" pitchFamily="18" charset="-18"/>
              </a:rPr>
              <a:t>charakteristika: Hrdlička zahradní je středně velký pták. Má štíhlé tělo, růžově žlutohnědé zbarvení peří </a:t>
            </a:r>
            <a:r>
              <a:rPr lang="cs-CZ" sz="1600" dirty="0" smtClean="0">
                <a:latin typeface="Times New Roman CE" pitchFamily="18" charset="-18"/>
              </a:rPr>
              <a:t>                     s </a:t>
            </a:r>
            <a:r>
              <a:rPr lang="cs-CZ" sz="1600" dirty="0" smtClean="0">
                <a:latin typeface="Times New Roman CE" pitchFamily="18" charset="-18"/>
              </a:rPr>
              <a:t>černým nákrčníkem. Zpěv hrdličky zahradní tvoří tříslabičné „</a:t>
            </a:r>
            <a:r>
              <a:rPr lang="cs-CZ" sz="1600" dirty="0" err="1" smtClean="0">
                <a:latin typeface="Times New Roman CE" pitchFamily="18" charset="-18"/>
              </a:rPr>
              <a:t>gu</a:t>
            </a:r>
            <a:r>
              <a:rPr lang="cs-CZ" sz="1600" dirty="0" smtClean="0">
                <a:latin typeface="Times New Roman CE" pitchFamily="18" charset="-18"/>
              </a:rPr>
              <a:t> </a:t>
            </a:r>
            <a:r>
              <a:rPr lang="cs-CZ" sz="1600" dirty="0" err="1" smtClean="0">
                <a:latin typeface="Times New Roman CE" pitchFamily="18" charset="-18"/>
              </a:rPr>
              <a:t>gů</a:t>
            </a:r>
            <a:r>
              <a:rPr lang="cs-CZ" sz="1600" dirty="0" smtClean="0">
                <a:latin typeface="Times New Roman CE" pitchFamily="18" charset="-18"/>
              </a:rPr>
              <a:t> </a:t>
            </a:r>
            <a:r>
              <a:rPr lang="cs-CZ" sz="1600" dirty="0" err="1" smtClean="0">
                <a:latin typeface="Times New Roman CE" pitchFamily="18" charset="-18"/>
              </a:rPr>
              <a:t>gu</a:t>
            </a:r>
            <a:r>
              <a:rPr lang="cs-CZ" sz="1600" dirty="0" smtClean="0">
                <a:latin typeface="Times New Roman CE" pitchFamily="18" charset="-18"/>
              </a:rPr>
              <a:t>“, </a:t>
            </a:r>
            <a:r>
              <a:rPr lang="cs-CZ" sz="1600" dirty="0" smtClean="0">
                <a:latin typeface="Times New Roman CE" pitchFamily="18" charset="-18"/>
              </a:rPr>
              <a:t>            s </a:t>
            </a:r>
            <a:r>
              <a:rPr lang="cs-CZ" sz="1600" dirty="0" smtClean="0">
                <a:latin typeface="Times New Roman CE" pitchFamily="18" charset="-18"/>
              </a:rPr>
              <a:t>důrazem na druhou slabiku. Při přistání nebo znepokojení se pak často ozývá nosovým „</a:t>
            </a:r>
            <a:r>
              <a:rPr lang="cs-CZ" sz="1600" dirty="0" err="1" smtClean="0">
                <a:latin typeface="Times New Roman CE" pitchFamily="18" charset="-18"/>
              </a:rPr>
              <a:t>chééch</a:t>
            </a:r>
            <a:r>
              <a:rPr lang="cs-CZ" sz="1600" dirty="0" smtClean="0">
                <a:latin typeface="Times New Roman CE" pitchFamily="18" charset="-18"/>
              </a:rPr>
              <a:t>“. Jednoduché hnízdo z větviček staví obvykle nevysoko na stromech (přednostně jehličnatých), keřích nebo na budovách. Její potravou jsou především semena a plody trav a bylin a příležitostně též bezobratlí živočichové a zelené části rostlin. </a:t>
            </a:r>
            <a:endParaRPr lang="cs-CZ" sz="1600" dirty="0">
              <a:latin typeface="Times New Roman CE" pitchFamily="18" charset="-18"/>
            </a:endParaRPr>
          </a:p>
        </p:txBody>
      </p:sp>
      <p:pic>
        <p:nvPicPr>
          <p:cNvPr id="7" name="Zástupný symbol pro obsah 6"/>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457200" y="1700808"/>
            <a:ext cx="3657600" cy="2438400"/>
          </a:xfrm>
        </p:spPr>
      </p:pic>
      <p:sp>
        <p:nvSpPr>
          <p:cNvPr id="8" name="Obdélník 7"/>
          <p:cNvSpPr/>
          <p:nvPr/>
        </p:nvSpPr>
        <p:spPr>
          <a:xfrm>
            <a:off x="395536" y="4437112"/>
            <a:ext cx="3816424" cy="646331"/>
          </a:xfrm>
          <a:prstGeom prst="rect">
            <a:avLst/>
          </a:prstGeom>
        </p:spPr>
        <p:txBody>
          <a:bodyPr wrap="square">
            <a:spAutoFit/>
          </a:bodyPr>
          <a:lstStyle/>
          <a:p>
            <a:r>
              <a:rPr lang="cs-CZ" dirty="0">
                <a:hlinkClick r:id="rId3"/>
              </a:rPr>
              <a:t>http://upload.wikimedia.org/wikipedia/commons/7/7b/Collared_Dove.jpg</a:t>
            </a:r>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Husa velká</a:t>
            </a:r>
            <a:endParaRPr lang="cs-CZ"/>
          </a:p>
        </p:txBody>
      </p:sp>
      <p:sp>
        <p:nvSpPr>
          <p:cNvPr id="4" name="Zástupný symbol pro obsah 3"/>
          <p:cNvSpPr>
            <a:spLocks noGrp="1"/>
          </p:cNvSpPr>
          <p:nvPr>
            <p:ph sz="quarter" idx="2"/>
          </p:nvPr>
        </p:nvSpPr>
        <p:spPr>
          <a:xfrm>
            <a:off x="4427984" y="1600200"/>
            <a:ext cx="3672408" cy="4997152"/>
          </a:xfrm>
        </p:spPr>
        <p:txBody>
          <a:bodyPr lIns="0" tIns="0" rIns="0" bIns="0">
            <a:normAutofit/>
          </a:bodyPr>
          <a:lstStyle/>
          <a:p>
            <a:pPr algn="just"/>
            <a:r>
              <a:rPr lang="cs-CZ" sz="1800" dirty="0" smtClean="0">
                <a:latin typeface="Times New Roman CE" pitchFamily="18" charset="-18"/>
              </a:rPr>
              <a:t>řád: </a:t>
            </a:r>
            <a:r>
              <a:rPr lang="cs-CZ" sz="1800" dirty="0" err="1" smtClean="0">
                <a:latin typeface="Times New Roman CE" pitchFamily="18" charset="-18"/>
              </a:rPr>
              <a:t>vrubozubí</a:t>
            </a:r>
            <a:endParaRPr lang="cs-CZ" sz="1800" dirty="0" smtClean="0">
              <a:latin typeface="Times New Roman CE" pitchFamily="18" charset="-18"/>
            </a:endParaRPr>
          </a:p>
          <a:p>
            <a:pPr algn="just"/>
            <a:r>
              <a:rPr lang="cs-CZ" sz="1800" dirty="0" smtClean="0">
                <a:latin typeface="Times New Roman CE" pitchFamily="18" charset="-18"/>
              </a:rPr>
              <a:t>délka: 75 - 90 cm</a:t>
            </a:r>
          </a:p>
          <a:p>
            <a:pPr algn="just"/>
            <a:r>
              <a:rPr lang="cs-CZ" sz="1800" dirty="0" smtClean="0">
                <a:latin typeface="Times New Roman CE" pitchFamily="18" charset="-18"/>
              </a:rPr>
              <a:t>hmotnost: 3 - 4 kg</a:t>
            </a:r>
          </a:p>
          <a:p>
            <a:pPr algn="just"/>
            <a:r>
              <a:rPr lang="cs-CZ" sz="1800" dirty="0" smtClean="0">
                <a:latin typeface="Times New Roman CE" pitchFamily="18" charset="-18"/>
              </a:rPr>
              <a:t>charakteristika: Husa velká je volně žijící předek domácích hus. Dospělý pták má černý hřbet, bílý ocas, </a:t>
            </a:r>
            <a:r>
              <a:rPr lang="cs-CZ" sz="1800" dirty="0" err="1" smtClean="0">
                <a:latin typeface="Times New Roman CE" pitchFamily="18" charset="-18"/>
              </a:rPr>
              <a:t>růžo-vý</a:t>
            </a:r>
            <a:r>
              <a:rPr lang="cs-CZ" sz="1800" dirty="0" smtClean="0">
                <a:latin typeface="Times New Roman CE" pitchFamily="18" charset="-18"/>
              </a:rPr>
              <a:t> či oranžový zobák a končetiny a zbylou část těla šedou. Samec i </a:t>
            </a:r>
            <a:r>
              <a:rPr lang="cs-CZ" sz="1800" dirty="0" err="1" smtClean="0">
                <a:latin typeface="Times New Roman CE" pitchFamily="18" charset="-18"/>
              </a:rPr>
              <a:t>sa-mice</a:t>
            </a:r>
            <a:r>
              <a:rPr lang="cs-CZ" sz="1800" dirty="0" smtClean="0">
                <a:latin typeface="Times New Roman CE" pitchFamily="18" charset="-18"/>
              </a:rPr>
              <a:t> jsou zbarveni stejně. Mladí ptáci jsou žlutí, svrchu olivově ze-lení s šedohnědými končetinami. Hlas připomíná nosové štěbetání a triumfální troubení. Na jižní Moravě hnízdí na hlavatých vrbách. Hnízdo vystýlá šedým prachovým peřím.</a:t>
            </a:r>
          </a:p>
        </p:txBody>
      </p:sp>
      <p:sp>
        <p:nvSpPr>
          <p:cNvPr id="10" name="TextovéPole 9"/>
          <p:cNvSpPr txBox="1"/>
          <p:nvPr/>
        </p:nvSpPr>
        <p:spPr>
          <a:xfrm>
            <a:off x="683568" y="4929198"/>
            <a:ext cx="3168352" cy="923330"/>
          </a:xfrm>
          <a:prstGeom prst="rect">
            <a:avLst/>
          </a:prstGeom>
          <a:noFill/>
        </p:spPr>
        <p:txBody>
          <a:bodyPr wrap="square" rtlCol="0">
            <a:spAutoFit/>
          </a:bodyPr>
          <a:lstStyle/>
          <a:p>
            <a:r>
              <a:rPr lang="cs-CZ" dirty="0">
                <a:hlinkClick r:id="rId2"/>
              </a:rPr>
              <a:t>http://upload.wikimedia.org/wikipedia/commons/c/c5/Greylag-Goose.jpg</a:t>
            </a:r>
            <a:endParaRPr lang="cs-CZ" dirty="0"/>
          </a:p>
        </p:txBody>
      </p:sp>
      <p:pic>
        <p:nvPicPr>
          <p:cNvPr id="5" name="Zástupný symbol pro obsah 4"/>
          <p:cNvPicPr>
            <a:picLocks noGrp="1" noChangeAspect="1"/>
          </p:cNvPicPr>
          <p:nvPr>
            <p:ph sz="quarter" idx="1"/>
          </p:nvPr>
        </p:nvPicPr>
        <p:blipFill>
          <a:blip r:embed="rId3" cstate="print">
            <a:extLst>
              <a:ext uri="{28A0092B-C50C-407E-A947-70E740481C1C}">
                <a14:useLocalDpi xmlns:a14="http://schemas.microsoft.com/office/drawing/2010/main" xmlns="" val="0"/>
              </a:ext>
            </a:extLst>
          </a:blip>
          <a:stretch>
            <a:fillRect/>
          </a:stretch>
        </p:blipFill>
        <p:spPr>
          <a:xfrm>
            <a:off x="673224" y="1628800"/>
            <a:ext cx="3178696" cy="3178696"/>
          </a:xfr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Jiřička obecná</a:t>
            </a:r>
            <a:endParaRPr lang="cs-CZ"/>
          </a:p>
        </p:txBody>
      </p:sp>
      <p:sp>
        <p:nvSpPr>
          <p:cNvPr id="4" name="Zástupný symbol pro obsah 3"/>
          <p:cNvSpPr>
            <a:spLocks noGrp="1"/>
          </p:cNvSpPr>
          <p:nvPr>
            <p:ph sz="quarter" idx="2"/>
          </p:nvPr>
        </p:nvSpPr>
        <p:spPr>
          <a:xfrm>
            <a:off x="4067944" y="1124744"/>
            <a:ext cx="4104456" cy="4741870"/>
          </a:xfrm>
        </p:spPr>
        <p:txBody>
          <a:bodyPr lIns="0" tIns="0" rIns="0" bIns="0">
            <a:normAutofit/>
          </a:bodyPr>
          <a:lstStyle/>
          <a:p>
            <a:pPr algn="just"/>
            <a:r>
              <a:rPr lang="cs-CZ" sz="1200" dirty="0">
                <a:latin typeface="Times New Roman CE" pitchFamily="18" charset="-18"/>
              </a:rPr>
              <a:t>řád: pěvci</a:t>
            </a:r>
          </a:p>
          <a:p>
            <a:pPr algn="just"/>
            <a:r>
              <a:rPr lang="cs-CZ" sz="1200" dirty="0">
                <a:latin typeface="Times New Roman CE" pitchFamily="18" charset="-18"/>
              </a:rPr>
              <a:t>velikost: 13 cm</a:t>
            </a:r>
          </a:p>
          <a:p>
            <a:pPr algn="just"/>
            <a:r>
              <a:rPr lang="cs-CZ" sz="1200" dirty="0">
                <a:latin typeface="Times New Roman CE" pitchFamily="18" charset="-18"/>
              </a:rPr>
              <a:t>hmotnost: kolem 18,3 g</a:t>
            </a:r>
          </a:p>
          <a:p>
            <a:pPr algn="just"/>
            <a:r>
              <a:rPr lang="cs-CZ" sz="1200" dirty="0">
                <a:latin typeface="Times New Roman CE" pitchFamily="18" charset="-18"/>
              </a:rPr>
              <a:t>charakteristika: </a:t>
            </a:r>
            <a:r>
              <a:rPr lang="cs-CZ" sz="1200" dirty="0" smtClean="0">
                <a:latin typeface="Times New Roman CE" pitchFamily="18" charset="-18"/>
              </a:rPr>
              <a:t>je to malý </a:t>
            </a:r>
            <a:r>
              <a:rPr lang="cs-CZ" sz="1200" dirty="0">
                <a:latin typeface="Times New Roman CE" pitchFamily="18" charset="-18"/>
              </a:rPr>
              <a:t>pták. Svrchu je modrá s ocelovým nádechem, </a:t>
            </a:r>
            <a:r>
              <a:rPr lang="cs-CZ" sz="1200" dirty="0" smtClean="0">
                <a:latin typeface="Times New Roman CE" pitchFamily="18" charset="-18"/>
              </a:rPr>
              <a:t>zespodu </a:t>
            </a:r>
            <a:r>
              <a:rPr lang="cs-CZ" sz="1200" dirty="0">
                <a:latin typeface="Times New Roman CE" pitchFamily="18" charset="-18"/>
              </a:rPr>
              <a:t>je světlá. Bílé opeření má i na </a:t>
            </a:r>
            <a:r>
              <a:rPr lang="cs-CZ" sz="1200" dirty="0" smtClean="0">
                <a:latin typeface="Times New Roman CE" pitchFamily="18" charset="-18"/>
              </a:rPr>
              <a:t>konče-</a:t>
            </a:r>
            <a:r>
              <a:rPr lang="cs-CZ" sz="1200" dirty="0" err="1" smtClean="0">
                <a:latin typeface="Times New Roman CE" pitchFamily="18" charset="-18"/>
              </a:rPr>
              <a:t>tinách</a:t>
            </a:r>
            <a:r>
              <a:rPr lang="cs-CZ" sz="1200" dirty="0">
                <a:latin typeface="Times New Roman CE" pitchFamily="18" charset="-18"/>
              </a:rPr>
              <a:t>. </a:t>
            </a:r>
            <a:r>
              <a:rPr lang="cs-CZ" sz="1200" dirty="0" smtClean="0">
                <a:latin typeface="Times New Roman CE" pitchFamily="18" charset="-18"/>
              </a:rPr>
              <a:t>Mladí </a:t>
            </a:r>
            <a:r>
              <a:rPr lang="cs-CZ" sz="1200" dirty="0">
                <a:latin typeface="Times New Roman CE" pitchFamily="18" charset="-18"/>
              </a:rPr>
              <a:t>ptáci jsou </a:t>
            </a:r>
            <a:r>
              <a:rPr lang="cs-CZ" sz="1200" dirty="0" smtClean="0">
                <a:latin typeface="Times New Roman CE" pitchFamily="18" charset="-18"/>
              </a:rPr>
              <a:t>v </a:t>
            </a:r>
            <a:r>
              <a:rPr lang="cs-CZ" sz="1200" dirty="0">
                <a:latin typeface="Times New Roman CE" pitchFamily="18" charset="-18"/>
              </a:rPr>
              <a:t>porovnání s dospělci tmavší a na křídlech mívají často řídké bílé zbarvení</a:t>
            </a:r>
            <a:r>
              <a:rPr lang="cs-CZ" sz="1200" dirty="0" smtClean="0">
                <a:latin typeface="Times New Roman CE" pitchFamily="18" charset="-18"/>
              </a:rPr>
              <a:t>.</a:t>
            </a:r>
            <a:endParaRPr lang="cs-CZ" sz="1200" dirty="0">
              <a:latin typeface="Times New Roman CE" pitchFamily="18" charset="-18"/>
            </a:endParaRPr>
          </a:p>
          <a:p>
            <a:pPr algn="just"/>
            <a:r>
              <a:rPr lang="cs-CZ" sz="1200" dirty="0" smtClean="0">
                <a:latin typeface="Times New Roman CE" pitchFamily="18" charset="-18"/>
              </a:rPr>
              <a:t>Často se ozývá </a:t>
            </a:r>
            <a:r>
              <a:rPr lang="cs-CZ" sz="1200" dirty="0">
                <a:latin typeface="Times New Roman CE" pitchFamily="18" charset="-18"/>
              </a:rPr>
              <a:t>krátkým </a:t>
            </a:r>
            <a:r>
              <a:rPr lang="cs-CZ" sz="1200" dirty="0" smtClean="0">
                <a:latin typeface="Times New Roman CE" pitchFamily="18" charset="-18"/>
              </a:rPr>
              <a:t>„</a:t>
            </a:r>
            <a:r>
              <a:rPr lang="cs-CZ" sz="1200" dirty="0" err="1" smtClean="0">
                <a:latin typeface="Times New Roman CE" pitchFamily="18" charset="-18"/>
              </a:rPr>
              <a:t>britt</a:t>
            </a:r>
            <a:r>
              <a:rPr lang="cs-CZ" sz="1200" dirty="0">
                <a:latin typeface="Times New Roman CE" pitchFamily="18" charset="-18"/>
              </a:rPr>
              <a:t>, </a:t>
            </a:r>
            <a:r>
              <a:rPr lang="cs-CZ" sz="1200" dirty="0" err="1" smtClean="0">
                <a:latin typeface="Times New Roman CE" pitchFamily="18" charset="-18"/>
              </a:rPr>
              <a:t>sijer</a:t>
            </a:r>
            <a:r>
              <a:rPr lang="cs-CZ" sz="1200" dirty="0" smtClean="0">
                <a:latin typeface="Times New Roman CE" pitchFamily="18" charset="-18"/>
              </a:rPr>
              <a:t>“. </a:t>
            </a:r>
            <a:r>
              <a:rPr lang="cs-CZ" sz="1200" dirty="0">
                <a:latin typeface="Times New Roman CE" pitchFamily="18" charset="-18"/>
              </a:rPr>
              <a:t>K životu preferuje otevřené krajiny s nízkou vegetací, zejména pak pastviny, louky a hospodářskou půdu, nejčastěji i blízko nějaké vodní plochy. Na rozdíl od vlaštovek velmi často hnízdí i ve městech, vždy </a:t>
            </a:r>
            <a:r>
              <a:rPr lang="cs-CZ" sz="1200" dirty="0" smtClean="0">
                <a:latin typeface="Times New Roman CE" pitchFamily="18" charset="-18"/>
              </a:rPr>
              <a:t>však </a:t>
            </a:r>
            <a:r>
              <a:rPr lang="cs-CZ" sz="1200" dirty="0">
                <a:latin typeface="Times New Roman CE" pitchFamily="18" charset="-18"/>
              </a:rPr>
              <a:t>vyžaduje dostatečně vysoký podíl čistého vzduchu. Jiřička obecná </a:t>
            </a:r>
            <a:r>
              <a:rPr lang="cs-CZ" sz="1200" dirty="0" smtClean="0">
                <a:latin typeface="Times New Roman CE" pitchFamily="18" charset="-18"/>
              </a:rPr>
              <a:t>je hmyzožravá </a:t>
            </a:r>
            <a:r>
              <a:rPr lang="cs-CZ" sz="1200" dirty="0">
                <a:latin typeface="Times New Roman CE" pitchFamily="18" charset="-18"/>
              </a:rPr>
              <a:t>a svou kořist loví za </a:t>
            </a:r>
            <a:r>
              <a:rPr lang="cs-CZ" sz="1200" dirty="0" smtClean="0">
                <a:latin typeface="Times New Roman CE" pitchFamily="18" charset="-18"/>
              </a:rPr>
              <a:t>letu maximálně </a:t>
            </a:r>
            <a:r>
              <a:rPr lang="cs-CZ" sz="1200" dirty="0">
                <a:latin typeface="Times New Roman CE" pitchFamily="18" charset="-18"/>
              </a:rPr>
              <a:t>450 m daleko od svého hnízdiště. Ve své </a:t>
            </a:r>
            <a:r>
              <a:rPr lang="cs-CZ" sz="1200" dirty="0" smtClean="0">
                <a:latin typeface="Times New Roman CE" pitchFamily="18" charset="-18"/>
              </a:rPr>
              <a:t>potravě preferuje </a:t>
            </a:r>
            <a:r>
              <a:rPr lang="cs-CZ" sz="1200" dirty="0">
                <a:latin typeface="Times New Roman CE" pitchFamily="18" charset="-18"/>
              </a:rPr>
              <a:t>mouchy, mšice a létající mravence.</a:t>
            </a:r>
          </a:p>
          <a:p>
            <a:pPr algn="just"/>
            <a:r>
              <a:rPr lang="cs-CZ" sz="1200" dirty="0">
                <a:latin typeface="Times New Roman CE" pitchFamily="18" charset="-18"/>
              </a:rPr>
              <a:t>Hnízdí v koloniích, </a:t>
            </a:r>
            <a:r>
              <a:rPr lang="cs-CZ" sz="1200" dirty="0" smtClean="0">
                <a:latin typeface="Times New Roman CE" pitchFamily="18" charset="-18"/>
              </a:rPr>
              <a:t>obvykle </a:t>
            </a:r>
            <a:r>
              <a:rPr lang="cs-CZ" sz="1200" dirty="0">
                <a:latin typeface="Times New Roman CE" pitchFamily="18" charset="-18"/>
              </a:rPr>
              <a:t>čítají méně jak 10 párů, ale ve vhodných podmínkách mohou být i velmi početné. Buduje si polokulovitá hnízda, která jsou až na </a:t>
            </a:r>
            <a:r>
              <a:rPr lang="cs-CZ" sz="1200" dirty="0" err="1">
                <a:latin typeface="Times New Roman CE" pitchFamily="18" charset="-18"/>
              </a:rPr>
              <a:t>vletový</a:t>
            </a:r>
            <a:r>
              <a:rPr lang="cs-CZ" sz="1200" dirty="0">
                <a:latin typeface="Times New Roman CE" pitchFamily="18" charset="-18"/>
              </a:rPr>
              <a:t> otvor uzavřená a nikoli miskovitá jako u vlaštovky. Staví si je většinou pod převisem střechy na vnějších stěnách budov. Hnízdo je slepeno z hlinitých hrudek a uvnitř vystláno stébly a peřím. </a:t>
            </a:r>
            <a:r>
              <a:rPr lang="cs-CZ" sz="1200" dirty="0" smtClean="0">
                <a:latin typeface="Times New Roman CE" pitchFamily="18" charset="-18"/>
              </a:rPr>
              <a:t>            V </a:t>
            </a:r>
            <a:r>
              <a:rPr lang="cs-CZ" sz="1200" dirty="0">
                <a:latin typeface="Times New Roman CE" pitchFamily="18" charset="-18"/>
              </a:rPr>
              <a:t>jednom roce může vyhnízdit i dvakrát i třikrát. Zdržuje se zde v rozmezí od dubna do září</a:t>
            </a:r>
            <a:r>
              <a:rPr lang="cs-CZ" sz="1200" dirty="0" smtClean="0">
                <a:latin typeface="Times New Roman CE" pitchFamily="18" charset="-18"/>
              </a:rPr>
              <a:t>.</a:t>
            </a:r>
            <a:r>
              <a:rPr lang="cs-CZ" sz="1200" dirty="0">
                <a:latin typeface="Times New Roman CE" pitchFamily="18" charset="-18"/>
              </a:rPr>
              <a:t> </a:t>
            </a:r>
          </a:p>
          <a:p>
            <a:pPr algn="just"/>
            <a:endParaRPr lang="en-US" sz="1200" dirty="0">
              <a:latin typeface="Times" pitchFamily="18" charset="0"/>
            </a:endParaRPr>
          </a:p>
        </p:txBody>
      </p:sp>
      <p:pic>
        <p:nvPicPr>
          <p:cNvPr id="7" name="Zástupný symbol pro obsah 6"/>
          <p:cNvPicPr>
            <a:picLocks noGrp="1" noChangeAspect="1"/>
          </p:cNvPicPr>
          <p:nvPr>
            <p:ph sz="quarter" idx="1"/>
          </p:nvPr>
        </p:nvPicPr>
        <p:blipFill>
          <a:blip r:embed="rId3" cstate="print">
            <a:extLst>
              <a:ext uri="{28A0092B-C50C-407E-A947-70E740481C1C}">
                <a14:useLocalDpi xmlns:a14="http://schemas.microsoft.com/office/drawing/2010/main" xmlns="" val="0"/>
              </a:ext>
            </a:extLst>
          </a:blip>
          <a:stretch>
            <a:fillRect/>
          </a:stretch>
        </p:blipFill>
        <p:spPr>
          <a:xfrm>
            <a:off x="424475" y="1916832"/>
            <a:ext cx="3427445" cy="2570584"/>
          </a:xfrm>
        </p:spPr>
      </p:pic>
      <p:sp>
        <p:nvSpPr>
          <p:cNvPr id="8" name="Obdélník 7"/>
          <p:cNvSpPr/>
          <p:nvPr/>
        </p:nvSpPr>
        <p:spPr>
          <a:xfrm>
            <a:off x="432048" y="4797152"/>
            <a:ext cx="3491880" cy="923330"/>
          </a:xfrm>
          <a:prstGeom prst="rect">
            <a:avLst/>
          </a:prstGeom>
        </p:spPr>
        <p:txBody>
          <a:bodyPr wrap="square">
            <a:spAutoFit/>
          </a:bodyPr>
          <a:lstStyle/>
          <a:p>
            <a:r>
              <a:rPr lang="cs-CZ" dirty="0">
                <a:hlinkClick r:id="rId4"/>
              </a:rPr>
              <a:t>http://upload.wikimedia.org/wikipedia/commons/0/06/Delichon_urbicum_10.jpg</a:t>
            </a:r>
            <a:endParaRPr lang="cs-CZ"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Kachna divoká</a:t>
            </a:r>
            <a:endParaRPr lang="cs-CZ"/>
          </a:p>
        </p:txBody>
      </p:sp>
      <p:sp>
        <p:nvSpPr>
          <p:cNvPr id="4" name="Zástupný symbol pro obsah 3"/>
          <p:cNvSpPr>
            <a:spLocks noGrp="1"/>
          </p:cNvSpPr>
          <p:nvPr>
            <p:ph sz="quarter" idx="2"/>
          </p:nvPr>
        </p:nvSpPr>
        <p:spPr>
          <a:xfrm>
            <a:off x="4270248" y="1124744"/>
            <a:ext cx="3657600" cy="4572000"/>
          </a:xfrm>
        </p:spPr>
        <p:txBody>
          <a:bodyPr>
            <a:noAutofit/>
          </a:bodyPr>
          <a:lstStyle/>
          <a:p>
            <a:pPr algn="just"/>
            <a:r>
              <a:rPr lang="cs-CZ" sz="1400" dirty="0" smtClean="0">
                <a:latin typeface="Times New Roman CE" pitchFamily="18" charset="-18"/>
              </a:rPr>
              <a:t>řád: </a:t>
            </a:r>
            <a:r>
              <a:rPr lang="cs-CZ" sz="1400" dirty="0" err="1" smtClean="0">
                <a:latin typeface="Times New Roman CE" pitchFamily="18" charset="-18"/>
              </a:rPr>
              <a:t>vrubozubí</a:t>
            </a:r>
            <a:endParaRPr lang="cs-CZ" sz="1400" dirty="0" smtClean="0">
              <a:latin typeface="Times New Roman CE" pitchFamily="18" charset="-18"/>
            </a:endParaRPr>
          </a:p>
          <a:p>
            <a:pPr algn="just"/>
            <a:r>
              <a:rPr lang="cs-CZ" sz="1400" dirty="0" smtClean="0">
                <a:latin typeface="Times New Roman CE" pitchFamily="18" charset="-18"/>
              </a:rPr>
              <a:t>délka: 50 - 65 cm</a:t>
            </a:r>
          </a:p>
          <a:p>
            <a:pPr algn="just"/>
            <a:r>
              <a:rPr lang="cs-CZ" sz="1400" dirty="0" smtClean="0">
                <a:latin typeface="Times New Roman CE" pitchFamily="18" charset="-18"/>
              </a:rPr>
              <a:t>hmotnost: 1 - 1,5 kg</a:t>
            </a:r>
          </a:p>
          <a:p>
            <a:pPr algn="just"/>
            <a:r>
              <a:rPr lang="cs-CZ" sz="1400" dirty="0" smtClean="0">
                <a:latin typeface="Times New Roman CE" pitchFamily="18" charset="-18"/>
              </a:rPr>
              <a:t>charakteristika: Kachna divoká, zvaná březňačka, je naše největší </a:t>
            </a:r>
            <a:r>
              <a:rPr lang="cs-CZ" sz="1400" dirty="0" err="1" smtClean="0">
                <a:latin typeface="Times New Roman CE" pitchFamily="18" charset="-18"/>
              </a:rPr>
              <a:t>plovavá</a:t>
            </a:r>
            <a:r>
              <a:rPr lang="cs-CZ" sz="1400" dirty="0" smtClean="0">
                <a:latin typeface="Times New Roman CE" pitchFamily="18" charset="-18"/>
              </a:rPr>
              <a:t> kachna. Z kachny divoké byla později vyšlechtěna kachna domácí. Kačer se od kachny liší hlavně výrazným zbarvením, které je </a:t>
            </a:r>
            <a:r>
              <a:rPr lang="cs-CZ" sz="1400" dirty="0" err="1" smtClean="0">
                <a:latin typeface="Times New Roman CE" pitchFamily="18" charset="-18"/>
              </a:rPr>
              <a:t>nej</a:t>
            </a:r>
            <a:r>
              <a:rPr lang="cs-CZ" sz="1400" dirty="0" smtClean="0">
                <a:latin typeface="Times New Roman CE" pitchFamily="18" charset="-18"/>
              </a:rPr>
              <a:t>-výraznější na hlavě a krku, které bývají tmavě zeleně lesklé, zobák je zelenožlutý. Jinak je samec sivý, s hnědou hrudí. Na zadním okraji křídel má kovově modrobílý lemovaný pás. V období rozmnožování je peří samečka nezaměnitelné ze samičkou. Samička má hnědočerné ochranné zbarvení. Jediné nápadné místo je na zadním okraji křídel, které odpovídá samčímu. Kachny divoké bývají hluční ptáci. Samice vydává kvákavé a hlasité „kvák </a:t>
            </a:r>
            <a:r>
              <a:rPr lang="cs-CZ" sz="1400" dirty="0" err="1" smtClean="0">
                <a:latin typeface="Times New Roman CE" pitchFamily="18" charset="-18"/>
              </a:rPr>
              <a:t>kvák</a:t>
            </a:r>
            <a:r>
              <a:rPr lang="cs-CZ" sz="1400" dirty="0" smtClean="0">
                <a:latin typeface="Times New Roman CE" pitchFamily="18" charset="-18"/>
              </a:rPr>
              <a:t> </a:t>
            </a:r>
            <a:r>
              <a:rPr lang="cs-CZ" sz="1400" dirty="0" err="1" smtClean="0">
                <a:latin typeface="Times New Roman CE" pitchFamily="18" charset="-18"/>
              </a:rPr>
              <a:t>kvák</a:t>
            </a:r>
            <a:r>
              <a:rPr lang="cs-CZ" sz="1400" dirty="0" smtClean="0">
                <a:latin typeface="Times New Roman CE" pitchFamily="18" charset="-18"/>
              </a:rPr>
              <a:t> </a:t>
            </a:r>
            <a:r>
              <a:rPr lang="cs-CZ" sz="1400" dirty="0" err="1" smtClean="0">
                <a:latin typeface="Times New Roman CE" pitchFamily="18" charset="-18"/>
              </a:rPr>
              <a:t>kvák</a:t>
            </a:r>
            <a:r>
              <a:rPr lang="cs-CZ" sz="1400" dirty="0" smtClean="0">
                <a:latin typeface="Times New Roman CE" pitchFamily="18" charset="-18"/>
              </a:rPr>
              <a:t>“, samec </a:t>
            </a:r>
            <a:r>
              <a:rPr lang="cs-CZ" sz="1400" dirty="0" smtClean="0">
                <a:latin typeface="Times New Roman CE" pitchFamily="18" charset="-18"/>
              </a:rPr>
              <a:t>přidušené </a:t>
            </a:r>
            <a:r>
              <a:rPr lang="cs-CZ" sz="1400" dirty="0" smtClean="0">
                <a:latin typeface="Times New Roman CE" pitchFamily="18" charset="-18"/>
              </a:rPr>
              <a:t>a hluboké „</a:t>
            </a:r>
            <a:r>
              <a:rPr lang="cs-CZ" sz="1400" dirty="0" err="1" smtClean="0">
                <a:latin typeface="Times New Roman CE" pitchFamily="18" charset="-18"/>
              </a:rPr>
              <a:t>reb</a:t>
            </a:r>
            <a:r>
              <a:rPr lang="cs-CZ" sz="1400" dirty="0" smtClean="0">
                <a:latin typeface="Times New Roman CE" pitchFamily="18" charset="-18"/>
              </a:rPr>
              <a:t>“.</a:t>
            </a:r>
          </a:p>
        </p:txBody>
      </p:sp>
      <p:pic>
        <p:nvPicPr>
          <p:cNvPr id="7" name="Zástupný symbol pro obsah 6"/>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601216" y="1628800"/>
            <a:ext cx="3394720" cy="3394720"/>
          </a:xfrm>
        </p:spPr>
      </p:pic>
      <p:sp>
        <p:nvSpPr>
          <p:cNvPr id="8" name="Obdélník 7"/>
          <p:cNvSpPr/>
          <p:nvPr/>
        </p:nvSpPr>
        <p:spPr>
          <a:xfrm>
            <a:off x="576064" y="5157192"/>
            <a:ext cx="3563888" cy="923330"/>
          </a:xfrm>
          <a:prstGeom prst="rect">
            <a:avLst/>
          </a:prstGeom>
        </p:spPr>
        <p:txBody>
          <a:bodyPr wrap="square">
            <a:spAutoFit/>
          </a:bodyPr>
          <a:lstStyle/>
          <a:p>
            <a:r>
              <a:rPr lang="cs-CZ" dirty="0">
                <a:hlinkClick r:id="rId3"/>
              </a:rPr>
              <a:t>http://upload.wikimedia.org/wikipedia/commons/b/bf/Anas_platyrhynchos_male_female_quadrat.jpg</a:t>
            </a:r>
            <a:endParaRPr lang="cs-CZ"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Kalous ušatý</a:t>
            </a:r>
            <a:endParaRPr lang="cs-CZ"/>
          </a:p>
        </p:txBody>
      </p:sp>
      <p:sp>
        <p:nvSpPr>
          <p:cNvPr id="4" name="Zástupný symbol pro obsah 3"/>
          <p:cNvSpPr>
            <a:spLocks noGrp="1"/>
          </p:cNvSpPr>
          <p:nvPr>
            <p:ph sz="quarter" idx="2"/>
          </p:nvPr>
        </p:nvSpPr>
        <p:spPr>
          <a:xfrm>
            <a:off x="4211960" y="908720"/>
            <a:ext cx="4032448" cy="4968552"/>
          </a:xfrm>
        </p:spPr>
        <p:txBody>
          <a:bodyPr>
            <a:noAutofit/>
          </a:bodyPr>
          <a:lstStyle/>
          <a:p>
            <a:pPr algn="just"/>
            <a:r>
              <a:rPr lang="cs-CZ" sz="1400" dirty="0" smtClean="0">
                <a:latin typeface="Times New Roman CE" pitchFamily="18" charset="-18"/>
              </a:rPr>
              <a:t>řád: sovy</a:t>
            </a:r>
          </a:p>
          <a:p>
            <a:pPr algn="just"/>
            <a:r>
              <a:rPr lang="cs-CZ" sz="1400" dirty="0" smtClean="0">
                <a:latin typeface="Times New Roman CE" pitchFamily="18" charset="-18"/>
              </a:rPr>
              <a:t>délka: 35 - 40 cm</a:t>
            </a:r>
          </a:p>
          <a:p>
            <a:pPr algn="just"/>
            <a:r>
              <a:rPr lang="cs-CZ" sz="1400" dirty="0" smtClean="0">
                <a:latin typeface="Times New Roman CE" pitchFamily="18" charset="-18"/>
              </a:rPr>
              <a:t>hmotnost: 220 - 305 g</a:t>
            </a:r>
          </a:p>
          <a:p>
            <a:pPr algn="just"/>
            <a:r>
              <a:rPr lang="cs-CZ" sz="1400" dirty="0" smtClean="0">
                <a:latin typeface="Times New Roman CE" pitchFamily="18" charset="-18"/>
              </a:rPr>
              <a:t>charakteristika: Je to středně velký druh sov. Má skvěle vyvinutý sluch a zrak, svou kořist dokáže dokonce lokalizovat i v naprosté tmě. Zrak má uzpůsobený k vidění na větší vzdálenosti, přičemž na blízko vidí špatně. Dalšími znaky jsou ostré drápy na silných končetinách a ostrý zahnutý zobák. Je porostlý hustým, velmi </a:t>
            </a:r>
            <a:r>
              <a:rPr lang="cs-CZ" sz="1400" dirty="0" err="1" smtClean="0">
                <a:latin typeface="Times New Roman CE" pitchFamily="18" charset="-18"/>
              </a:rPr>
              <a:t>měk</a:t>
            </a:r>
            <a:r>
              <a:rPr lang="cs-CZ" sz="1400" dirty="0" smtClean="0">
                <a:latin typeface="Times New Roman CE" pitchFamily="18" charset="-18"/>
              </a:rPr>
              <a:t>-kým peřím světle až tmavě hnědého zbarvení. Vrchní část těla je přitom tmavší s různorodou kresbou, spodina těla je zase posetá množstvím černých podélných skvrn. Charakteristickým </a:t>
            </a:r>
            <a:r>
              <a:rPr lang="cs-CZ" sz="1400" dirty="0" err="1" smtClean="0">
                <a:latin typeface="Times New Roman CE" pitchFamily="18" charset="-18"/>
              </a:rPr>
              <a:t>zna-kem</a:t>
            </a:r>
            <a:r>
              <a:rPr lang="cs-CZ" sz="1400" dirty="0" smtClean="0">
                <a:latin typeface="Times New Roman CE" pitchFamily="18" charset="-18"/>
              </a:rPr>
              <a:t> jsou dlouhá pera kolem uší. Nápadný je oválný tvar obličeje s dobře patrným bílým peřím v závoji kolem žlutočervených očí ve tvaru písmena X. Ozývá se zřídkakdy, ale jeho hlas je většinou slyšitelný i na větší vzdálenost. Samci vydávají krátké, tlumené, pravidelně se několikrát za sebou opakující „</a:t>
            </a:r>
            <a:r>
              <a:rPr lang="cs-CZ" sz="1400" dirty="0" err="1" smtClean="0">
                <a:latin typeface="Times New Roman CE" pitchFamily="18" charset="-18"/>
              </a:rPr>
              <a:t>hú</a:t>
            </a:r>
            <a:r>
              <a:rPr lang="cs-CZ" sz="1400" dirty="0" smtClean="0">
                <a:latin typeface="Times New Roman CE" pitchFamily="18" charset="-18"/>
              </a:rPr>
              <a:t>“, samice se ozývají ještě méně než samci. </a:t>
            </a:r>
          </a:p>
        </p:txBody>
      </p:sp>
      <p:pic>
        <p:nvPicPr>
          <p:cNvPr id="6" name="Zástupný symbol pro obsah 5"/>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899592" y="1628800"/>
            <a:ext cx="2160240" cy="3240361"/>
          </a:xfrm>
        </p:spPr>
      </p:pic>
      <p:sp>
        <p:nvSpPr>
          <p:cNvPr id="7" name="Obdélník 6"/>
          <p:cNvSpPr/>
          <p:nvPr/>
        </p:nvSpPr>
        <p:spPr>
          <a:xfrm>
            <a:off x="504056" y="5085184"/>
            <a:ext cx="3347864" cy="923330"/>
          </a:xfrm>
          <a:prstGeom prst="rect">
            <a:avLst/>
          </a:prstGeom>
        </p:spPr>
        <p:txBody>
          <a:bodyPr wrap="square">
            <a:spAutoFit/>
          </a:bodyPr>
          <a:lstStyle/>
          <a:p>
            <a:r>
              <a:rPr lang="cs-CZ" dirty="0">
                <a:hlinkClick r:id="rId3"/>
              </a:rPr>
              <a:t>http://upload.wikimedia.org/wikipedia/commons/9/97/Waldohreule_in_freier_Wildbahn.jpg</a:t>
            </a:r>
            <a:endParaRPr lang="cs-CZ"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Káně lesní</a:t>
            </a:r>
            <a:endParaRPr lang="cs-CZ"/>
          </a:p>
        </p:txBody>
      </p:sp>
      <p:sp>
        <p:nvSpPr>
          <p:cNvPr id="4" name="Zástupný symbol pro obsah 3"/>
          <p:cNvSpPr>
            <a:spLocks noGrp="1"/>
          </p:cNvSpPr>
          <p:nvPr>
            <p:ph sz="quarter" idx="2"/>
          </p:nvPr>
        </p:nvSpPr>
        <p:spPr>
          <a:xfrm>
            <a:off x="4270248" y="980728"/>
            <a:ext cx="3830144" cy="4572000"/>
          </a:xfrm>
        </p:spPr>
        <p:txBody>
          <a:bodyPr>
            <a:noAutofit/>
          </a:bodyPr>
          <a:lstStyle/>
          <a:p>
            <a:pPr algn="just"/>
            <a:r>
              <a:rPr lang="cs-CZ" sz="1600" dirty="0" smtClean="0">
                <a:latin typeface="Times New Roman CE" pitchFamily="18" charset="-18"/>
              </a:rPr>
              <a:t>řád: dravci</a:t>
            </a:r>
          </a:p>
          <a:p>
            <a:pPr algn="just"/>
            <a:r>
              <a:rPr lang="cs-CZ" sz="1600" dirty="0" smtClean="0">
                <a:latin typeface="Times New Roman CE" pitchFamily="18" charset="-18"/>
              </a:rPr>
              <a:t>délka: 50 - 57 cm</a:t>
            </a:r>
          </a:p>
          <a:p>
            <a:pPr algn="just"/>
            <a:r>
              <a:rPr lang="cs-CZ" sz="1600" dirty="0" smtClean="0">
                <a:latin typeface="Times New Roman CE" pitchFamily="18" charset="-18"/>
              </a:rPr>
              <a:t>hmotnost: 0,52 - 1kg</a:t>
            </a:r>
          </a:p>
          <a:p>
            <a:pPr algn="just"/>
            <a:r>
              <a:rPr lang="cs-CZ" sz="1600" dirty="0" smtClean="0">
                <a:latin typeface="Times New Roman CE" pitchFamily="18" charset="-18"/>
              </a:rPr>
              <a:t>charakteristika: Káně je dravec střední velikosti, známá též pod jménem káně myšilov. Má velká a široká křídla a kratší ocas a celkově je stavěna pro vznášení na termických stoupavých proudech vzduchu. Její zbarvení je </a:t>
            </a:r>
            <a:r>
              <a:rPr lang="cs-CZ" sz="1600" dirty="0" err="1" smtClean="0">
                <a:latin typeface="Times New Roman CE" pitchFamily="18" charset="-18"/>
              </a:rPr>
              <a:t>růz-né</a:t>
            </a:r>
            <a:r>
              <a:rPr lang="cs-CZ" sz="1600" dirty="0" smtClean="0">
                <a:latin typeface="Times New Roman CE" pitchFamily="18" charset="-18"/>
              </a:rPr>
              <a:t>. Káně lesní je velká, ale přesto loví poměrně malou kořist, především </a:t>
            </a:r>
            <a:r>
              <a:rPr lang="cs-CZ" sz="1600" dirty="0" err="1" smtClean="0">
                <a:latin typeface="Times New Roman CE" pitchFamily="18" charset="-18"/>
              </a:rPr>
              <a:t>hrabo-še</a:t>
            </a:r>
            <a:r>
              <a:rPr lang="cs-CZ" sz="1600" dirty="0" smtClean="0">
                <a:latin typeface="Times New Roman CE" pitchFamily="18" charset="-18"/>
              </a:rPr>
              <a:t>, myši a hmyz. Často je k vidění, jak sedí nad zemí, zvláště v zimě. V období zásnub provádí vznášivé lety ve velké výšce, s dramatickými pády a rychlým stoupáním a samec předává samici hnízdní materiál ze vzduchu.</a:t>
            </a:r>
          </a:p>
        </p:txBody>
      </p:sp>
      <p:pic>
        <p:nvPicPr>
          <p:cNvPr id="5" name="Zástupný symbol pro obsah 4"/>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482352" y="1772816"/>
            <a:ext cx="3657600" cy="2743199"/>
          </a:xfrm>
        </p:spPr>
      </p:pic>
      <p:sp>
        <p:nvSpPr>
          <p:cNvPr id="6" name="Obdélník 5"/>
          <p:cNvSpPr/>
          <p:nvPr/>
        </p:nvSpPr>
        <p:spPr>
          <a:xfrm>
            <a:off x="504056" y="4725144"/>
            <a:ext cx="3635896" cy="923330"/>
          </a:xfrm>
          <a:prstGeom prst="rect">
            <a:avLst/>
          </a:prstGeom>
        </p:spPr>
        <p:txBody>
          <a:bodyPr wrap="square">
            <a:spAutoFit/>
          </a:bodyPr>
          <a:lstStyle/>
          <a:p>
            <a:r>
              <a:rPr lang="cs-CZ" dirty="0">
                <a:hlinkClick r:id="rId3"/>
              </a:rPr>
              <a:t>http://upload.wikimedia.org/wikipedia/commons/6/67/Buteo_buteo_1_%28Lukasz_Lukasik%29.jpg</a:t>
            </a:r>
            <a:endParaRPr lang="cs-CZ"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Kavka obecná</a:t>
            </a:r>
            <a:endParaRPr lang="cs-CZ"/>
          </a:p>
        </p:txBody>
      </p:sp>
      <p:sp>
        <p:nvSpPr>
          <p:cNvPr id="4" name="Zástupný symbol pro obsah 3"/>
          <p:cNvSpPr>
            <a:spLocks noGrp="1"/>
          </p:cNvSpPr>
          <p:nvPr>
            <p:ph sz="quarter" idx="2"/>
          </p:nvPr>
        </p:nvSpPr>
        <p:spPr>
          <a:xfrm>
            <a:off x="4499992" y="1196752"/>
            <a:ext cx="3600400" cy="4493096"/>
          </a:xfrm>
        </p:spPr>
        <p:txBody>
          <a:bodyPr>
            <a:normAutofit fontScale="92500" lnSpcReduction="10000"/>
          </a:bodyPr>
          <a:lstStyle/>
          <a:p>
            <a:pPr algn="just"/>
            <a:r>
              <a:rPr lang="cs-CZ" dirty="0" smtClean="0">
                <a:latin typeface="Times New Roman CE" pitchFamily="18" charset="-18"/>
              </a:rPr>
              <a:t>řád: pěvci</a:t>
            </a:r>
          </a:p>
          <a:p>
            <a:pPr algn="just"/>
            <a:r>
              <a:rPr lang="cs-CZ" dirty="0" smtClean="0">
                <a:latin typeface="Times New Roman CE" pitchFamily="18" charset="-18"/>
              </a:rPr>
              <a:t>délka: 34 cm</a:t>
            </a:r>
          </a:p>
          <a:p>
            <a:pPr algn="just"/>
            <a:r>
              <a:rPr lang="cs-CZ" dirty="0" smtClean="0">
                <a:latin typeface="Times New Roman CE" pitchFamily="18" charset="-18"/>
              </a:rPr>
              <a:t>charakteristika: Je to běžný, známý druh, který také často létá a hledá potravu společně s havrany polními. Na většině území je druhem zemědělsky využívané kra-jiny, ale obývá i rokle, které jsou stejně jako domy a stromy s dutinami jejím hnízdištěm. V mimo hnízd-ním období nocuje až v několikatisícových hejnech. </a:t>
            </a:r>
            <a:endParaRPr lang="cs-CZ" dirty="0">
              <a:latin typeface="Times New Roman CE" pitchFamily="18" charset="-18"/>
            </a:endParaRPr>
          </a:p>
        </p:txBody>
      </p:sp>
      <p:pic>
        <p:nvPicPr>
          <p:cNvPr id="6" name="Zástupný symbol pro obsah 5"/>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457200" y="1844824"/>
            <a:ext cx="3657600" cy="2438400"/>
          </a:xfrm>
        </p:spPr>
      </p:pic>
      <p:sp>
        <p:nvSpPr>
          <p:cNvPr id="7" name="Obdélník 6"/>
          <p:cNvSpPr/>
          <p:nvPr/>
        </p:nvSpPr>
        <p:spPr>
          <a:xfrm>
            <a:off x="467544" y="4509120"/>
            <a:ext cx="3707904" cy="1200329"/>
          </a:xfrm>
          <a:prstGeom prst="rect">
            <a:avLst/>
          </a:prstGeom>
        </p:spPr>
        <p:txBody>
          <a:bodyPr wrap="square">
            <a:spAutoFit/>
          </a:bodyPr>
          <a:lstStyle/>
          <a:p>
            <a:r>
              <a:rPr lang="cs-CZ" dirty="0">
                <a:hlinkClick r:id="rId3"/>
              </a:rPr>
              <a:t>http://upload.wikimedia.org/wikipedia/commons/b/bd/Corvus_monedula_1_%28Marek_Szczepanek%29.jpg</a:t>
            </a:r>
            <a:endParaRPr lang="cs-CZ"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Kormorán velký</a:t>
            </a:r>
            <a:endParaRPr lang="cs-CZ"/>
          </a:p>
        </p:txBody>
      </p:sp>
      <p:sp>
        <p:nvSpPr>
          <p:cNvPr id="4" name="Zástupný symbol pro obsah 3"/>
          <p:cNvSpPr>
            <a:spLocks noGrp="1"/>
          </p:cNvSpPr>
          <p:nvPr>
            <p:ph sz="quarter" idx="2"/>
          </p:nvPr>
        </p:nvSpPr>
        <p:spPr/>
        <p:txBody>
          <a:bodyPr lIns="0" tIns="0" rIns="0" bIns="0">
            <a:normAutofit lnSpcReduction="10000"/>
          </a:bodyPr>
          <a:lstStyle/>
          <a:p>
            <a:pPr algn="just"/>
            <a:r>
              <a:rPr lang="cs-CZ" sz="1600" dirty="0" smtClean="0">
                <a:latin typeface="Times New Roman CE" pitchFamily="18" charset="-18"/>
              </a:rPr>
              <a:t>řád: veslonozí</a:t>
            </a:r>
          </a:p>
          <a:p>
            <a:pPr algn="just"/>
            <a:r>
              <a:rPr lang="cs-CZ" sz="1600" dirty="0" smtClean="0">
                <a:latin typeface="Times New Roman CE" pitchFamily="18" charset="-18"/>
              </a:rPr>
              <a:t>délka: 0,8 - 1m</a:t>
            </a:r>
          </a:p>
          <a:p>
            <a:pPr algn="just"/>
            <a:r>
              <a:rPr lang="cs-CZ" sz="1600" dirty="0" smtClean="0">
                <a:latin typeface="Times New Roman CE" pitchFamily="18" charset="-18"/>
              </a:rPr>
              <a:t>hmotnost: až 3,5 kg</a:t>
            </a:r>
          </a:p>
          <a:p>
            <a:pPr algn="just"/>
            <a:r>
              <a:rPr lang="cs-CZ" sz="1600" dirty="0" smtClean="0">
                <a:latin typeface="Times New Roman CE" pitchFamily="18" charset="-18"/>
              </a:rPr>
              <a:t>charakteristika: Kormorán velký je tažný pták. Plave na hladině, jeho dlouhý a na konci hákovitý zobák směřuje šikmo vzhůru. Taky se potápí a loví ryby. Plovací blána spojuje všechny čtyři prsty na noze. Hnízdo si staví na stromech v blízkosti vody. Hnízdí v koloniích. Rodiče krmí mláďata menšími rybami. Navzdory škodám způsobeným na </a:t>
            </a:r>
            <a:r>
              <a:rPr lang="cs-CZ" sz="1600" dirty="0" err="1" smtClean="0">
                <a:latin typeface="Times New Roman CE" pitchFamily="18" charset="-18"/>
              </a:rPr>
              <a:t>ry</a:t>
            </a:r>
            <a:r>
              <a:rPr lang="cs-CZ" sz="1600" dirty="0" smtClean="0">
                <a:latin typeface="Times New Roman CE" pitchFamily="18" charset="-18"/>
              </a:rPr>
              <a:t>-</a:t>
            </a:r>
            <a:r>
              <a:rPr lang="cs-CZ" sz="1600" dirty="0" err="1" smtClean="0">
                <a:latin typeface="Times New Roman CE" pitchFamily="18" charset="-18"/>
              </a:rPr>
              <a:t>bách</a:t>
            </a:r>
            <a:r>
              <a:rPr lang="cs-CZ" sz="1600" dirty="0" smtClean="0">
                <a:latin typeface="Times New Roman CE" pitchFamily="18" charset="-18"/>
              </a:rPr>
              <a:t> je v Česku zvláště chráněným dru-hem. První stálá kolonie kormoránů vznikla na jižní Moravě až v roce 1982. Od té doby počty hnízdících ptáků </a:t>
            </a:r>
            <a:r>
              <a:rPr lang="cs-CZ" sz="1600" dirty="0" smtClean="0">
                <a:latin typeface="Times New Roman CE" pitchFamily="18" charset="-18"/>
              </a:rPr>
              <a:t>              prudce </a:t>
            </a:r>
            <a:r>
              <a:rPr lang="cs-CZ" sz="1600" dirty="0" smtClean="0">
                <a:latin typeface="Times New Roman CE" pitchFamily="18" charset="-18"/>
              </a:rPr>
              <a:t>narůstají. Kormorán se může za potravou potopit i do 30 metrů.</a:t>
            </a:r>
          </a:p>
        </p:txBody>
      </p:sp>
      <p:sp>
        <p:nvSpPr>
          <p:cNvPr id="14" name="TextovéPole 13"/>
          <p:cNvSpPr txBox="1"/>
          <p:nvPr/>
        </p:nvSpPr>
        <p:spPr>
          <a:xfrm>
            <a:off x="467544" y="4941168"/>
            <a:ext cx="3744416" cy="923330"/>
          </a:xfrm>
          <a:prstGeom prst="rect">
            <a:avLst/>
          </a:prstGeom>
          <a:noFill/>
        </p:spPr>
        <p:txBody>
          <a:bodyPr wrap="square" rtlCol="0">
            <a:spAutoFit/>
          </a:bodyPr>
          <a:lstStyle/>
          <a:p>
            <a:r>
              <a:rPr lang="cs-CZ" dirty="0">
                <a:hlinkClick r:id="rId2"/>
              </a:rPr>
              <a:t>http://upload.wikimedia.org/wikipedia/commons/4/42/Phalacrocorax_carbo1.jpg</a:t>
            </a:r>
            <a:endParaRPr lang="cs-CZ" dirty="0"/>
          </a:p>
        </p:txBody>
      </p:sp>
      <p:pic>
        <p:nvPicPr>
          <p:cNvPr id="5" name="Zástupný symbol pro obsah 4"/>
          <p:cNvPicPr>
            <a:picLocks noGrp="1" noChangeAspect="1"/>
          </p:cNvPicPr>
          <p:nvPr>
            <p:ph sz="quarter" idx="1"/>
          </p:nvPr>
        </p:nvPicPr>
        <p:blipFill>
          <a:blip r:embed="rId3" cstate="print">
            <a:extLst>
              <a:ext uri="{28A0092B-C50C-407E-A947-70E740481C1C}">
                <a14:useLocalDpi xmlns:a14="http://schemas.microsoft.com/office/drawing/2010/main" xmlns="" val="0"/>
              </a:ext>
            </a:extLst>
          </a:blip>
          <a:stretch>
            <a:fillRect/>
          </a:stretch>
        </p:blipFill>
        <p:spPr>
          <a:xfrm>
            <a:off x="457200" y="1772816"/>
            <a:ext cx="3657600" cy="3004457"/>
          </a:xfr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Koroptev polní</a:t>
            </a:r>
            <a:endParaRPr lang="cs-CZ"/>
          </a:p>
        </p:txBody>
      </p:sp>
      <p:sp>
        <p:nvSpPr>
          <p:cNvPr id="4" name="Zástupný symbol pro obsah 3"/>
          <p:cNvSpPr>
            <a:spLocks noGrp="1"/>
          </p:cNvSpPr>
          <p:nvPr>
            <p:ph sz="quarter" idx="2"/>
          </p:nvPr>
        </p:nvSpPr>
        <p:spPr>
          <a:xfrm>
            <a:off x="4270248" y="1340768"/>
            <a:ext cx="3830144" cy="4572000"/>
          </a:xfrm>
        </p:spPr>
        <p:txBody>
          <a:bodyPr>
            <a:noAutofit/>
          </a:bodyPr>
          <a:lstStyle/>
          <a:p>
            <a:pPr algn="just"/>
            <a:r>
              <a:rPr lang="cs-CZ" sz="1600" dirty="0" smtClean="0">
                <a:latin typeface="Times New Roman CE" pitchFamily="18" charset="-18"/>
              </a:rPr>
              <a:t>řád: hrabaví</a:t>
            </a:r>
          </a:p>
          <a:p>
            <a:pPr algn="just"/>
            <a:r>
              <a:rPr lang="cs-CZ" sz="1600" dirty="0" smtClean="0">
                <a:latin typeface="Times New Roman CE" pitchFamily="18" charset="-18"/>
              </a:rPr>
              <a:t>délka: 31 cm</a:t>
            </a:r>
          </a:p>
          <a:p>
            <a:pPr algn="just"/>
            <a:r>
              <a:rPr lang="cs-CZ" sz="1600" dirty="0" smtClean="0">
                <a:latin typeface="Times New Roman CE" pitchFamily="18" charset="-18"/>
              </a:rPr>
              <a:t>hmotnost: 300 - 450 g</a:t>
            </a:r>
          </a:p>
          <a:p>
            <a:pPr algn="just"/>
            <a:r>
              <a:rPr lang="cs-CZ" sz="1600" dirty="0" smtClean="0">
                <a:latin typeface="Times New Roman CE" pitchFamily="18" charset="-18"/>
              </a:rPr>
              <a:t>charakteristika: Koroptev polní je pták zemědělské krajiny. Živí se a hnízdí v polích se zemědělskými plodinami i na pastvinách. Hlavu má žlutohnědou, prsa namodralá. Samec má na břiše nápadnou kaštanovou skvrnu podkovovitého tvaru. V zimě se koroptve vyskytují v hejnech po patnácti až dvaceti ptácích, ale </a:t>
            </a:r>
            <a:r>
              <a:rPr lang="cs-CZ" sz="1600" dirty="0" err="1" smtClean="0">
                <a:latin typeface="Times New Roman CE" pitchFamily="18" charset="-18"/>
              </a:rPr>
              <a:t>poz</a:t>
            </a:r>
            <a:r>
              <a:rPr lang="cs-CZ" sz="1600" dirty="0" smtClean="0">
                <a:latin typeface="Times New Roman CE" pitchFamily="18" charset="-18"/>
              </a:rPr>
              <a:t>-ději se hejna začnou dělit, protože kohoutci se stávají agresivnější a </a:t>
            </a:r>
            <a:r>
              <a:rPr lang="cs-CZ" sz="1600" dirty="0" err="1" smtClean="0">
                <a:latin typeface="Times New Roman CE" pitchFamily="18" charset="-18"/>
              </a:rPr>
              <a:t>dokon-ce</a:t>
            </a:r>
            <a:r>
              <a:rPr lang="cs-CZ" sz="1600" dirty="0" smtClean="0">
                <a:latin typeface="Times New Roman CE" pitchFamily="18" charset="-18"/>
              </a:rPr>
              <a:t> jeden s druhým bojují. Zpočátku dochází často ke změnám partnerů, ale brzy se obvykle ze samců a samic </a:t>
            </a:r>
            <a:r>
              <a:rPr lang="cs-CZ" sz="1600" dirty="0" err="1" smtClean="0">
                <a:latin typeface="Times New Roman CE" pitchFamily="18" charset="-18"/>
              </a:rPr>
              <a:t>vytvo</a:t>
            </a:r>
            <a:r>
              <a:rPr lang="cs-CZ" sz="1600" dirty="0" smtClean="0">
                <a:latin typeface="Times New Roman CE" pitchFamily="18" charset="-18"/>
              </a:rPr>
              <a:t>-ří stabilní páry z různých hejn.</a:t>
            </a:r>
          </a:p>
        </p:txBody>
      </p:sp>
      <p:pic>
        <p:nvPicPr>
          <p:cNvPr id="6" name="Zástupný symbol pro obsah 5"/>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468347" y="2060848"/>
            <a:ext cx="3668816" cy="2376264"/>
          </a:xfrm>
        </p:spPr>
      </p:pic>
      <p:sp>
        <p:nvSpPr>
          <p:cNvPr id="7" name="Obdélník 6"/>
          <p:cNvSpPr/>
          <p:nvPr/>
        </p:nvSpPr>
        <p:spPr>
          <a:xfrm>
            <a:off x="395536" y="4725144"/>
            <a:ext cx="3923928" cy="923330"/>
          </a:xfrm>
          <a:prstGeom prst="rect">
            <a:avLst/>
          </a:prstGeom>
        </p:spPr>
        <p:txBody>
          <a:bodyPr wrap="square">
            <a:spAutoFit/>
          </a:bodyPr>
          <a:lstStyle/>
          <a:p>
            <a:r>
              <a:rPr lang="cs-CZ" dirty="0">
                <a:hlinkClick r:id="rId3"/>
              </a:rPr>
              <a:t>http://upload.wikimedia.org/wikipedia/commons/6/6f/Perdix_perdix_%28Marek_Szczepanek%29.jpg</a:t>
            </a:r>
            <a:endParaRPr lang="cs-CZ"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Kos černý</a:t>
            </a:r>
            <a:endParaRPr lang="cs-CZ"/>
          </a:p>
        </p:txBody>
      </p:sp>
      <p:sp>
        <p:nvSpPr>
          <p:cNvPr id="4" name="Zástupný symbol pro obsah 3"/>
          <p:cNvSpPr>
            <a:spLocks noGrp="1"/>
          </p:cNvSpPr>
          <p:nvPr>
            <p:ph sz="quarter" idx="2"/>
          </p:nvPr>
        </p:nvSpPr>
        <p:spPr>
          <a:xfrm>
            <a:off x="4355976" y="1600200"/>
            <a:ext cx="3672408" cy="4349080"/>
          </a:xfrm>
        </p:spPr>
        <p:txBody>
          <a:bodyPr>
            <a:normAutofit fontScale="92500" lnSpcReduction="10000"/>
          </a:bodyPr>
          <a:lstStyle/>
          <a:p>
            <a:pPr algn="just"/>
            <a:r>
              <a:rPr lang="cs-CZ" dirty="0" smtClean="0">
                <a:latin typeface="Times New Roman CE" pitchFamily="18" charset="-18"/>
              </a:rPr>
              <a:t>řád: pěvci</a:t>
            </a:r>
          </a:p>
          <a:p>
            <a:pPr algn="just"/>
            <a:r>
              <a:rPr lang="cs-CZ" dirty="0" smtClean="0">
                <a:latin typeface="Times New Roman CE" pitchFamily="18" charset="-18"/>
              </a:rPr>
              <a:t>délka: 24 - 25 cm</a:t>
            </a:r>
          </a:p>
          <a:p>
            <a:pPr algn="just"/>
            <a:r>
              <a:rPr lang="cs-CZ" dirty="0" smtClean="0">
                <a:latin typeface="Times New Roman CE" pitchFamily="18" charset="-18"/>
              </a:rPr>
              <a:t>charakteristika: Sameček má zcela černé opeření a jasně oranžový zobák. Pronáší především večer svůj melo-</a:t>
            </a:r>
            <a:r>
              <a:rPr lang="cs-CZ" dirty="0" err="1" smtClean="0">
                <a:latin typeface="Times New Roman CE" pitchFamily="18" charset="-18"/>
              </a:rPr>
              <a:t>dický</a:t>
            </a:r>
            <a:r>
              <a:rPr lang="cs-CZ" dirty="0" smtClean="0">
                <a:latin typeface="Times New Roman CE" pitchFamily="18" charset="-18"/>
              </a:rPr>
              <a:t> zpěv z nějakého </a:t>
            </a:r>
            <a:r>
              <a:rPr lang="cs-CZ" dirty="0" err="1" smtClean="0">
                <a:latin typeface="Times New Roman CE" pitchFamily="18" charset="-18"/>
              </a:rPr>
              <a:t>vyč-nívajícího</a:t>
            </a:r>
            <a:r>
              <a:rPr lang="cs-CZ" dirty="0" smtClean="0">
                <a:latin typeface="Times New Roman CE" pitchFamily="18" charset="-18"/>
              </a:rPr>
              <a:t> místa. Známé je také kosí vábení </a:t>
            </a:r>
            <a:r>
              <a:rPr lang="cs-CZ" kern="2200" spc="-100" dirty="0" smtClean="0">
                <a:latin typeface="Times New Roman CE" pitchFamily="18" charset="-18"/>
              </a:rPr>
              <a:t>"</a:t>
            </a:r>
            <a:r>
              <a:rPr lang="cs-CZ" kern="2200" spc="-100" dirty="0" err="1" smtClean="0">
                <a:latin typeface="Times New Roman CE" pitchFamily="18" charset="-18"/>
              </a:rPr>
              <a:t>tšak</a:t>
            </a:r>
            <a:r>
              <a:rPr lang="cs-CZ" kern="2200" spc="-100" dirty="0" smtClean="0">
                <a:latin typeface="Times New Roman CE" pitchFamily="18" charset="-18"/>
              </a:rPr>
              <a:t> - </a:t>
            </a:r>
            <a:r>
              <a:rPr lang="cs-CZ" kern="2200" spc="-100" dirty="0" err="1" smtClean="0">
                <a:latin typeface="Times New Roman CE" pitchFamily="18" charset="-18"/>
              </a:rPr>
              <a:t>tšak</a:t>
            </a:r>
            <a:r>
              <a:rPr lang="cs-CZ" kern="2200" spc="-100" dirty="0" smtClean="0">
                <a:latin typeface="Times New Roman CE" pitchFamily="18" charset="-18"/>
              </a:rPr>
              <a:t>"</a:t>
            </a:r>
            <a:r>
              <a:rPr lang="cs-CZ" dirty="0" smtClean="0">
                <a:latin typeface="Times New Roman CE" pitchFamily="18" charset="-18"/>
              </a:rPr>
              <a:t>, jímž se ptáci ozývají, když se chystají k nocování. Živí se bobulemi a dalšími plody, žížalami a hmyzem.</a:t>
            </a:r>
          </a:p>
        </p:txBody>
      </p:sp>
      <p:pic>
        <p:nvPicPr>
          <p:cNvPr id="3" name="Obrázek 2"/>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648072" y="1844824"/>
            <a:ext cx="3635896" cy="2565958"/>
          </a:xfrm>
          <a:prstGeom prst="rect">
            <a:avLst/>
          </a:prstGeom>
        </p:spPr>
      </p:pic>
      <p:sp>
        <p:nvSpPr>
          <p:cNvPr id="6" name="Obdélník 5"/>
          <p:cNvSpPr/>
          <p:nvPr/>
        </p:nvSpPr>
        <p:spPr>
          <a:xfrm>
            <a:off x="648072" y="4653136"/>
            <a:ext cx="3635896" cy="646331"/>
          </a:xfrm>
          <a:prstGeom prst="rect">
            <a:avLst/>
          </a:prstGeom>
        </p:spPr>
        <p:txBody>
          <a:bodyPr wrap="square">
            <a:spAutoFit/>
          </a:bodyPr>
          <a:lstStyle/>
          <a:p>
            <a:r>
              <a:rPr lang="cs-CZ" dirty="0">
                <a:hlinkClick r:id="rId3"/>
              </a:rPr>
              <a:t>http://upload.wikimedia.org/wikipedia/commons/f/fc/Kos_cerny.jpg</a:t>
            </a:r>
            <a:endParaRPr lang="cs-CZ"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Kukačka obecná</a:t>
            </a:r>
            <a:endParaRPr lang="cs-CZ"/>
          </a:p>
        </p:txBody>
      </p:sp>
      <p:sp>
        <p:nvSpPr>
          <p:cNvPr id="4" name="Zástupný symbol pro obsah 3"/>
          <p:cNvSpPr>
            <a:spLocks noGrp="1"/>
          </p:cNvSpPr>
          <p:nvPr>
            <p:ph sz="quarter" idx="2"/>
          </p:nvPr>
        </p:nvSpPr>
        <p:spPr>
          <a:xfrm>
            <a:off x="4355976" y="1628800"/>
            <a:ext cx="3499864" cy="4421088"/>
          </a:xfrm>
        </p:spPr>
        <p:txBody>
          <a:bodyPr>
            <a:noAutofit/>
          </a:bodyPr>
          <a:lstStyle/>
          <a:p>
            <a:pPr algn="just"/>
            <a:r>
              <a:rPr lang="cs-CZ" sz="1600" smtClean="0">
                <a:latin typeface="Times New Roman CE" pitchFamily="18" charset="-18"/>
              </a:rPr>
              <a:t>řád: kukačky</a:t>
            </a:r>
          </a:p>
          <a:p>
            <a:pPr algn="just"/>
            <a:r>
              <a:rPr lang="cs-CZ" sz="1600" smtClean="0">
                <a:latin typeface="Times New Roman CE" pitchFamily="18" charset="-18"/>
              </a:rPr>
              <a:t>délka:33 cm - 34 cm</a:t>
            </a:r>
          </a:p>
          <a:p>
            <a:pPr algn="just"/>
            <a:r>
              <a:rPr lang="cs-CZ" sz="1600" smtClean="0">
                <a:latin typeface="Times New Roman CE" pitchFamily="18" charset="-18"/>
              </a:rPr>
              <a:t>charakteristika: Kukačka je štíhlý, středně velký pták s dlouhým </a:t>
            </a:r>
            <a:r>
              <a:rPr lang="cs-CZ" sz="1600" err="1" smtClean="0">
                <a:latin typeface="Times New Roman CE" pitchFamily="18" charset="-18"/>
              </a:rPr>
              <a:t>oca</a:t>
            </a:r>
            <a:r>
              <a:rPr lang="cs-CZ" sz="1600" smtClean="0">
                <a:latin typeface="Times New Roman CE" pitchFamily="18" charset="-18"/>
              </a:rPr>
              <a:t>-sem a křídly. Na hřbetní straně má kukačka peří popelavě šedé. </a:t>
            </a:r>
            <a:r>
              <a:rPr lang="cs-CZ" sz="1600" err="1" smtClean="0">
                <a:latin typeface="Times New Roman CE" pitchFamily="18" charset="-18"/>
              </a:rPr>
              <a:t>Zbarve</a:t>
            </a:r>
            <a:r>
              <a:rPr lang="cs-CZ" sz="1600" smtClean="0">
                <a:latin typeface="Times New Roman CE" pitchFamily="18" charset="-18"/>
              </a:rPr>
              <a:t>-ním se podobá krahujci. Žije zej-</a:t>
            </a:r>
            <a:r>
              <a:rPr lang="cs-CZ" sz="1600" err="1" smtClean="0">
                <a:latin typeface="Times New Roman CE" pitchFamily="18" charset="-18"/>
              </a:rPr>
              <a:t>ména</a:t>
            </a:r>
            <a:r>
              <a:rPr lang="cs-CZ" sz="1600" smtClean="0">
                <a:latin typeface="Times New Roman CE" pitchFamily="18" charset="-18"/>
              </a:rPr>
              <a:t> v lesích, často poletuje i na otevřená prostranství. Kukačky svá vejce vkládají do hnízd jiných ptáků, vlastní hnízda nestaví. Živí se přede-vším hmyzem. Velmi ráda má velké brouky, housenky a motýly. </a:t>
            </a:r>
            <a:r>
              <a:rPr lang="cs-CZ" sz="1600" kern="1600" spc="-100" smtClean="0">
                <a:latin typeface="Times New Roman CE" pitchFamily="18" charset="-18"/>
              </a:rPr>
              <a:t>Samec se ozývá výrazným a charakteristickým kuku, samice hlasitým </a:t>
            </a:r>
            <a:r>
              <a:rPr lang="cs-CZ" sz="1600" kern="1600" spc="-100" err="1" smtClean="0">
                <a:latin typeface="Times New Roman CE" pitchFamily="18" charset="-18"/>
              </a:rPr>
              <a:t>bi-bi-bi</a:t>
            </a:r>
            <a:r>
              <a:rPr lang="cs-CZ" sz="1600" kern="1600" spc="-100" smtClean="0">
                <a:latin typeface="Times New Roman CE" pitchFamily="18" charset="-18"/>
              </a:rPr>
              <a:t>.</a:t>
            </a:r>
            <a:endParaRPr lang="cs-CZ" sz="1600" kern="1600" spc="-100">
              <a:latin typeface="Times New Roman CE" pitchFamily="18" charset="-18"/>
            </a:endParaRPr>
          </a:p>
        </p:txBody>
      </p:sp>
      <p:pic>
        <p:nvPicPr>
          <p:cNvPr id="6" name="Zástupný symbol pro obsah 5"/>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457200" y="1998712"/>
            <a:ext cx="3657600" cy="2438400"/>
          </a:xfrm>
        </p:spPr>
      </p:pic>
      <p:sp>
        <p:nvSpPr>
          <p:cNvPr id="7" name="Obdélník 6"/>
          <p:cNvSpPr/>
          <p:nvPr/>
        </p:nvSpPr>
        <p:spPr>
          <a:xfrm>
            <a:off x="395536" y="4581128"/>
            <a:ext cx="3779912" cy="1200329"/>
          </a:xfrm>
          <a:prstGeom prst="rect">
            <a:avLst/>
          </a:prstGeom>
        </p:spPr>
        <p:txBody>
          <a:bodyPr wrap="square">
            <a:spAutoFit/>
          </a:bodyPr>
          <a:lstStyle/>
          <a:p>
            <a:r>
              <a:rPr lang="cs-CZ" dirty="0">
                <a:hlinkClick r:id="rId3"/>
              </a:rPr>
              <a:t>http://upload.wikimedia.org/wikipedia/commons/4/4f/Kuckuck_%28Cuculus_canorus%29_by_Tim_Peukert.jpg</a:t>
            </a:r>
            <a:endParaRPr lang="cs-CZ"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76808" y="274638"/>
            <a:ext cx="7467600" cy="850106"/>
          </a:xfrm>
        </p:spPr>
        <p:txBody>
          <a:bodyPr/>
          <a:lstStyle/>
          <a:p>
            <a:r>
              <a:rPr lang="cs-CZ" dirty="0" smtClean="0"/>
              <a:t>Labuť velká</a:t>
            </a:r>
            <a:endParaRPr lang="cs-CZ" dirty="0"/>
          </a:p>
        </p:txBody>
      </p:sp>
      <p:sp>
        <p:nvSpPr>
          <p:cNvPr id="4" name="Zástupný symbol pro obsah 3"/>
          <p:cNvSpPr>
            <a:spLocks noGrp="1"/>
          </p:cNvSpPr>
          <p:nvPr>
            <p:ph sz="quarter" idx="2"/>
          </p:nvPr>
        </p:nvSpPr>
        <p:spPr>
          <a:xfrm>
            <a:off x="4355976" y="1268760"/>
            <a:ext cx="3744416" cy="4860032"/>
          </a:xfrm>
        </p:spPr>
        <p:txBody>
          <a:bodyPr>
            <a:noAutofit/>
          </a:bodyPr>
          <a:lstStyle/>
          <a:p>
            <a:pPr algn="just"/>
            <a:r>
              <a:rPr lang="cs-CZ" sz="1600" dirty="0" smtClean="0">
                <a:latin typeface="Times New Roman CE" pitchFamily="18" charset="-18"/>
              </a:rPr>
              <a:t>řád: </a:t>
            </a:r>
            <a:r>
              <a:rPr lang="cs-CZ" sz="1600" dirty="0" err="1" smtClean="0">
                <a:latin typeface="Times New Roman CE" pitchFamily="18" charset="-18"/>
              </a:rPr>
              <a:t>vrubozubí</a:t>
            </a:r>
            <a:endParaRPr lang="cs-CZ" sz="1600" dirty="0" smtClean="0">
              <a:latin typeface="Times New Roman CE" pitchFamily="18" charset="-18"/>
            </a:endParaRPr>
          </a:p>
          <a:p>
            <a:pPr algn="just"/>
            <a:r>
              <a:rPr lang="cs-CZ" sz="1600" dirty="0" smtClean="0">
                <a:latin typeface="Times New Roman CE" pitchFamily="18" charset="-18"/>
              </a:rPr>
              <a:t>délka: 1,5 m</a:t>
            </a:r>
          </a:p>
          <a:p>
            <a:pPr algn="just"/>
            <a:r>
              <a:rPr lang="cs-CZ" sz="1600" dirty="0" smtClean="0">
                <a:latin typeface="Times New Roman CE" pitchFamily="18" charset="-18"/>
              </a:rPr>
              <a:t>hmotnost: 12 kg</a:t>
            </a:r>
          </a:p>
          <a:p>
            <a:pPr algn="just"/>
            <a:r>
              <a:rPr lang="cs-CZ" sz="1600" dirty="0" smtClean="0">
                <a:latin typeface="Times New Roman CE" pitchFamily="18" charset="-18"/>
              </a:rPr>
              <a:t>charakteristika: Labuť velká patří mezi naše největší ptáky. Má dlouhé, bíle zbarvené tělo s krátkým ocasem, černý-mi nohami, obloukovitě zahnutým štíhlým krkem a oranžovým zobákem s hrbolem na kořeni, který je u samce viditelně větší než u samice.</a:t>
            </a:r>
          </a:p>
          <a:p>
            <a:pPr algn="just"/>
            <a:r>
              <a:rPr lang="cs-CZ" sz="1600" dirty="0" smtClean="0">
                <a:latin typeface="Times New Roman CE" pitchFamily="18" charset="-18"/>
              </a:rPr>
              <a:t>Mláďata v prachovém peří jsou šedobílá, mladí ptáci jsou hnědošedí s černým zobákem bez hrbolu. Labuť létá s pomalými údery křídel a nataženým krkem. Živí se zejména vodními rostli-</a:t>
            </a:r>
            <a:r>
              <a:rPr lang="cs-CZ" sz="1600" dirty="0" err="1" smtClean="0">
                <a:latin typeface="Times New Roman CE" pitchFamily="18" charset="-18"/>
              </a:rPr>
              <a:t>nami</a:t>
            </a:r>
            <a:r>
              <a:rPr lang="cs-CZ" sz="1600" dirty="0" smtClean="0">
                <a:latin typeface="Times New Roman CE" pitchFamily="18" charset="-18"/>
              </a:rPr>
              <a:t>, občas starým pečivem, které jí lidé házejí do vody. Labutí páry </a:t>
            </a:r>
            <a:r>
              <a:rPr lang="cs-CZ" sz="1600" dirty="0" err="1" smtClean="0">
                <a:latin typeface="Times New Roman CE" pitchFamily="18" charset="-18"/>
              </a:rPr>
              <a:t>zůstá-vají</a:t>
            </a:r>
            <a:r>
              <a:rPr lang="cs-CZ" sz="1600" dirty="0" smtClean="0">
                <a:latin typeface="Times New Roman CE" pitchFamily="18" charset="-18"/>
              </a:rPr>
              <a:t> po celý život spolu.</a:t>
            </a:r>
          </a:p>
        </p:txBody>
      </p:sp>
      <p:pic>
        <p:nvPicPr>
          <p:cNvPr id="5" name="Zástupný symbol pro obsah 4"/>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899592" y="1340768"/>
            <a:ext cx="2667744" cy="3556992"/>
          </a:xfrm>
        </p:spPr>
      </p:pic>
      <p:sp>
        <p:nvSpPr>
          <p:cNvPr id="6" name="Obdélník 5"/>
          <p:cNvSpPr/>
          <p:nvPr/>
        </p:nvSpPr>
        <p:spPr>
          <a:xfrm>
            <a:off x="395536" y="5013176"/>
            <a:ext cx="3635896" cy="923330"/>
          </a:xfrm>
          <a:prstGeom prst="rect">
            <a:avLst/>
          </a:prstGeom>
        </p:spPr>
        <p:txBody>
          <a:bodyPr wrap="square">
            <a:spAutoFit/>
          </a:bodyPr>
          <a:lstStyle/>
          <a:p>
            <a:r>
              <a:rPr lang="cs-CZ" dirty="0">
                <a:hlinkClick r:id="rId3"/>
              </a:rPr>
              <a:t>http://upload.wikimedia.org/wikipedia/commons/1/11/Two_Swans_In_Water.jpg</a:t>
            </a:r>
            <a:endParaRPr lang="cs-CZ"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Ledňáček říční</a:t>
            </a:r>
            <a:endParaRPr lang="cs-CZ"/>
          </a:p>
        </p:txBody>
      </p:sp>
      <p:sp>
        <p:nvSpPr>
          <p:cNvPr id="4" name="Zástupný symbol pro obsah 3"/>
          <p:cNvSpPr>
            <a:spLocks noGrp="1"/>
          </p:cNvSpPr>
          <p:nvPr>
            <p:ph sz="quarter" idx="2"/>
          </p:nvPr>
        </p:nvSpPr>
        <p:spPr>
          <a:xfrm>
            <a:off x="4427984" y="1600200"/>
            <a:ext cx="3672408" cy="4349080"/>
          </a:xfrm>
        </p:spPr>
        <p:txBody>
          <a:bodyPr>
            <a:normAutofit fontScale="92500" lnSpcReduction="20000"/>
          </a:bodyPr>
          <a:lstStyle/>
          <a:p>
            <a:pPr algn="just"/>
            <a:r>
              <a:rPr lang="cs-CZ" smtClean="0">
                <a:latin typeface="Times New Roman CE" pitchFamily="18" charset="-18"/>
              </a:rPr>
              <a:t>řád: </a:t>
            </a:r>
            <a:r>
              <a:rPr lang="cs-CZ" err="1" smtClean="0">
                <a:latin typeface="Times New Roman CE" pitchFamily="18" charset="-18"/>
              </a:rPr>
              <a:t>srostloprstí</a:t>
            </a:r>
            <a:endParaRPr lang="cs-CZ" smtClean="0">
              <a:latin typeface="Times New Roman CE" pitchFamily="18" charset="-18"/>
            </a:endParaRPr>
          </a:p>
          <a:p>
            <a:pPr algn="just"/>
            <a:r>
              <a:rPr lang="cs-CZ" smtClean="0">
                <a:latin typeface="Times New Roman CE" pitchFamily="18" charset="-18"/>
              </a:rPr>
              <a:t>délka: 16 cm</a:t>
            </a:r>
          </a:p>
          <a:p>
            <a:pPr algn="just"/>
            <a:r>
              <a:rPr lang="cs-CZ" smtClean="0">
                <a:latin typeface="Times New Roman CE" pitchFamily="18" charset="-18"/>
              </a:rPr>
              <a:t>hmotnost: 35 g</a:t>
            </a:r>
          </a:p>
          <a:p>
            <a:pPr algn="just"/>
            <a:r>
              <a:rPr lang="cs-CZ" smtClean="0">
                <a:latin typeface="Times New Roman CE" pitchFamily="18" charset="-18"/>
              </a:rPr>
              <a:t>charakteristika: Ledňáček říční je malý, rychlý a velmi aktivní pták s živě </a:t>
            </a:r>
            <a:r>
              <a:rPr lang="cs-CZ" err="1" smtClean="0">
                <a:latin typeface="Times New Roman CE" pitchFamily="18" charset="-18"/>
              </a:rPr>
              <a:t>zbarve-ným</a:t>
            </a:r>
            <a:r>
              <a:rPr lang="cs-CZ" smtClean="0">
                <a:latin typeface="Times New Roman CE" pitchFamily="18" charset="-18"/>
              </a:rPr>
              <a:t> opeřením. Jeho </a:t>
            </a:r>
            <a:r>
              <a:rPr lang="cs-CZ" err="1" smtClean="0">
                <a:latin typeface="Times New Roman CE" pitchFamily="18" charset="-18"/>
              </a:rPr>
              <a:t>veli</a:t>
            </a:r>
            <a:r>
              <a:rPr lang="cs-CZ" smtClean="0">
                <a:latin typeface="Times New Roman CE" pitchFamily="18" charset="-18"/>
              </a:rPr>
              <a:t>-kost i zbarvení jsou růz</a:t>
            </a:r>
            <a:r>
              <a:rPr lang="cs-CZ">
                <a:latin typeface="Times New Roman CE" pitchFamily="18" charset="-18"/>
              </a:rPr>
              <a:t>n</a:t>
            </a:r>
            <a:r>
              <a:rPr lang="cs-CZ" smtClean="0">
                <a:latin typeface="Times New Roman CE" pitchFamily="18" charset="-18"/>
              </a:rPr>
              <a:t>é, podle výskytu. Žije přede-vším v ústí řek. Hlavní po-travou ledňáčka jsou malé rybky, pro které se </a:t>
            </a:r>
            <a:r>
              <a:rPr lang="cs-CZ" err="1" smtClean="0">
                <a:latin typeface="Times New Roman CE" pitchFamily="18" charset="-18"/>
              </a:rPr>
              <a:t>střem</a:t>
            </a:r>
            <a:r>
              <a:rPr lang="cs-CZ" smtClean="0">
                <a:latin typeface="Times New Roman CE" pitchFamily="18" charset="-18"/>
              </a:rPr>
              <a:t>-hlav potápí, doplňuje ho </a:t>
            </a:r>
            <a:r>
              <a:rPr lang="cs-CZ" err="1" smtClean="0">
                <a:latin typeface="Times New Roman CE" pitchFamily="18" charset="-18"/>
              </a:rPr>
              <a:t>ko-rýši</a:t>
            </a:r>
            <a:r>
              <a:rPr lang="cs-CZ" smtClean="0">
                <a:latin typeface="Times New Roman CE" pitchFamily="18" charset="-18"/>
              </a:rPr>
              <a:t>, obojživelníky a </a:t>
            </a:r>
            <a:r>
              <a:rPr lang="cs-CZ" err="1" smtClean="0">
                <a:latin typeface="Times New Roman CE" pitchFamily="18" charset="-18"/>
              </a:rPr>
              <a:t>hmy</a:t>
            </a:r>
            <a:r>
              <a:rPr lang="cs-CZ" smtClean="0">
                <a:latin typeface="Times New Roman CE" pitchFamily="18" charset="-18"/>
              </a:rPr>
              <a:t>-zem.</a:t>
            </a:r>
          </a:p>
        </p:txBody>
      </p:sp>
      <p:pic>
        <p:nvPicPr>
          <p:cNvPr id="5" name="Zástupný symbol pro obsah 4"/>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457200" y="1700808"/>
            <a:ext cx="3657600" cy="2743200"/>
          </a:xfrm>
        </p:spPr>
      </p:pic>
      <p:sp>
        <p:nvSpPr>
          <p:cNvPr id="6" name="Obdélník 5"/>
          <p:cNvSpPr/>
          <p:nvPr/>
        </p:nvSpPr>
        <p:spPr>
          <a:xfrm>
            <a:off x="395536" y="4665910"/>
            <a:ext cx="3779912" cy="923330"/>
          </a:xfrm>
          <a:prstGeom prst="rect">
            <a:avLst/>
          </a:prstGeom>
        </p:spPr>
        <p:txBody>
          <a:bodyPr wrap="square">
            <a:spAutoFit/>
          </a:bodyPr>
          <a:lstStyle/>
          <a:p>
            <a:r>
              <a:rPr lang="cs-CZ" dirty="0">
                <a:hlinkClick r:id="rId3"/>
              </a:rPr>
              <a:t>http://upload.wikimedia.org/wikipedia/commons/f/f1/Alcedo_atthis_2_%28Lukasz_Lukasik%29.jpg</a:t>
            </a:r>
            <a:endParaRPr lang="cs-CZ"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Lyska černá</a:t>
            </a:r>
            <a:endParaRPr lang="cs-CZ"/>
          </a:p>
        </p:txBody>
      </p:sp>
      <p:sp>
        <p:nvSpPr>
          <p:cNvPr id="4" name="Zástupný symbol pro obsah 3"/>
          <p:cNvSpPr>
            <a:spLocks noGrp="1"/>
          </p:cNvSpPr>
          <p:nvPr>
            <p:ph sz="quarter" idx="2"/>
          </p:nvPr>
        </p:nvSpPr>
        <p:spPr>
          <a:xfrm>
            <a:off x="4499992" y="1268760"/>
            <a:ext cx="3427856" cy="4565104"/>
          </a:xfrm>
        </p:spPr>
        <p:txBody>
          <a:bodyPr wrap="square" lIns="0" tIns="0" rIns="0" bIns="0">
            <a:noAutofit/>
          </a:bodyPr>
          <a:lstStyle/>
          <a:p>
            <a:pPr algn="just"/>
            <a:r>
              <a:rPr lang="cs-CZ" sz="1600" dirty="0" smtClean="0">
                <a:latin typeface="Times New Roman CE" pitchFamily="18" charset="-18"/>
              </a:rPr>
              <a:t>řád: krátkokřídlí</a:t>
            </a:r>
          </a:p>
          <a:p>
            <a:pPr algn="just"/>
            <a:r>
              <a:rPr lang="cs-CZ" sz="1600" dirty="0" smtClean="0">
                <a:latin typeface="Times New Roman CE" pitchFamily="18" charset="-18"/>
              </a:rPr>
              <a:t>délka: 36 - 39 cm</a:t>
            </a:r>
          </a:p>
          <a:p>
            <a:pPr algn="just"/>
            <a:r>
              <a:rPr lang="cs-CZ" sz="1600" dirty="0" smtClean="0">
                <a:latin typeface="Times New Roman CE" pitchFamily="18" charset="-18"/>
              </a:rPr>
              <a:t>hmotnost: 0,3 - 1,2 kg</a:t>
            </a:r>
          </a:p>
          <a:p>
            <a:pPr algn="just"/>
            <a:r>
              <a:rPr lang="cs-CZ" sz="1600" dirty="0" smtClean="0">
                <a:latin typeface="Times New Roman CE" pitchFamily="18" charset="-18"/>
              </a:rPr>
              <a:t>charakteristika: Lyska černá je středně velký </a:t>
            </a:r>
            <a:r>
              <a:rPr lang="cs-CZ" sz="1600" dirty="0" err="1" smtClean="0">
                <a:latin typeface="Times New Roman CE" pitchFamily="18" charset="-18"/>
              </a:rPr>
              <a:t>plovavý</a:t>
            </a:r>
            <a:r>
              <a:rPr lang="cs-CZ" sz="1600" dirty="0" smtClean="0">
                <a:latin typeface="Times New Roman CE" pitchFamily="18" charset="-18"/>
              </a:rPr>
              <a:t> pták. Má robustní tělo celé porostlé lesklým černým peřím. Odlišné barvy je pouze bílý </a:t>
            </a:r>
            <a:r>
              <a:rPr lang="cs-CZ" sz="1600" dirty="0" err="1" smtClean="0">
                <a:latin typeface="Times New Roman CE" pitchFamily="18" charset="-18"/>
              </a:rPr>
              <a:t>zašpi-čatělý</a:t>
            </a:r>
            <a:r>
              <a:rPr lang="cs-CZ" sz="1600" dirty="0" smtClean="0">
                <a:latin typeface="Times New Roman CE" pitchFamily="18" charset="-18"/>
              </a:rPr>
              <a:t> zobák a čelní štítek, červené oči a šedé končetiny, na kterých nemá plovací blány, ale pouze kožní lem. Při plavání lyska kývá hlavou střídavě dopředu a dozadu a před potopením provádí jakousi „šipku“. Lyska černá patří mezi poměrně hlučné ptáky s bohatou škálou zvuků. Nejvíce se ozývá při hnízdění nebo vyplašení - samice se ozývá chraptivým „</a:t>
            </a:r>
            <a:r>
              <a:rPr lang="cs-CZ" sz="1600" dirty="0" err="1" smtClean="0">
                <a:latin typeface="Times New Roman CE" pitchFamily="18" charset="-18"/>
              </a:rPr>
              <a:t>kev</a:t>
            </a:r>
            <a:r>
              <a:rPr lang="cs-CZ" sz="1600" dirty="0" smtClean="0">
                <a:latin typeface="Times New Roman CE" pitchFamily="18" charset="-18"/>
              </a:rPr>
              <a:t>“ a samec ostrým „</a:t>
            </a:r>
            <a:r>
              <a:rPr lang="cs-CZ" sz="1600" dirty="0" err="1" smtClean="0">
                <a:latin typeface="Times New Roman CE" pitchFamily="18" charset="-18"/>
              </a:rPr>
              <a:t>pix</a:t>
            </a:r>
            <a:r>
              <a:rPr lang="cs-CZ" sz="1600" dirty="0" smtClean="0">
                <a:latin typeface="Times New Roman CE" pitchFamily="18" charset="-18"/>
              </a:rPr>
              <a:t>“ nebo „</a:t>
            </a:r>
            <a:r>
              <a:rPr lang="cs-CZ" sz="1600" dirty="0" err="1" smtClean="0">
                <a:latin typeface="Times New Roman CE" pitchFamily="18" charset="-18"/>
              </a:rPr>
              <a:t>psssi</a:t>
            </a:r>
            <a:r>
              <a:rPr lang="cs-CZ" sz="1600" dirty="0" smtClean="0">
                <a:latin typeface="Times New Roman CE" pitchFamily="18" charset="-18"/>
              </a:rPr>
              <a:t>“.</a:t>
            </a:r>
          </a:p>
        </p:txBody>
      </p:sp>
      <p:pic>
        <p:nvPicPr>
          <p:cNvPr id="6" name="Zástupný symbol pro obsah 5"/>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457200" y="2132856"/>
            <a:ext cx="3657600" cy="2286000"/>
          </a:xfrm>
        </p:spPr>
      </p:pic>
      <p:sp>
        <p:nvSpPr>
          <p:cNvPr id="7" name="Obdélník 6"/>
          <p:cNvSpPr/>
          <p:nvPr/>
        </p:nvSpPr>
        <p:spPr>
          <a:xfrm>
            <a:off x="395536" y="4737918"/>
            <a:ext cx="3779912" cy="923330"/>
          </a:xfrm>
          <a:prstGeom prst="rect">
            <a:avLst/>
          </a:prstGeom>
        </p:spPr>
        <p:txBody>
          <a:bodyPr wrap="square">
            <a:spAutoFit/>
          </a:bodyPr>
          <a:lstStyle/>
          <a:p>
            <a:r>
              <a:rPr lang="cs-CZ" dirty="0">
                <a:hlinkClick r:id="rId3"/>
              </a:rPr>
              <a:t>http://upload.wikimedia.org/wikipedia/commons/c/cb/Bl%C3%A4sshuhn_Fulica_atra_2_Richard_Bartz.jpg</a:t>
            </a:r>
            <a:endParaRPr lang="cs-CZ"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Orel mořský</a:t>
            </a:r>
            <a:endParaRPr lang="cs-CZ"/>
          </a:p>
        </p:txBody>
      </p:sp>
      <p:sp>
        <p:nvSpPr>
          <p:cNvPr id="4" name="Zástupný symbol pro obsah 3"/>
          <p:cNvSpPr>
            <a:spLocks noGrp="1"/>
          </p:cNvSpPr>
          <p:nvPr>
            <p:ph sz="quarter" idx="2"/>
          </p:nvPr>
        </p:nvSpPr>
        <p:spPr>
          <a:xfrm>
            <a:off x="4427984" y="1600200"/>
            <a:ext cx="3672408" cy="4636907"/>
          </a:xfrm>
        </p:spPr>
        <p:txBody>
          <a:bodyPr lIns="0" tIns="0" rIns="0" bIns="0">
            <a:normAutofit/>
          </a:bodyPr>
          <a:lstStyle/>
          <a:p>
            <a:pPr algn="just"/>
            <a:r>
              <a:rPr lang="cs-CZ" sz="1600" dirty="0" smtClean="0">
                <a:latin typeface="Times New Roman CE" pitchFamily="18" charset="-18"/>
              </a:rPr>
              <a:t>řád: dravci</a:t>
            </a:r>
          </a:p>
          <a:p>
            <a:pPr algn="just"/>
            <a:r>
              <a:rPr lang="cs-CZ" sz="1600" dirty="0" smtClean="0">
                <a:latin typeface="Times New Roman CE" pitchFamily="18" charset="-18"/>
              </a:rPr>
              <a:t>délka: 69 - 92cm</a:t>
            </a:r>
          </a:p>
          <a:p>
            <a:pPr algn="just"/>
            <a:r>
              <a:rPr lang="cs-CZ" sz="1600" dirty="0" smtClean="0">
                <a:latin typeface="Times New Roman CE" pitchFamily="18" charset="-18"/>
              </a:rPr>
              <a:t>hmotnost: od 4kg do 7kg </a:t>
            </a:r>
          </a:p>
          <a:p>
            <a:pPr algn="just"/>
            <a:r>
              <a:rPr lang="cs-CZ" sz="1600" dirty="0" smtClean="0">
                <a:latin typeface="Times New Roman CE" pitchFamily="18" charset="-18"/>
              </a:rPr>
              <a:t>rozpětí křídel: až 2,5m</a:t>
            </a:r>
          </a:p>
          <a:p>
            <a:pPr algn="just"/>
            <a:r>
              <a:rPr lang="cs-CZ" sz="1600" dirty="0" smtClean="0">
                <a:latin typeface="Times New Roman CE" pitchFamily="18" charset="-18"/>
              </a:rPr>
              <a:t>charakteristika: Je největší dravec </a:t>
            </a:r>
            <a:r>
              <a:rPr lang="cs-CZ" sz="1600" dirty="0" err="1" smtClean="0">
                <a:latin typeface="Times New Roman CE" pitchFamily="18" charset="-18"/>
              </a:rPr>
              <a:t>vysky-tující</a:t>
            </a:r>
            <a:r>
              <a:rPr lang="cs-CZ" sz="1600" dirty="0" smtClean="0">
                <a:latin typeface="Times New Roman CE" pitchFamily="18" charset="-18"/>
              </a:rPr>
              <a:t> se v Česku a zároveň největší evropský orel. Jeho zbarvení je tmavohnědé jen ocas bílý. Staří ptáci mají žlutý hákovitý zobák. Hnízdí na okrajích zatopených území, v jezernatých a rybničnatých oblastech. Hnízdo je obrovská stavba z klacků a proutí umístěná na stromech převážně v blízkosti vody. Průměr hnízda může dosahovat i 100 - 160 cm. Živí se rybami a vodními  ptáky, méně i různými savci. Zvláště v zimě nepohrdnou ani mršinami. </a:t>
            </a:r>
          </a:p>
        </p:txBody>
      </p:sp>
      <p:pic>
        <p:nvPicPr>
          <p:cNvPr id="7" name="Zástupný symbol pro obsah 6"/>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457200" y="1556792"/>
            <a:ext cx="3657600" cy="2743200"/>
          </a:xfrm>
        </p:spPr>
      </p:pic>
      <p:sp>
        <p:nvSpPr>
          <p:cNvPr id="8" name="Obdélník 7"/>
          <p:cNvSpPr/>
          <p:nvPr/>
        </p:nvSpPr>
        <p:spPr>
          <a:xfrm>
            <a:off x="679992" y="4654877"/>
            <a:ext cx="3675984" cy="923330"/>
          </a:xfrm>
          <a:prstGeom prst="rect">
            <a:avLst/>
          </a:prstGeom>
        </p:spPr>
        <p:txBody>
          <a:bodyPr wrap="square">
            <a:spAutoFit/>
          </a:bodyPr>
          <a:lstStyle/>
          <a:p>
            <a:r>
              <a:rPr lang="cs-CZ" dirty="0">
                <a:hlinkClick r:id="rId3"/>
              </a:rPr>
              <a:t>http://upload.wikimedia.org/wikipedia/commons/8/8f/Seeadler-flug.jpg</a:t>
            </a:r>
            <a:endParaRPr lang="cs-CZ"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Poštolka obecná</a:t>
            </a:r>
            <a:endParaRPr lang="cs-CZ"/>
          </a:p>
        </p:txBody>
      </p:sp>
      <p:sp>
        <p:nvSpPr>
          <p:cNvPr id="4" name="Zástupný symbol pro obsah 3"/>
          <p:cNvSpPr>
            <a:spLocks noGrp="1"/>
          </p:cNvSpPr>
          <p:nvPr>
            <p:ph sz="quarter" idx="2"/>
          </p:nvPr>
        </p:nvSpPr>
        <p:spPr>
          <a:xfrm>
            <a:off x="4270248" y="1340768"/>
            <a:ext cx="3657600" cy="4572000"/>
          </a:xfrm>
        </p:spPr>
        <p:txBody>
          <a:bodyPr>
            <a:noAutofit/>
          </a:bodyPr>
          <a:lstStyle/>
          <a:p>
            <a:pPr algn="just"/>
            <a:r>
              <a:rPr lang="cs-CZ" sz="1600" dirty="0" smtClean="0">
                <a:latin typeface="Times New Roman CE" pitchFamily="18" charset="-18"/>
              </a:rPr>
              <a:t>řád: dravci</a:t>
            </a:r>
          </a:p>
          <a:p>
            <a:pPr algn="just"/>
            <a:r>
              <a:rPr lang="cs-CZ" sz="1600" dirty="0" smtClean="0">
                <a:latin typeface="Times New Roman CE" pitchFamily="18" charset="-18"/>
              </a:rPr>
              <a:t>délka: 32 - 39 cm</a:t>
            </a:r>
          </a:p>
          <a:p>
            <a:pPr algn="just"/>
            <a:r>
              <a:rPr lang="cs-CZ" sz="1600" dirty="0" smtClean="0">
                <a:latin typeface="Times New Roman CE" pitchFamily="18" charset="-18"/>
              </a:rPr>
              <a:t>hmotnost: 125 - 325g</a:t>
            </a:r>
          </a:p>
          <a:p>
            <a:pPr algn="just"/>
            <a:r>
              <a:rPr lang="cs-CZ" sz="1600" dirty="0" smtClean="0">
                <a:latin typeface="Times New Roman CE" pitchFamily="18" charset="-18"/>
              </a:rPr>
              <a:t>charakteristika: Poštolka obecná je malý, kaštanově hnědý sokolovitý dra-</a:t>
            </a:r>
            <a:r>
              <a:rPr lang="cs-CZ" sz="1600" dirty="0" err="1" smtClean="0">
                <a:latin typeface="Times New Roman CE" pitchFamily="18" charset="-18"/>
              </a:rPr>
              <a:t>vec</a:t>
            </a:r>
            <a:r>
              <a:rPr lang="cs-CZ" sz="1600" dirty="0" smtClean="0">
                <a:latin typeface="Times New Roman CE" pitchFamily="18" charset="-18"/>
              </a:rPr>
              <a:t> s černým koncem ocasu a černými proužky a skvrnami na těle. Je to jeden z mála ptáků střední velikosti, kteří se dovedou vznášet třepotavým máváním křídel na místě po dlouhou dobu. Tato schopnost ji umožňuje žít a lovit v mnoha různých prostředích, zvláště v místech, které jiní ptáci nevyužívají, například na okrajích silnic. Její </a:t>
            </a:r>
            <a:r>
              <a:rPr lang="cs-CZ" sz="1600" dirty="0" err="1" smtClean="0">
                <a:latin typeface="Times New Roman CE" pitchFamily="18" charset="-18"/>
              </a:rPr>
              <a:t>potra-va</a:t>
            </a:r>
            <a:r>
              <a:rPr lang="cs-CZ" sz="1600" dirty="0" smtClean="0">
                <a:latin typeface="Times New Roman CE" pitchFamily="18" charset="-18"/>
              </a:rPr>
              <a:t> se skládá hlavně z malých savců včetně hrabošů a myší, hmyzu a obojživelníků.</a:t>
            </a:r>
          </a:p>
        </p:txBody>
      </p:sp>
      <p:pic>
        <p:nvPicPr>
          <p:cNvPr id="6" name="Zástupný symbol pro obsah 5"/>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1168855" y="1484784"/>
            <a:ext cx="2323025" cy="3275619"/>
          </a:xfrm>
        </p:spPr>
      </p:pic>
      <p:sp>
        <p:nvSpPr>
          <p:cNvPr id="7" name="Obdélník 6"/>
          <p:cNvSpPr/>
          <p:nvPr/>
        </p:nvSpPr>
        <p:spPr>
          <a:xfrm>
            <a:off x="467544" y="4881934"/>
            <a:ext cx="3707904" cy="923330"/>
          </a:xfrm>
          <a:prstGeom prst="rect">
            <a:avLst/>
          </a:prstGeom>
        </p:spPr>
        <p:txBody>
          <a:bodyPr wrap="square">
            <a:spAutoFit/>
          </a:bodyPr>
          <a:lstStyle/>
          <a:p>
            <a:r>
              <a:rPr lang="cs-CZ" dirty="0">
                <a:hlinkClick r:id="rId3"/>
              </a:rPr>
              <a:t>http://upload.wikimedia.org/wikipedia/commons/2/24/Common_kestrel_falco_tinnunculus.jpg</a:t>
            </a:r>
            <a:endParaRPr lang="cs-CZ"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Potápka roháč</a:t>
            </a:r>
            <a:endParaRPr lang="cs-CZ"/>
          </a:p>
        </p:txBody>
      </p:sp>
      <p:sp>
        <p:nvSpPr>
          <p:cNvPr id="4" name="Zástupný symbol pro obsah 3"/>
          <p:cNvSpPr>
            <a:spLocks noGrp="1"/>
          </p:cNvSpPr>
          <p:nvPr>
            <p:ph sz="quarter" idx="2"/>
          </p:nvPr>
        </p:nvSpPr>
        <p:spPr>
          <a:xfrm>
            <a:off x="4355976" y="1124744"/>
            <a:ext cx="3571872" cy="4752528"/>
          </a:xfrm>
        </p:spPr>
        <p:txBody>
          <a:bodyPr>
            <a:noAutofit/>
          </a:bodyPr>
          <a:lstStyle/>
          <a:p>
            <a:pPr algn="just"/>
            <a:r>
              <a:rPr lang="cs-CZ" sz="1400" smtClean="0">
                <a:latin typeface="Times New Roman CE" pitchFamily="18" charset="-18"/>
              </a:rPr>
              <a:t>řád: potápky</a:t>
            </a:r>
          </a:p>
          <a:p>
            <a:pPr algn="just"/>
            <a:r>
              <a:rPr lang="cs-CZ" sz="1400" smtClean="0">
                <a:latin typeface="Times New Roman CE" pitchFamily="18" charset="-18"/>
              </a:rPr>
              <a:t>délka: 46 - 51 cm</a:t>
            </a:r>
          </a:p>
          <a:p>
            <a:pPr algn="just"/>
            <a:r>
              <a:rPr lang="cs-CZ" sz="1400" smtClean="0">
                <a:latin typeface="Times New Roman CE" pitchFamily="18" charset="-18"/>
              </a:rPr>
              <a:t>hmotnost: 0,6 - 1,5 kg</a:t>
            </a:r>
          </a:p>
          <a:p>
            <a:pPr algn="just"/>
            <a:r>
              <a:rPr lang="cs-CZ" sz="1400" smtClean="0">
                <a:latin typeface="Times New Roman CE" pitchFamily="18" charset="-18"/>
              </a:rPr>
              <a:t>charakteristika: Potápka roháč  je středně velký vodní pták. K životu preferuje hlubší vodní plochy bohaté na potravu a porosty rákosin, které ji slouží jako úkryt a místo pro hnízdění. Potápka je svrchu celkově tmavá s černými křídly, hnědým hřbetem a boky, světlým obličejem a dlouhým, zašpičatělým, tmavým zobákem. Spodní strana těla je bílá, končetiny olivově zelené, od kořene zobáku k oku se na její hlavě táhne silný černý pruh. Na hlavě má delší pírka, která vztyčuje jak růžky při "aktu" namlouvání. Potápky se střídají v nošení mláďat na hřbetě a v krmení. Každý z rodičů při tom postupně dává přednost určitým mláďatům či mláděti, takže pak si je rodiče rozdělí a pečují výhradně o své favority.</a:t>
            </a:r>
          </a:p>
        </p:txBody>
      </p:sp>
      <p:pic>
        <p:nvPicPr>
          <p:cNvPr id="5" name="Zástupný symbol pro obsah 4"/>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538560" y="2159904"/>
            <a:ext cx="3601392" cy="2349216"/>
          </a:xfrm>
        </p:spPr>
      </p:pic>
      <p:sp>
        <p:nvSpPr>
          <p:cNvPr id="6" name="Obdélník 5"/>
          <p:cNvSpPr/>
          <p:nvPr/>
        </p:nvSpPr>
        <p:spPr>
          <a:xfrm>
            <a:off x="323528" y="4737918"/>
            <a:ext cx="3995936" cy="923330"/>
          </a:xfrm>
          <a:prstGeom prst="rect">
            <a:avLst/>
          </a:prstGeom>
        </p:spPr>
        <p:txBody>
          <a:bodyPr wrap="square">
            <a:spAutoFit/>
          </a:bodyPr>
          <a:lstStyle/>
          <a:p>
            <a:r>
              <a:rPr lang="cs-CZ" dirty="0">
                <a:hlinkClick r:id="rId3"/>
              </a:rPr>
              <a:t>http://upload.wikimedia.org/wikipedia/commons/2/2f/Podiceps_cristatus_1_%28Marek_Szczepanek%29.jpg</a:t>
            </a:r>
            <a:endParaRPr lang="cs-CZ"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Racek chechtavý</a:t>
            </a:r>
            <a:endParaRPr lang="cs-CZ"/>
          </a:p>
        </p:txBody>
      </p:sp>
      <p:sp>
        <p:nvSpPr>
          <p:cNvPr id="4" name="Zástupný symbol pro obsah 3"/>
          <p:cNvSpPr>
            <a:spLocks noGrp="1"/>
          </p:cNvSpPr>
          <p:nvPr>
            <p:ph sz="quarter" idx="2"/>
          </p:nvPr>
        </p:nvSpPr>
        <p:spPr>
          <a:xfrm>
            <a:off x="4355976" y="1340768"/>
            <a:ext cx="3816424" cy="4680520"/>
          </a:xfrm>
        </p:spPr>
        <p:txBody>
          <a:bodyPr>
            <a:noAutofit/>
          </a:bodyPr>
          <a:lstStyle/>
          <a:p>
            <a:pPr algn="just"/>
            <a:r>
              <a:rPr lang="cs-CZ" sz="1600" smtClean="0">
                <a:latin typeface="Times New Roman CE" pitchFamily="18" charset="-18"/>
              </a:rPr>
              <a:t>řád: </a:t>
            </a:r>
            <a:r>
              <a:rPr lang="cs-CZ" sz="1600" err="1" smtClean="0">
                <a:latin typeface="Times New Roman CE" pitchFamily="18" charset="-18"/>
              </a:rPr>
              <a:t>dlouhokřídlí</a:t>
            </a:r>
            <a:endParaRPr lang="cs-CZ" sz="1600" smtClean="0">
              <a:latin typeface="Times New Roman CE" pitchFamily="18" charset="-18"/>
            </a:endParaRPr>
          </a:p>
          <a:p>
            <a:pPr algn="just"/>
            <a:r>
              <a:rPr lang="cs-CZ" sz="1600" smtClean="0">
                <a:latin typeface="Times New Roman CE" pitchFamily="18" charset="-18"/>
              </a:rPr>
              <a:t>délka: 35 až 38 cm</a:t>
            </a:r>
          </a:p>
          <a:p>
            <a:pPr algn="just"/>
            <a:r>
              <a:rPr lang="cs-CZ" sz="1600" smtClean="0">
                <a:latin typeface="Times New Roman CE" pitchFamily="18" charset="-18"/>
              </a:rPr>
              <a:t>hmotnost: až 260 - 350 g</a:t>
            </a:r>
          </a:p>
          <a:p>
            <a:pPr algn="just"/>
            <a:r>
              <a:rPr lang="cs-CZ" sz="1600" smtClean="0">
                <a:latin typeface="Times New Roman CE" pitchFamily="18" charset="-18"/>
              </a:rPr>
              <a:t>charakteristika:	Má štíhlou postavu, oranžové až červené nohy, bílé břicho, ocas a hrdlo, křídla svrchu světle šedá, s převážně černými konci, v zimě i bílou hlavu s minimálně jednou černou skvr-nou za okem. V létě je pro něj typické čokoládově hnědé opeření na hlavě. Živí se žížalami, hmyzem, občas i rostlinami. Hnízdí ve velkých koloniích v močálech nebo v rákosí. Hnízdo, má umístěno na zemi. Racek chechtavý patří k hlasitým ptákům. Nejčastěji u něj můžeme zaslechnout chraptivé „</a:t>
            </a:r>
            <a:r>
              <a:rPr lang="cs-CZ" sz="1600" err="1" smtClean="0">
                <a:latin typeface="Times New Roman CE" pitchFamily="18" charset="-18"/>
              </a:rPr>
              <a:t>krrrjéé</a:t>
            </a:r>
            <a:r>
              <a:rPr lang="cs-CZ" sz="1600" smtClean="0">
                <a:latin typeface="Times New Roman CE" pitchFamily="18" charset="-18"/>
              </a:rPr>
              <a:t>“, „</a:t>
            </a:r>
            <a:r>
              <a:rPr lang="cs-CZ" sz="1600" err="1" smtClean="0">
                <a:latin typeface="Times New Roman CE" pitchFamily="18" charset="-18"/>
              </a:rPr>
              <a:t>kik</a:t>
            </a:r>
            <a:r>
              <a:rPr lang="cs-CZ" sz="1600" smtClean="0">
                <a:latin typeface="Times New Roman CE" pitchFamily="18" charset="-18"/>
              </a:rPr>
              <a:t>“ nebo „</a:t>
            </a:r>
            <a:r>
              <a:rPr lang="cs-CZ" sz="1600" err="1" smtClean="0">
                <a:latin typeface="Times New Roman CE" pitchFamily="18" charset="-18"/>
              </a:rPr>
              <a:t>kikikik</a:t>
            </a:r>
            <a:r>
              <a:rPr lang="cs-CZ" sz="1600" smtClean="0">
                <a:latin typeface="Times New Roman CE" pitchFamily="18" charset="-18"/>
              </a:rPr>
              <a:t>“, kterým se ozývá při hledání potravy.</a:t>
            </a:r>
            <a:endParaRPr lang="cs-CZ" sz="1600">
              <a:latin typeface="Times New Roman CE" pitchFamily="18" charset="-18"/>
            </a:endParaRPr>
          </a:p>
        </p:txBody>
      </p:sp>
      <p:pic>
        <p:nvPicPr>
          <p:cNvPr id="5" name="Zástupný symbol pro obsah 4"/>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518745" y="1916832"/>
            <a:ext cx="3693215" cy="2459682"/>
          </a:xfrm>
        </p:spPr>
      </p:pic>
      <p:sp>
        <p:nvSpPr>
          <p:cNvPr id="6" name="Obdélník 5"/>
          <p:cNvSpPr/>
          <p:nvPr/>
        </p:nvSpPr>
        <p:spPr>
          <a:xfrm>
            <a:off x="467544" y="4581128"/>
            <a:ext cx="3779912" cy="1200329"/>
          </a:xfrm>
          <a:prstGeom prst="rect">
            <a:avLst/>
          </a:prstGeom>
        </p:spPr>
        <p:txBody>
          <a:bodyPr wrap="square">
            <a:spAutoFit/>
          </a:bodyPr>
          <a:lstStyle/>
          <a:p>
            <a:r>
              <a:rPr lang="cs-CZ" dirty="0">
                <a:hlinkClick r:id="rId3"/>
              </a:rPr>
              <a:t>http://upload.wikimedia.org/wikipedia/commons/1/15/Black-headed_Gull_-_Larus_ridibundus_-_Hettum%C3%A1fur.jpg</a:t>
            </a:r>
            <a:endParaRPr lang="cs-CZ"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04800" y="116632"/>
            <a:ext cx="7467600" cy="1143000"/>
          </a:xfrm>
        </p:spPr>
        <p:txBody>
          <a:bodyPr>
            <a:normAutofit/>
          </a:bodyPr>
          <a:lstStyle/>
          <a:p>
            <a:r>
              <a:rPr lang="cs-CZ" dirty="0" smtClean="0"/>
              <a:t>Sova pálená</a:t>
            </a:r>
            <a:endParaRPr lang="cs-CZ" dirty="0"/>
          </a:p>
        </p:txBody>
      </p:sp>
      <p:sp>
        <p:nvSpPr>
          <p:cNvPr id="4" name="Zástupný symbol pro obsah 3"/>
          <p:cNvSpPr>
            <a:spLocks noGrp="1"/>
          </p:cNvSpPr>
          <p:nvPr>
            <p:ph sz="quarter" idx="2"/>
          </p:nvPr>
        </p:nvSpPr>
        <p:spPr>
          <a:xfrm>
            <a:off x="4355976" y="1196752"/>
            <a:ext cx="3744416" cy="4572000"/>
          </a:xfrm>
        </p:spPr>
        <p:txBody>
          <a:bodyPr lIns="0" tIns="0" rIns="0" bIns="0">
            <a:normAutofit/>
          </a:bodyPr>
          <a:lstStyle/>
          <a:p>
            <a:pPr algn="just"/>
            <a:r>
              <a:rPr lang="cs-CZ" sz="1600" dirty="0" smtClean="0">
                <a:latin typeface="Times New Roman CE" pitchFamily="18" charset="-18"/>
              </a:rPr>
              <a:t>délka: 29 - 44 cm</a:t>
            </a:r>
          </a:p>
          <a:p>
            <a:pPr algn="just"/>
            <a:r>
              <a:rPr lang="cs-CZ" sz="1600" dirty="0" smtClean="0">
                <a:latin typeface="Times New Roman CE" pitchFamily="18" charset="-18"/>
              </a:rPr>
              <a:t>hmotnost: 300 - 650 g</a:t>
            </a:r>
          </a:p>
          <a:p>
            <a:pPr algn="just"/>
            <a:r>
              <a:rPr lang="cs-CZ" sz="1600" dirty="0" smtClean="0">
                <a:latin typeface="Times New Roman CE" pitchFamily="18" charset="-18"/>
              </a:rPr>
              <a:t>charakteristika: Sova pálená je </a:t>
            </a:r>
            <a:r>
              <a:rPr lang="cs-CZ" sz="1600" dirty="0" err="1" smtClean="0">
                <a:latin typeface="Times New Roman CE" pitchFamily="18" charset="-18"/>
              </a:rPr>
              <a:t>nejrozšíře-nější</a:t>
            </a:r>
            <a:r>
              <a:rPr lang="cs-CZ" sz="1600" dirty="0" smtClean="0">
                <a:latin typeface="Times New Roman CE" pitchFamily="18" charset="-18"/>
              </a:rPr>
              <a:t> ze všech sov. Má světlý, srdčitý obli-</a:t>
            </a:r>
            <a:r>
              <a:rPr lang="cs-CZ" sz="1600" dirty="0" err="1" smtClean="0">
                <a:latin typeface="Times New Roman CE" pitchFamily="18" charset="-18"/>
              </a:rPr>
              <a:t>čej</a:t>
            </a:r>
            <a:r>
              <a:rPr lang="cs-CZ" sz="1600" dirty="0" smtClean="0">
                <a:latin typeface="Times New Roman CE" pitchFamily="18" charset="-18"/>
              </a:rPr>
              <a:t>, dlouhé nohy kryté bílým opeřením a velmi krátký ocas. Samice klade vejce do stromových dutin nebo opuštěných </a:t>
            </a:r>
            <a:r>
              <a:rPr lang="cs-CZ" sz="1600" dirty="0" err="1" smtClean="0">
                <a:latin typeface="Times New Roman CE" pitchFamily="18" charset="-18"/>
              </a:rPr>
              <a:t>prázd-ných</a:t>
            </a:r>
            <a:r>
              <a:rPr lang="cs-CZ" sz="1600" dirty="0" smtClean="0">
                <a:latin typeface="Times New Roman CE" pitchFamily="18" charset="-18"/>
              </a:rPr>
              <a:t> staveb, ale hnízdí rovněž na půdách a podkrovích obydlených budov. Mláďata krmí potravou, kterou jí přináší samec a pečuje o ně do stáří 3 týdnů od vylíhnutí, dokud jim nenaroste prachové peří. Převážnou většinu potravy sovy pálené tvoří malí hlodavci, myši, potkani a hraboši. Sova zabije kořist, polyká je vcelku a později vydáví všechny nestra-</a:t>
            </a:r>
            <a:r>
              <a:rPr lang="cs-CZ" sz="1600" dirty="0" err="1" smtClean="0">
                <a:latin typeface="Times New Roman CE" pitchFamily="18" charset="-18"/>
              </a:rPr>
              <a:t>vitelné</a:t>
            </a:r>
            <a:r>
              <a:rPr lang="cs-CZ" sz="1600" dirty="0" smtClean="0">
                <a:latin typeface="Times New Roman CE" pitchFamily="18" charset="-18"/>
              </a:rPr>
              <a:t> části ve formě vývržku. Když krmí mláďata, přináší jim potravu v zobáku.</a:t>
            </a:r>
          </a:p>
        </p:txBody>
      </p:sp>
      <p:pic>
        <p:nvPicPr>
          <p:cNvPr id="5" name="Zástupný symbol pro obsah 4"/>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745232" y="1556792"/>
            <a:ext cx="3106688" cy="3482800"/>
          </a:xfrm>
        </p:spPr>
      </p:pic>
      <p:sp>
        <p:nvSpPr>
          <p:cNvPr id="7" name="Obdélník 6"/>
          <p:cNvSpPr/>
          <p:nvPr/>
        </p:nvSpPr>
        <p:spPr>
          <a:xfrm>
            <a:off x="504056" y="5229200"/>
            <a:ext cx="3635896" cy="923330"/>
          </a:xfrm>
          <a:prstGeom prst="rect">
            <a:avLst/>
          </a:prstGeom>
        </p:spPr>
        <p:txBody>
          <a:bodyPr wrap="square">
            <a:spAutoFit/>
          </a:bodyPr>
          <a:lstStyle/>
          <a:p>
            <a:r>
              <a:rPr lang="cs-CZ" dirty="0">
                <a:hlinkClick r:id="rId3"/>
              </a:rPr>
              <a:t>http://upload.wikimedia.org/wikipedia/commons/3/3e/Tyto_alba_close_up.jpg</a:t>
            </a:r>
            <a:endParaRPr lang="cs-CZ"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Straka obecná</a:t>
            </a:r>
            <a:endParaRPr lang="cs-CZ"/>
          </a:p>
        </p:txBody>
      </p:sp>
      <p:sp>
        <p:nvSpPr>
          <p:cNvPr id="4" name="Zástupný symbol pro obsah 3"/>
          <p:cNvSpPr>
            <a:spLocks noGrp="1"/>
          </p:cNvSpPr>
          <p:nvPr>
            <p:ph sz="quarter" idx="2"/>
          </p:nvPr>
        </p:nvSpPr>
        <p:spPr>
          <a:xfrm>
            <a:off x="4427984" y="1600200"/>
            <a:ext cx="3672408" cy="4572000"/>
          </a:xfrm>
        </p:spPr>
        <p:txBody>
          <a:bodyPr>
            <a:normAutofit fontScale="92500" lnSpcReduction="10000"/>
          </a:bodyPr>
          <a:lstStyle/>
          <a:p>
            <a:pPr algn="just"/>
            <a:r>
              <a:rPr lang="cs-CZ" smtClean="0">
                <a:latin typeface="Times New Roman CE" pitchFamily="18" charset="-18"/>
              </a:rPr>
              <a:t>řád: pěvci</a:t>
            </a:r>
          </a:p>
          <a:p>
            <a:pPr algn="just"/>
            <a:r>
              <a:rPr lang="cs-CZ" smtClean="0">
                <a:latin typeface="Times New Roman CE" pitchFamily="18" charset="-18"/>
              </a:rPr>
              <a:t>délka: 20 - 66 cm</a:t>
            </a:r>
          </a:p>
          <a:p>
            <a:pPr algn="just"/>
            <a:r>
              <a:rPr lang="cs-CZ" smtClean="0">
                <a:latin typeface="Times New Roman CE" pitchFamily="18" charset="-18"/>
              </a:rPr>
              <a:t>charakteristika: Jsou to </a:t>
            </a:r>
            <a:r>
              <a:rPr lang="cs-CZ" err="1" smtClean="0">
                <a:latin typeface="Times New Roman CE" pitchFamily="18" charset="-18"/>
              </a:rPr>
              <a:t>nej</a:t>
            </a:r>
            <a:r>
              <a:rPr lang="cs-CZ" smtClean="0">
                <a:latin typeface="Times New Roman CE" pitchFamily="18" charset="-18"/>
              </a:rPr>
              <a:t>-vyvinutější ptáci ze všech, relativně velmi inteligentní, pospolitě žijící a velmi </a:t>
            </a:r>
            <a:r>
              <a:rPr lang="cs-CZ" err="1" smtClean="0">
                <a:latin typeface="Times New Roman CE" pitchFamily="18" charset="-18"/>
              </a:rPr>
              <a:t>přiz</a:t>
            </a:r>
            <a:r>
              <a:rPr lang="cs-CZ" smtClean="0">
                <a:latin typeface="Times New Roman CE" pitchFamily="18" charset="-18"/>
              </a:rPr>
              <a:t>-působiví. Straka žije v těsné blízkosti lidí. Má černobílé duhově lesknoucí peří. Na zimních nocovištích se </a:t>
            </a:r>
            <a:r>
              <a:rPr lang="cs-CZ" err="1" smtClean="0">
                <a:latin typeface="Times New Roman CE" pitchFamily="18" charset="-18"/>
              </a:rPr>
              <a:t>mů</a:t>
            </a:r>
            <a:r>
              <a:rPr lang="cs-CZ" smtClean="0">
                <a:latin typeface="Times New Roman CE" pitchFamily="18" charset="-18"/>
              </a:rPr>
              <a:t>-že shromáždit až 100 ptáků. </a:t>
            </a:r>
            <a:r>
              <a:rPr lang="cs-CZ" kern="2200" spc="-100" smtClean="0">
                <a:latin typeface="Times New Roman CE" pitchFamily="18" charset="-18"/>
              </a:rPr>
              <a:t>Hnízdo si straka staví z větví, hnízdo má stříšku a je většinou vysoko na stromech. </a:t>
            </a:r>
          </a:p>
        </p:txBody>
      </p:sp>
      <p:pic>
        <p:nvPicPr>
          <p:cNvPr id="6" name="Zástupný symbol pro obsah 5"/>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457200" y="1772816"/>
            <a:ext cx="3657600" cy="2907323"/>
          </a:xfrm>
        </p:spPr>
      </p:pic>
      <p:sp>
        <p:nvSpPr>
          <p:cNvPr id="7" name="Obdélník 6"/>
          <p:cNvSpPr/>
          <p:nvPr/>
        </p:nvSpPr>
        <p:spPr>
          <a:xfrm>
            <a:off x="395536" y="4942909"/>
            <a:ext cx="3707904" cy="923330"/>
          </a:xfrm>
          <a:prstGeom prst="rect">
            <a:avLst/>
          </a:prstGeom>
        </p:spPr>
        <p:txBody>
          <a:bodyPr wrap="square">
            <a:spAutoFit/>
          </a:bodyPr>
          <a:lstStyle/>
          <a:p>
            <a:r>
              <a:rPr lang="cs-CZ" dirty="0">
                <a:hlinkClick r:id="rId3"/>
              </a:rPr>
              <a:t>http://upload.wikimedia.org/wikipedia/commons/8/8b/Elster_wikipedia2.jpg</a:t>
            </a:r>
            <a:endParaRPr lang="cs-CZ"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Sýkora koňadra</a:t>
            </a:r>
            <a:endParaRPr lang="cs-CZ"/>
          </a:p>
        </p:txBody>
      </p:sp>
      <p:sp>
        <p:nvSpPr>
          <p:cNvPr id="4" name="Zástupný symbol pro obsah 3"/>
          <p:cNvSpPr>
            <a:spLocks noGrp="1"/>
          </p:cNvSpPr>
          <p:nvPr>
            <p:ph sz="quarter" idx="2"/>
          </p:nvPr>
        </p:nvSpPr>
        <p:spPr>
          <a:xfrm>
            <a:off x="4860032" y="1628800"/>
            <a:ext cx="3240360" cy="3669730"/>
          </a:xfrm>
        </p:spPr>
        <p:txBody>
          <a:bodyPr>
            <a:normAutofit/>
          </a:bodyPr>
          <a:lstStyle/>
          <a:p>
            <a:pPr algn="just"/>
            <a:r>
              <a:rPr lang="cs-CZ" sz="2000" smtClean="0">
                <a:latin typeface="Times New Roman CE" pitchFamily="18" charset="-18"/>
              </a:rPr>
              <a:t>řád: pěvci</a:t>
            </a:r>
          </a:p>
          <a:p>
            <a:pPr algn="just"/>
            <a:r>
              <a:rPr lang="cs-CZ" sz="2000" smtClean="0">
                <a:latin typeface="Times New Roman CE" pitchFamily="18" charset="-18"/>
              </a:rPr>
              <a:t>délka: 14 cm</a:t>
            </a:r>
          </a:p>
          <a:p>
            <a:pPr algn="just"/>
            <a:r>
              <a:rPr lang="cs-CZ" sz="2000" kern="2200" spc="-100" smtClean="0">
                <a:latin typeface="Times New Roman CE" pitchFamily="18" charset="-18"/>
              </a:rPr>
              <a:t>charakteristika: Je to nejdo-minantnější druh sýkory na krmítkách. V zimě se sdružuje s jinými druhy sýkor do hejnek hledajících potravu. Její nej-známější volání je opakovaný trylek "</a:t>
            </a:r>
            <a:r>
              <a:rPr lang="cs-CZ" sz="2000" kern="2200" spc="-100" err="1" smtClean="0">
                <a:latin typeface="Times New Roman CE" pitchFamily="18" charset="-18"/>
              </a:rPr>
              <a:t>ci</a:t>
            </a:r>
            <a:r>
              <a:rPr lang="cs-CZ" sz="2000" kern="2200" spc="-100" smtClean="0">
                <a:latin typeface="Times New Roman CE" pitchFamily="18" charset="-18"/>
              </a:rPr>
              <a:t>-</a:t>
            </a:r>
            <a:r>
              <a:rPr lang="cs-CZ" sz="2000" kern="2200" spc="-100" err="1" smtClean="0">
                <a:latin typeface="Times New Roman CE" pitchFamily="18" charset="-18"/>
              </a:rPr>
              <a:t>ci</a:t>
            </a:r>
            <a:r>
              <a:rPr lang="cs-CZ" sz="2000" kern="2200" spc="-100" smtClean="0">
                <a:latin typeface="Times New Roman CE" pitchFamily="18" charset="-18"/>
              </a:rPr>
              <a:t>-bé". Samice klade 5 – 11 bílých vajec s načer-venalými  skvrnami.</a:t>
            </a:r>
          </a:p>
        </p:txBody>
      </p:sp>
      <p:pic>
        <p:nvPicPr>
          <p:cNvPr id="6" name="Zástupný symbol pro obsah 5"/>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554360" y="1837928"/>
            <a:ext cx="3657600" cy="2743200"/>
          </a:xfrm>
        </p:spPr>
      </p:pic>
      <p:sp>
        <p:nvSpPr>
          <p:cNvPr id="7" name="Obdélník 6"/>
          <p:cNvSpPr/>
          <p:nvPr/>
        </p:nvSpPr>
        <p:spPr>
          <a:xfrm>
            <a:off x="467544" y="4942909"/>
            <a:ext cx="4032448" cy="646331"/>
          </a:xfrm>
          <a:prstGeom prst="rect">
            <a:avLst/>
          </a:prstGeom>
        </p:spPr>
        <p:txBody>
          <a:bodyPr wrap="square">
            <a:spAutoFit/>
          </a:bodyPr>
          <a:lstStyle/>
          <a:p>
            <a:r>
              <a:rPr lang="cs-CZ" dirty="0">
                <a:hlinkClick r:id="rId3"/>
              </a:rPr>
              <a:t>http://upload.wikimedia.org/wikipedia/commons/2/2d/Parus_major_m.jpg</a:t>
            </a:r>
            <a:endParaRPr lang="cs-CZ"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Špaček obecný</a:t>
            </a:r>
            <a:endParaRPr lang="cs-CZ"/>
          </a:p>
        </p:txBody>
      </p:sp>
      <p:sp>
        <p:nvSpPr>
          <p:cNvPr id="4" name="Zástupný symbol pro obsah 3"/>
          <p:cNvSpPr>
            <a:spLocks noGrp="1"/>
          </p:cNvSpPr>
          <p:nvPr>
            <p:ph sz="quarter" idx="2"/>
          </p:nvPr>
        </p:nvSpPr>
        <p:spPr>
          <a:xfrm>
            <a:off x="4572000" y="1600200"/>
            <a:ext cx="3528392" cy="4572000"/>
          </a:xfrm>
        </p:spPr>
        <p:txBody>
          <a:bodyPr>
            <a:normAutofit fontScale="92500" lnSpcReduction="10000"/>
          </a:bodyPr>
          <a:lstStyle/>
          <a:p>
            <a:pPr algn="just"/>
            <a:r>
              <a:rPr lang="cs-CZ" dirty="0" smtClean="0">
                <a:latin typeface="Times New Roman CE" pitchFamily="18" charset="-18"/>
              </a:rPr>
              <a:t>řád: pěvci</a:t>
            </a:r>
          </a:p>
          <a:p>
            <a:pPr algn="just"/>
            <a:r>
              <a:rPr lang="cs-CZ" dirty="0" smtClean="0">
                <a:latin typeface="Times New Roman CE" pitchFamily="18" charset="-18"/>
              </a:rPr>
              <a:t>délka: 21 cm</a:t>
            </a:r>
          </a:p>
          <a:p>
            <a:pPr algn="just"/>
            <a:r>
              <a:rPr lang="cs-CZ" dirty="0" smtClean="0">
                <a:latin typeface="Times New Roman CE" pitchFamily="18" charset="-18"/>
              </a:rPr>
              <a:t>charakteristika: Je to jeden z nejznámějších ptačích druhů, neboť se také </a:t>
            </a:r>
            <a:r>
              <a:rPr lang="cs-CZ" dirty="0" smtClean="0">
                <a:latin typeface="Times New Roman CE" pitchFamily="18" charset="-18"/>
              </a:rPr>
              <a:t>při            způsobil </a:t>
            </a:r>
            <a:r>
              <a:rPr lang="cs-CZ" dirty="0" smtClean="0">
                <a:latin typeface="Times New Roman CE" pitchFamily="18" charset="-18"/>
              </a:rPr>
              <a:t>životu v těsné </a:t>
            </a:r>
            <a:r>
              <a:rPr lang="cs-CZ" dirty="0" smtClean="0">
                <a:latin typeface="Times New Roman CE" pitchFamily="18" charset="-18"/>
              </a:rPr>
              <a:t>blízkosti </a:t>
            </a:r>
            <a:r>
              <a:rPr lang="cs-CZ" dirty="0" smtClean="0">
                <a:latin typeface="Times New Roman CE" pitchFamily="18" charset="-18"/>
              </a:rPr>
              <a:t>lidí. Hledá potravu a nocuje ve velkých hejnech, často </a:t>
            </a:r>
            <a:r>
              <a:rPr lang="cs-CZ" dirty="0" smtClean="0">
                <a:latin typeface="Times New Roman CE" pitchFamily="18" charset="-18"/>
              </a:rPr>
              <a:t>              v </a:t>
            </a:r>
            <a:r>
              <a:rPr lang="cs-CZ" dirty="0" smtClean="0">
                <a:latin typeface="Times New Roman CE" pitchFamily="18" charset="-18"/>
              </a:rPr>
              <a:t>rákosí a na římsách domů. </a:t>
            </a:r>
            <a:r>
              <a:rPr lang="cs-CZ" kern="2200" spc="-100" dirty="0" smtClean="0">
                <a:latin typeface="Times New Roman CE" pitchFamily="18" charset="-18"/>
              </a:rPr>
              <a:t>Špaček má duhově lesklé peří, převážně zelené, modré nebo fialové barvy.</a:t>
            </a:r>
          </a:p>
        </p:txBody>
      </p:sp>
      <p:pic>
        <p:nvPicPr>
          <p:cNvPr id="6" name="Zástupný symbol pro obsah 5"/>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1099547" y="1600200"/>
            <a:ext cx="2320325" cy="3484984"/>
          </a:xfrm>
        </p:spPr>
      </p:pic>
      <p:sp>
        <p:nvSpPr>
          <p:cNvPr id="7" name="Obdélník 6"/>
          <p:cNvSpPr/>
          <p:nvPr/>
        </p:nvSpPr>
        <p:spPr>
          <a:xfrm>
            <a:off x="395536" y="5229200"/>
            <a:ext cx="3707904" cy="923330"/>
          </a:xfrm>
          <a:prstGeom prst="rect">
            <a:avLst/>
          </a:prstGeom>
        </p:spPr>
        <p:txBody>
          <a:bodyPr wrap="square">
            <a:spAutoFit/>
          </a:bodyPr>
          <a:lstStyle/>
          <a:p>
            <a:r>
              <a:rPr lang="cs-CZ" dirty="0">
                <a:hlinkClick r:id="rId3"/>
              </a:rPr>
              <a:t>http://upload.wikimedia.org/wikipedia/commons/1/1b/European_Starling_2006.jpg</a:t>
            </a:r>
            <a:endParaRPr lang="cs-CZ"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Vlaštovka obecná</a:t>
            </a:r>
            <a:endParaRPr lang="cs-CZ"/>
          </a:p>
        </p:txBody>
      </p:sp>
      <p:sp>
        <p:nvSpPr>
          <p:cNvPr id="4" name="Zástupný symbol pro obsah 3"/>
          <p:cNvSpPr>
            <a:spLocks noGrp="1"/>
          </p:cNvSpPr>
          <p:nvPr>
            <p:ph sz="quarter" idx="2"/>
          </p:nvPr>
        </p:nvSpPr>
        <p:spPr>
          <a:xfrm>
            <a:off x="4283968" y="1412776"/>
            <a:ext cx="3816424" cy="5112568"/>
          </a:xfrm>
        </p:spPr>
        <p:txBody>
          <a:bodyPr>
            <a:noAutofit/>
          </a:bodyPr>
          <a:lstStyle/>
          <a:p>
            <a:pPr algn="just"/>
            <a:r>
              <a:rPr lang="cs-CZ" sz="1200">
                <a:latin typeface="Times New Roman CE" pitchFamily="18" charset="-18"/>
              </a:rPr>
              <a:t>řád: pěvci</a:t>
            </a:r>
          </a:p>
          <a:p>
            <a:pPr algn="just"/>
            <a:r>
              <a:rPr lang="cs-CZ" sz="1200">
                <a:latin typeface="Times New Roman CE" pitchFamily="18" charset="-18"/>
              </a:rPr>
              <a:t>velikost: 19 cm</a:t>
            </a:r>
          </a:p>
          <a:p>
            <a:pPr algn="just"/>
            <a:r>
              <a:rPr lang="cs-CZ" sz="1200">
                <a:latin typeface="Times New Roman CE" pitchFamily="18" charset="-18"/>
              </a:rPr>
              <a:t>hmotnost: kolem 20 g</a:t>
            </a:r>
          </a:p>
          <a:p>
            <a:pPr algn="just"/>
            <a:r>
              <a:rPr lang="cs-CZ" sz="1200">
                <a:latin typeface="Times New Roman CE" pitchFamily="18" charset="-18"/>
              </a:rPr>
              <a:t>charakteristika:  Vlaštovka obecná má dlouhý vidličnatý ocas a dlouhá špičatá křídla.  Čelo, brada a hrdlo je rezavě hnědé, svrchní strana těla jednolitě modročerně lesklá, spodní bílá (hruď, břicho a spodní krovky ocasní). Ocasní pera mají zespodu řadu bílých skvrn před koncem ocasu. Samec se od samice liší delšími ocasními pery.</a:t>
            </a:r>
          </a:p>
          <a:p>
            <a:pPr algn="just"/>
            <a:r>
              <a:rPr lang="cs-CZ" sz="1200">
                <a:latin typeface="Times New Roman CE" pitchFamily="18" charset="-18"/>
              </a:rPr>
              <a:t>Živí se létajícím hmyzem, který chytá v letu nebo sbírá z vodní hladiny. </a:t>
            </a:r>
            <a:r>
              <a:rPr lang="cs-CZ" sz="1200" smtClean="0">
                <a:latin typeface="Times New Roman CE" pitchFamily="18" charset="-18"/>
              </a:rPr>
              <a:t>Za </a:t>
            </a:r>
            <a:r>
              <a:rPr lang="cs-CZ" sz="1200">
                <a:latin typeface="Times New Roman CE" pitchFamily="18" charset="-18"/>
              </a:rPr>
              <a:t>letu dokonce i pije. V době dlouhotrvajících dešťů trpí hlady, protože hmyz nelétá a ony si jinak potravu, než v letu obstarat neumí.</a:t>
            </a:r>
          </a:p>
          <a:p>
            <a:pPr algn="just"/>
            <a:r>
              <a:rPr lang="cs-CZ" sz="1200" smtClean="0">
                <a:latin typeface="Times New Roman CE" pitchFamily="18" charset="-18"/>
              </a:rPr>
              <a:t>Zimuje </a:t>
            </a:r>
            <a:r>
              <a:rPr lang="cs-CZ" sz="1200">
                <a:latin typeface="Times New Roman CE" pitchFamily="18" charset="-18"/>
              </a:rPr>
              <a:t>v Africe, kam odlétá na přelomu září a října, zpátky se vrací v dubnu.</a:t>
            </a:r>
          </a:p>
          <a:p>
            <a:pPr algn="just"/>
            <a:r>
              <a:rPr lang="cs-CZ" sz="1200">
                <a:latin typeface="Times New Roman CE" pitchFamily="18" charset="-18"/>
              </a:rPr>
              <a:t>Hnízdí v květnu až srpnu 2–3 krát ročně. Hnízdo je miskovité z hliněných, slinami slepených hrudek, </a:t>
            </a:r>
            <a:r>
              <a:rPr lang="cs-CZ" sz="1200" smtClean="0">
                <a:latin typeface="Times New Roman CE" pitchFamily="18" charset="-18"/>
              </a:rPr>
              <a:t>na-hoře </a:t>
            </a:r>
            <a:r>
              <a:rPr lang="cs-CZ" sz="1200">
                <a:latin typeface="Times New Roman CE" pitchFamily="18" charset="-18"/>
              </a:rPr>
              <a:t>otevřené, vystlané stébly a peřím.</a:t>
            </a:r>
          </a:p>
          <a:p>
            <a:pPr algn="just"/>
            <a:r>
              <a:rPr lang="cs-CZ" sz="1200" smtClean="0">
                <a:latin typeface="Times New Roman CE" pitchFamily="18" charset="-18"/>
              </a:rPr>
              <a:t>Žije </a:t>
            </a:r>
            <a:r>
              <a:rPr lang="cs-CZ" sz="1200">
                <a:latin typeface="Times New Roman CE" pitchFamily="18" charset="-18"/>
              </a:rPr>
              <a:t>v obydlených kulturních krajinách, zvláště v </a:t>
            </a:r>
            <a:r>
              <a:rPr lang="cs-CZ" sz="1200" smtClean="0">
                <a:latin typeface="Times New Roman CE" pitchFamily="18" charset="-18"/>
              </a:rPr>
              <a:t>ob-jektech </a:t>
            </a:r>
            <a:r>
              <a:rPr lang="cs-CZ" sz="1200">
                <a:latin typeface="Times New Roman CE" pitchFamily="18" charset="-18"/>
              </a:rPr>
              <a:t>s chovy hospodářských zvířat, v koloniích i jednotlivě. Vzhledem k tomu, že těchto objektů ubývá, </a:t>
            </a:r>
            <a:r>
              <a:rPr lang="cs-CZ" sz="1200" smtClean="0">
                <a:latin typeface="Times New Roman CE" pitchFamily="18" charset="-18"/>
              </a:rPr>
              <a:t>počet vlaštovek </a:t>
            </a:r>
            <a:r>
              <a:rPr lang="cs-CZ" sz="1200">
                <a:latin typeface="Times New Roman CE" pitchFamily="18" charset="-18"/>
              </a:rPr>
              <a:t>se v poslední době </a:t>
            </a:r>
            <a:r>
              <a:rPr lang="cs-CZ" sz="1200" smtClean="0">
                <a:latin typeface="Times New Roman CE" pitchFamily="18" charset="-18"/>
              </a:rPr>
              <a:t>snižuje.</a:t>
            </a:r>
            <a:endParaRPr lang="cs-CZ" sz="1200">
              <a:latin typeface="Times New Roman CE" pitchFamily="18" charset="-18"/>
            </a:endParaRPr>
          </a:p>
          <a:p>
            <a:pPr marL="0" indent="0" algn="just">
              <a:buNone/>
            </a:pPr>
            <a:endParaRPr lang="cs-CZ" sz="1200">
              <a:latin typeface="Times New Roman CE" pitchFamily="18" charset="-18"/>
            </a:endParaRPr>
          </a:p>
        </p:txBody>
      </p:sp>
      <p:pic>
        <p:nvPicPr>
          <p:cNvPr id="5" name="Zástupný symbol pro obsah 4"/>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457200" y="2096248"/>
            <a:ext cx="3657600" cy="2340864"/>
          </a:xfrm>
        </p:spPr>
      </p:pic>
      <p:sp>
        <p:nvSpPr>
          <p:cNvPr id="6" name="Obdélník 5"/>
          <p:cNvSpPr/>
          <p:nvPr/>
        </p:nvSpPr>
        <p:spPr>
          <a:xfrm>
            <a:off x="395536" y="4726885"/>
            <a:ext cx="3816424" cy="646331"/>
          </a:xfrm>
          <a:prstGeom prst="rect">
            <a:avLst/>
          </a:prstGeom>
        </p:spPr>
        <p:txBody>
          <a:bodyPr wrap="square">
            <a:spAutoFit/>
          </a:bodyPr>
          <a:lstStyle/>
          <a:p>
            <a:r>
              <a:rPr lang="cs-CZ" dirty="0">
                <a:hlinkClick r:id="rId3"/>
              </a:rPr>
              <a:t>http://upload.wikimedia.org/wikipedia/commons/2/24/Landsvale.jpg</a:t>
            </a:r>
            <a:endParaRPr lang="cs-CZ"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Volavka popelavá</a:t>
            </a:r>
            <a:endParaRPr lang="cs-CZ"/>
          </a:p>
        </p:txBody>
      </p:sp>
      <p:sp>
        <p:nvSpPr>
          <p:cNvPr id="4" name="Zástupný symbol pro obsah 3"/>
          <p:cNvSpPr>
            <a:spLocks noGrp="1"/>
          </p:cNvSpPr>
          <p:nvPr>
            <p:ph sz="quarter" idx="2"/>
          </p:nvPr>
        </p:nvSpPr>
        <p:spPr>
          <a:xfrm>
            <a:off x="4355976" y="1196752"/>
            <a:ext cx="3787896" cy="4968552"/>
          </a:xfrm>
        </p:spPr>
        <p:txBody>
          <a:bodyPr wrap="square">
            <a:noAutofit/>
          </a:bodyPr>
          <a:lstStyle/>
          <a:p>
            <a:r>
              <a:rPr lang="cs-CZ" sz="1400" smtClean="0">
                <a:latin typeface="Times New Roman CE" pitchFamily="18" charset="-18"/>
              </a:rPr>
              <a:t>řád: brodiví</a:t>
            </a:r>
          </a:p>
          <a:p>
            <a:r>
              <a:rPr lang="cs-CZ" sz="1400" smtClean="0">
                <a:latin typeface="Times New Roman CE" pitchFamily="18" charset="-18"/>
              </a:rPr>
              <a:t>délka: 90 - 98 cm</a:t>
            </a:r>
          </a:p>
          <a:p>
            <a:r>
              <a:rPr lang="cs-CZ" sz="1400" smtClean="0">
                <a:latin typeface="Times New Roman CE" pitchFamily="18" charset="-18"/>
              </a:rPr>
              <a:t>hmotnost: 1 - 2 kg</a:t>
            </a:r>
          </a:p>
          <a:p>
            <a:pPr algn="just"/>
            <a:r>
              <a:rPr lang="cs-CZ" sz="1400">
                <a:latin typeface="Times New Roman CE" pitchFamily="18" charset="-18"/>
              </a:rPr>
              <a:t>charakteristika: Volavka popelavá je velký, silně stavěný pták. Jejím nejnápadnějším znakem je dlouhý štíhlý krk a dlouhé končetiny, které ji umožňují pohybovat se i ve větších hloubkách. Je naprosto nezaměnitelná, ze spodní strany špinavě bílá a svrchu šedá s růžovožlutým zobákem, tmavým pruhováním na krku, černými konci křídel a tmavými prodlouženými pery na hlavě. Volavka </a:t>
            </a:r>
            <a:r>
              <a:rPr lang="cs-CZ" sz="1400" smtClean="0">
                <a:latin typeface="Times New Roman CE" pitchFamily="18" charset="-18"/>
              </a:rPr>
              <a:t>pope-</a:t>
            </a:r>
            <a:r>
              <a:rPr lang="cs-CZ" sz="1400" err="1" smtClean="0">
                <a:latin typeface="Times New Roman CE" pitchFamily="18" charset="-18"/>
              </a:rPr>
              <a:t>lavá</a:t>
            </a:r>
            <a:r>
              <a:rPr lang="cs-CZ" sz="1400" smtClean="0">
                <a:latin typeface="Times New Roman CE" pitchFamily="18" charset="-18"/>
              </a:rPr>
              <a:t> </a:t>
            </a:r>
            <a:r>
              <a:rPr lang="cs-CZ" sz="1400">
                <a:latin typeface="Times New Roman CE" pitchFamily="18" charset="-18"/>
              </a:rPr>
              <a:t>hnízdí většinou ve skupinách, které mohou být ve vhodných podmínkách i velmi početné. Hnízdo staví zejména samice v korunách vysokých stromů. Jeho základním stavebním materiálem jsou větve, zevnitř ho poté většinou vystýlá trávou. Na svá hnízdiště se páry vrací několik let po sobě, opuštěná hnízda volavek pak k hnízdění často využívají i jiní ptáci.</a:t>
            </a:r>
          </a:p>
          <a:p>
            <a:pPr algn="just"/>
            <a:endParaRPr lang="cs-CZ" sz="1400" smtClean="0">
              <a:latin typeface="Times New Roman CE" pitchFamily="18" charset="-18"/>
            </a:endParaRPr>
          </a:p>
        </p:txBody>
      </p:sp>
      <p:pic>
        <p:nvPicPr>
          <p:cNvPr id="5" name="Zástupný symbol pro obsah 4"/>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457200" y="1844824"/>
            <a:ext cx="3657600" cy="2438400"/>
          </a:xfrm>
        </p:spPr>
      </p:pic>
      <p:sp>
        <p:nvSpPr>
          <p:cNvPr id="6" name="Obdélník 5"/>
          <p:cNvSpPr/>
          <p:nvPr/>
        </p:nvSpPr>
        <p:spPr>
          <a:xfrm>
            <a:off x="288032" y="4581128"/>
            <a:ext cx="3995936" cy="923330"/>
          </a:xfrm>
          <a:prstGeom prst="rect">
            <a:avLst/>
          </a:prstGeom>
        </p:spPr>
        <p:txBody>
          <a:bodyPr wrap="square">
            <a:spAutoFit/>
          </a:bodyPr>
          <a:lstStyle/>
          <a:p>
            <a:r>
              <a:rPr lang="cs-CZ" dirty="0">
                <a:hlinkClick r:id="rId3"/>
              </a:rPr>
              <a:t>http://upload.wikimedia.org/wikipedia/commons/8/8b/Ardea_cinerea_5_%28Marek_Szczepanek%29.jpg</a:t>
            </a:r>
            <a:endParaRPr lang="cs-CZ"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Vrabec domácí</a:t>
            </a:r>
            <a:endParaRPr lang="cs-CZ"/>
          </a:p>
        </p:txBody>
      </p:sp>
      <p:sp>
        <p:nvSpPr>
          <p:cNvPr id="4" name="Zástupný symbol pro obsah 3"/>
          <p:cNvSpPr>
            <a:spLocks noGrp="1"/>
          </p:cNvSpPr>
          <p:nvPr>
            <p:ph sz="quarter" idx="2"/>
          </p:nvPr>
        </p:nvSpPr>
        <p:spPr>
          <a:xfrm>
            <a:off x="4211960" y="1268760"/>
            <a:ext cx="3888432" cy="4968552"/>
          </a:xfrm>
        </p:spPr>
        <p:txBody>
          <a:bodyPr lIns="0" tIns="0" rIns="0" bIns="0">
            <a:normAutofit/>
          </a:bodyPr>
          <a:lstStyle/>
          <a:p>
            <a:pPr algn="just"/>
            <a:r>
              <a:rPr lang="cs-CZ" sz="1400" dirty="0" smtClean="0">
                <a:latin typeface="Times New Roman CE" pitchFamily="18" charset="-18"/>
              </a:rPr>
              <a:t>řád: pěvci</a:t>
            </a:r>
          </a:p>
          <a:p>
            <a:pPr algn="just"/>
            <a:r>
              <a:rPr lang="cs-CZ" sz="1400" dirty="0" smtClean="0">
                <a:latin typeface="Times New Roman CE" pitchFamily="18" charset="-18"/>
              </a:rPr>
              <a:t>délka: 14 - 15 cm</a:t>
            </a:r>
          </a:p>
          <a:p>
            <a:pPr algn="just"/>
            <a:r>
              <a:rPr lang="cs-CZ" sz="1400" dirty="0" smtClean="0">
                <a:latin typeface="Times New Roman CE" pitchFamily="18" charset="-18"/>
              </a:rPr>
              <a:t>hmotnost: 30 g</a:t>
            </a:r>
          </a:p>
          <a:p>
            <a:pPr algn="just"/>
            <a:r>
              <a:rPr lang="cs-CZ" sz="1400" dirty="0" smtClean="0">
                <a:latin typeface="Times New Roman CE" pitchFamily="18" charset="-18"/>
              </a:rPr>
              <a:t>charakteristika: Vrabec domácí se jeví jako nenápadný zavalitý pták, ale při bližším pohledu, jde o poměrně pestře zbarveného ptáka. Má krátký zobák, poměrně dlouhá křídla a krátký ocas. Samec má špinavě šedou břišní část těla, svrchní stranu hnědou v různých odstínech s černými skvrnami a jednou bílou větší bílou v úrovni hrdla. Od samice jej rozeznáme také díky černé skvrně na hrdle a černým proužkem na hrdle. Samice jsou znatelně méně nápadné, šedohnědé, svrchu </a:t>
            </a:r>
            <a:r>
              <a:rPr lang="cs-CZ" sz="1400" dirty="0" err="1" smtClean="0">
                <a:latin typeface="Times New Roman CE" pitchFamily="18" charset="-18"/>
              </a:rPr>
              <a:t>tmav-ší</a:t>
            </a:r>
            <a:r>
              <a:rPr lang="cs-CZ" sz="1400" dirty="0" smtClean="0">
                <a:latin typeface="Times New Roman CE" pitchFamily="18" charset="-18"/>
              </a:rPr>
              <a:t>. Vrabec domácí je stálý druh. Celoročně žije v početných hejnech. Dospělci se živí především rostlinnou stravou (semeny, částmi rostlin), </a:t>
            </a:r>
            <a:r>
              <a:rPr lang="cs-CZ" sz="1400" dirty="0" err="1" smtClean="0">
                <a:latin typeface="Times New Roman CE" pitchFamily="18" charset="-18"/>
              </a:rPr>
              <a:t>příle-žitostně</a:t>
            </a:r>
            <a:r>
              <a:rPr lang="cs-CZ" sz="1400" dirty="0" smtClean="0">
                <a:latin typeface="Times New Roman CE" pitchFamily="18" charset="-18"/>
              </a:rPr>
              <a:t> odpadky z domácnosti, mláďata se krmí drobným hmyzem. Ozývá se širokou škálou </a:t>
            </a:r>
            <a:r>
              <a:rPr lang="cs-CZ" sz="1400" dirty="0" err="1" smtClean="0">
                <a:latin typeface="Times New Roman CE" pitchFamily="18" charset="-18"/>
              </a:rPr>
              <a:t>švito-řivých</a:t>
            </a:r>
            <a:r>
              <a:rPr lang="cs-CZ" sz="1400" dirty="0" smtClean="0">
                <a:latin typeface="Times New Roman CE" pitchFamily="18" charset="-18"/>
              </a:rPr>
              <a:t> zvuků. Tokající samec např. vydává řadu dlouhých švitořivých tónů jako „</a:t>
            </a:r>
            <a:r>
              <a:rPr lang="cs-CZ" sz="1400" dirty="0" err="1" smtClean="0">
                <a:latin typeface="Times New Roman CE" pitchFamily="18" charset="-18"/>
              </a:rPr>
              <a:t>čilp</a:t>
            </a:r>
            <a:r>
              <a:rPr lang="cs-CZ" sz="1400" dirty="0" smtClean="0">
                <a:latin typeface="Times New Roman CE" pitchFamily="18" charset="-18"/>
              </a:rPr>
              <a:t> </a:t>
            </a:r>
            <a:r>
              <a:rPr lang="cs-CZ" sz="1400" dirty="0" err="1" smtClean="0">
                <a:latin typeface="Times New Roman CE" pitchFamily="18" charset="-18"/>
              </a:rPr>
              <a:t>čef</a:t>
            </a:r>
            <a:r>
              <a:rPr lang="cs-CZ" sz="1400" dirty="0" smtClean="0">
                <a:latin typeface="Times New Roman CE" pitchFamily="18" charset="-18"/>
              </a:rPr>
              <a:t> </a:t>
            </a:r>
            <a:r>
              <a:rPr lang="cs-CZ" sz="1400" dirty="0" err="1" smtClean="0">
                <a:latin typeface="Times New Roman CE" pitchFamily="18" charset="-18"/>
              </a:rPr>
              <a:t>čilp</a:t>
            </a:r>
            <a:r>
              <a:rPr lang="cs-CZ" sz="1400" dirty="0" smtClean="0">
                <a:latin typeface="Times New Roman CE" pitchFamily="18" charset="-18"/>
              </a:rPr>
              <a:t>“, v období hnízdění se často ozývají dlouhým „</a:t>
            </a:r>
            <a:r>
              <a:rPr lang="cs-CZ" sz="1400" dirty="0" err="1" smtClean="0">
                <a:latin typeface="Times New Roman CE" pitchFamily="18" charset="-18"/>
              </a:rPr>
              <a:t>čurr</a:t>
            </a:r>
            <a:r>
              <a:rPr lang="cs-CZ" sz="1400" dirty="0" smtClean="0">
                <a:latin typeface="Times New Roman CE" pitchFamily="18" charset="-18"/>
              </a:rPr>
              <a:t>“.</a:t>
            </a:r>
            <a:endParaRPr lang="cs-CZ" sz="1400" dirty="0">
              <a:latin typeface="Times New Roman CE" pitchFamily="18" charset="-18"/>
            </a:endParaRPr>
          </a:p>
        </p:txBody>
      </p:sp>
      <p:pic>
        <p:nvPicPr>
          <p:cNvPr id="6" name="Zástupný symbol pro obsah 5"/>
          <p:cNvPicPr>
            <a:picLocks noGrp="1" noChangeAspect="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a:xfrm>
            <a:off x="395536" y="1993806"/>
            <a:ext cx="3657600" cy="2443306"/>
          </a:xfrm>
        </p:spPr>
      </p:pic>
      <p:sp>
        <p:nvSpPr>
          <p:cNvPr id="7" name="Obdélník 6"/>
          <p:cNvSpPr/>
          <p:nvPr/>
        </p:nvSpPr>
        <p:spPr>
          <a:xfrm>
            <a:off x="395536" y="4725144"/>
            <a:ext cx="3779912" cy="923330"/>
          </a:xfrm>
          <a:prstGeom prst="rect">
            <a:avLst/>
          </a:prstGeom>
        </p:spPr>
        <p:txBody>
          <a:bodyPr wrap="square">
            <a:spAutoFit/>
          </a:bodyPr>
          <a:lstStyle/>
          <a:p>
            <a:r>
              <a:rPr lang="cs-CZ" dirty="0">
                <a:hlinkClick r:id="rId3"/>
              </a:rPr>
              <a:t>http://upload.wikimedia.org/wikipedia/commons/3/33/House_sparrowIII.jpg</a:t>
            </a:r>
            <a:endParaRPr lang="cs-CZ"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Zdroje a Citace</a:t>
            </a:r>
            <a:endParaRPr lang="cs-CZ"/>
          </a:p>
        </p:txBody>
      </p:sp>
      <p:sp>
        <p:nvSpPr>
          <p:cNvPr id="3" name="Zástupný symbol pro obsah 2"/>
          <p:cNvSpPr>
            <a:spLocks noGrp="1"/>
          </p:cNvSpPr>
          <p:nvPr>
            <p:ph sz="quarter" idx="1"/>
          </p:nvPr>
        </p:nvSpPr>
        <p:spPr>
          <a:xfrm>
            <a:off x="457200" y="1600200"/>
            <a:ext cx="7643192" cy="4572000"/>
          </a:xfrm>
        </p:spPr>
        <p:txBody>
          <a:bodyPr/>
          <a:lstStyle/>
          <a:p>
            <a:r>
              <a:rPr lang="cs-CZ"/>
              <a:t>ŠÁRA, Lubomír a David ŠÁRA. </a:t>
            </a:r>
            <a:r>
              <a:rPr lang="cs-CZ" i="1"/>
              <a:t>Přírodní společenství</a:t>
            </a:r>
            <a:r>
              <a:rPr lang="cs-CZ"/>
              <a:t>: </a:t>
            </a:r>
            <a:r>
              <a:rPr lang="cs-CZ" i="1"/>
              <a:t>Svět našich živočichů a rostlin</a:t>
            </a:r>
            <a:r>
              <a:rPr lang="cs-CZ"/>
              <a:t> [CD-ROM]. Praha: firma Pachner, 2002 [cit. 2012-03-28]. Dostupné z: Přírodní </a:t>
            </a:r>
            <a:r>
              <a:rPr lang="cs-CZ" smtClean="0"/>
              <a:t>společenství/Images</a:t>
            </a:r>
            <a:endParaRPr lang="cs-CZ"/>
          </a:p>
          <a:p>
            <a:r>
              <a:rPr lang="cs-CZ"/>
              <a:t>BOUCHNER, Miroslav. </a:t>
            </a:r>
            <a:r>
              <a:rPr lang="cs-CZ" i="1"/>
              <a:t>Kapesní atlas ptáků</a:t>
            </a:r>
            <a:r>
              <a:rPr lang="cs-CZ"/>
              <a:t>. 1. vyd. Praha: SPN, 1972, 212 s. ISBN 14-101-72.</a:t>
            </a:r>
          </a:p>
        </p:txBody>
      </p:sp>
    </p:spTree>
    <p:extLst>
      <p:ext uri="{BB962C8B-B14F-4D97-AF65-F5344CB8AC3E}">
        <p14:creationId xmlns:p14="http://schemas.microsoft.com/office/powerpoint/2010/main" xmlns="" val="218245958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8067</TotalTime>
  <Words>3345</Words>
  <Application>Microsoft Office PowerPoint</Application>
  <PresentationFormat>Předvádění na obrazovce (4:3)</PresentationFormat>
  <Paragraphs>226</Paragraphs>
  <Slides>34</Slides>
  <Notes>1</Notes>
  <HiddenSlides>0</HiddenSlides>
  <MMClips>0</MMClips>
  <ScaleCrop>false</ScaleCrop>
  <HeadingPairs>
    <vt:vector size="4" baseType="variant">
      <vt:variant>
        <vt:lpstr>Motiv</vt:lpstr>
      </vt:variant>
      <vt:variant>
        <vt:i4>1</vt:i4>
      </vt:variant>
      <vt:variant>
        <vt:lpstr>Nadpisy snímků</vt:lpstr>
      </vt:variant>
      <vt:variant>
        <vt:i4>34</vt:i4>
      </vt:variant>
    </vt:vector>
  </HeadingPairs>
  <TitlesOfParts>
    <vt:vector size="35" baseType="lpstr">
      <vt:lpstr>Arkýř</vt:lpstr>
      <vt:lpstr>Snímek 1</vt:lpstr>
      <vt:lpstr>Anotace Živočichové na Břeclavsku - Ptáci</vt:lpstr>
      <vt:lpstr>Seznam živočichů - ptáci</vt:lpstr>
      <vt:lpstr>Bažant obecný</vt:lpstr>
      <vt:lpstr>Čáp bílý</vt:lpstr>
      <vt:lpstr>Čírka obecná</vt:lpstr>
      <vt:lpstr>Havran polní</vt:lpstr>
      <vt:lpstr>Holub skalní</vt:lpstr>
      <vt:lpstr>Hrdlička zahradní</vt:lpstr>
      <vt:lpstr>Husa velká</vt:lpstr>
      <vt:lpstr>Jiřička obecná</vt:lpstr>
      <vt:lpstr>Kachna divoká</vt:lpstr>
      <vt:lpstr>Kalous ušatý</vt:lpstr>
      <vt:lpstr>Káně lesní</vt:lpstr>
      <vt:lpstr>Kavka obecná</vt:lpstr>
      <vt:lpstr>Kormorán velký</vt:lpstr>
      <vt:lpstr>Koroptev polní</vt:lpstr>
      <vt:lpstr>Kos černý</vt:lpstr>
      <vt:lpstr>Kukačka obecná</vt:lpstr>
      <vt:lpstr>Labuť velká</vt:lpstr>
      <vt:lpstr>Ledňáček říční</vt:lpstr>
      <vt:lpstr>Lyska černá</vt:lpstr>
      <vt:lpstr>Orel mořský</vt:lpstr>
      <vt:lpstr>Poštolka obecná</vt:lpstr>
      <vt:lpstr>Potápka roháč</vt:lpstr>
      <vt:lpstr>Racek chechtavý</vt:lpstr>
      <vt:lpstr>Sova pálená</vt:lpstr>
      <vt:lpstr>Straka obecná</vt:lpstr>
      <vt:lpstr>Sýkora koňadra</vt:lpstr>
      <vt:lpstr>Špaček obecný</vt:lpstr>
      <vt:lpstr>Vlaštovka obecná</vt:lpstr>
      <vt:lpstr>Volavka popelavá</vt:lpstr>
      <vt:lpstr>Vrabec domácí</vt:lpstr>
      <vt:lpstr>Zdroje a Citace</vt:lpstr>
    </vt:vector>
  </TitlesOfParts>
  <Company>zš</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Živočichové na Břeclavsku</dc:title>
  <dc:creator>z-07751</dc:creator>
  <cp:lastModifiedBy>Dum</cp:lastModifiedBy>
  <cp:revision>203</cp:revision>
  <cp:lastPrinted>2012-03-28T13:22:29Z</cp:lastPrinted>
  <dcterms:created xsi:type="dcterms:W3CDTF">2011-06-28T06:42:56Z</dcterms:created>
  <dcterms:modified xsi:type="dcterms:W3CDTF">2013-09-28T14:27:22Z</dcterms:modified>
</cp:coreProperties>
</file>